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654" r:id="rId6"/>
    <p:sldMasterId id="2147483721" r:id="rId7"/>
    <p:sldMasterId id="2147485403" r:id="rId8"/>
    <p:sldMasterId id="2147486635" r:id="rId9"/>
  </p:sldMasterIdLst>
  <p:notesMasterIdLst>
    <p:notesMasterId r:id="rId113"/>
  </p:notesMasterIdLst>
  <p:sldIdLst>
    <p:sldId id="256" r:id="rId10"/>
    <p:sldId id="357" r:id="rId11"/>
    <p:sldId id="311" r:id="rId12"/>
    <p:sldId id="352" r:id="rId13"/>
    <p:sldId id="502" r:id="rId14"/>
    <p:sldId id="517" r:id="rId15"/>
    <p:sldId id="515" r:id="rId16"/>
    <p:sldId id="516" r:id="rId17"/>
    <p:sldId id="518" r:id="rId18"/>
    <p:sldId id="524" r:id="rId19"/>
    <p:sldId id="522" r:id="rId20"/>
    <p:sldId id="4134" r:id="rId21"/>
    <p:sldId id="526" r:id="rId22"/>
    <p:sldId id="527" r:id="rId23"/>
    <p:sldId id="537" r:id="rId24"/>
    <p:sldId id="599" r:id="rId25"/>
    <p:sldId id="4129" r:id="rId26"/>
    <p:sldId id="270" r:id="rId27"/>
    <p:sldId id="1055" r:id="rId28"/>
    <p:sldId id="4128" r:id="rId29"/>
    <p:sldId id="4126" r:id="rId30"/>
    <p:sldId id="4127" r:id="rId31"/>
    <p:sldId id="533" r:id="rId32"/>
    <p:sldId id="525" r:id="rId33"/>
    <p:sldId id="528" r:id="rId34"/>
    <p:sldId id="260" r:id="rId35"/>
    <p:sldId id="261" r:id="rId36"/>
    <p:sldId id="262" r:id="rId37"/>
    <p:sldId id="263" r:id="rId38"/>
    <p:sldId id="264" r:id="rId39"/>
    <p:sldId id="529" r:id="rId40"/>
    <p:sldId id="532" r:id="rId41"/>
    <p:sldId id="534" r:id="rId42"/>
    <p:sldId id="535" r:id="rId43"/>
    <p:sldId id="536" r:id="rId44"/>
    <p:sldId id="538" r:id="rId45"/>
    <p:sldId id="539" r:id="rId46"/>
    <p:sldId id="288" r:id="rId47"/>
    <p:sldId id="259" r:id="rId48"/>
    <p:sldId id="604" r:id="rId49"/>
    <p:sldId id="605" r:id="rId50"/>
    <p:sldId id="276" r:id="rId51"/>
    <p:sldId id="603" r:id="rId52"/>
    <p:sldId id="606" r:id="rId53"/>
    <p:sldId id="610" r:id="rId54"/>
    <p:sldId id="268" r:id="rId55"/>
    <p:sldId id="369" r:id="rId56"/>
    <p:sldId id="371" r:id="rId57"/>
    <p:sldId id="372" r:id="rId58"/>
    <p:sldId id="373" r:id="rId59"/>
    <p:sldId id="287" r:id="rId60"/>
    <p:sldId id="4144" r:id="rId61"/>
    <p:sldId id="377" r:id="rId62"/>
    <p:sldId id="362" r:id="rId63"/>
    <p:sldId id="284" r:id="rId64"/>
    <p:sldId id="301" r:id="rId65"/>
    <p:sldId id="303" r:id="rId66"/>
    <p:sldId id="401" r:id="rId67"/>
    <p:sldId id="393" r:id="rId68"/>
    <p:sldId id="611" r:id="rId69"/>
    <p:sldId id="379" r:id="rId70"/>
    <p:sldId id="402" r:id="rId71"/>
    <p:sldId id="405" r:id="rId72"/>
    <p:sldId id="383" r:id="rId73"/>
    <p:sldId id="4156" r:id="rId74"/>
    <p:sldId id="388" r:id="rId75"/>
    <p:sldId id="614" r:id="rId76"/>
    <p:sldId id="615" r:id="rId77"/>
    <p:sldId id="361" r:id="rId78"/>
    <p:sldId id="4157" r:id="rId79"/>
    <p:sldId id="4145" r:id="rId80"/>
    <p:sldId id="4155" r:id="rId81"/>
    <p:sldId id="4148" r:id="rId82"/>
    <p:sldId id="600" r:id="rId83"/>
    <p:sldId id="487" r:id="rId84"/>
    <p:sldId id="585" r:id="rId85"/>
    <p:sldId id="578" r:id="rId86"/>
    <p:sldId id="591" r:id="rId87"/>
    <p:sldId id="598" r:id="rId88"/>
    <p:sldId id="519" r:id="rId89"/>
    <p:sldId id="4131" r:id="rId90"/>
    <p:sldId id="4130" r:id="rId91"/>
    <p:sldId id="392" r:id="rId92"/>
    <p:sldId id="289" r:id="rId93"/>
    <p:sldId id="4135" r:id="rId94"/>
    <p:sldId id="4136" r:id="rId95"/>
    <p:sldId id="4150" r:id="rId96"/>
    <p:sldId id="4151" r:id="rId97"/>
    <p:sldId id="4152" r:id="rId98"/>
    <p:sldId id="4153" r:id="rId99"/>
    <p:sldId id="283" r:id="rId100"/>
    <p:sldId id="4142" r:id="rId101"/>
    <p:sldId id="4139" r:id="rId102"/>
    <p:sldId id="257" r:id="rId103"/>
    <p:sldId id="4137" r:id="rId104"/>
    <p:sldId id="4143" r:id="rId105"/>
    <p:sldId id="4140" r:id="rId106"/>
    <p:sldId id="4141" r:id="rId107"/>
    <p:sldId id="4158" r:id="rId108"/>
    <p:sldId id="4147" r:id="rId109"/>
    <p:sldId id="354" r:id="rId110"/>
    <p:sldId id="4132" r:id="rId111"/>
    <p:sldId id="4133" r:id="rId112"/>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CC00"/>
    <a:srgbClr val="008000"/>
    <a:srgbClr val="5250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1889" autoAdjust="0"/>
  </p:normalViewPr>
  <p:slideViewPr>
    <p:cSldViewPr>
      <p:cViewPr varScale="1">
        <p:scale>
          <a:sx n="102" d="100"/>
          <a:sy n="102" d="100"/>
        </p:scale>
        <p:origin x="14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ableStyles" Target="tableStyle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notesMaster" Target="notesMasters/notesMaster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626D2-8858-4DBF-8099-90D657F791B6}"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F39BD30B-F7B4-421B-ABF8-52B585CB7876}">
      <dgm:prSet/>
      <dgm:spPr/>
      <dgm:t>
        <a:bodyPr/>
        <a:lstStyle/>
        <a:p>
          <a:r>
            <a:rPr lang="en-US" dirty="0"/>
            <a:t>Do not throw away paperwork.</a:t>
          </a:r>
        </a:p>
        <a:p>
          <a:r>
            <a:rPr lang="en-US" dirty="0"/>
            <a:t>Please turn in all originals to the Accounting Department next time you stop in.</a:t>
          </a:r>
        </a:p>
      </dgm:t>
    </dgm:pt>
    <dgm:pt modelId="{1A17F4C4-8143-4987-BA3D-E2EAEB1A3C4A}" type="parTrans" cxnId="{FC2C4CFB-C52F-44E2-B013-AA29072660DC}">
      <dgm:prSet/>
      <dgm:spPr/>
      <dgm:t>
        <a:bodyPr/>
        <a:lstStyle/>
        <a:p>
          <a:endParaRPr lang="en-US"/>
        </a:p>
      </dgm:t>
    </dgm:pt>
    <dgm:pt modelId="{845885E7-726A-4B97-B806-D28902A0D685}" type="sibTrans" cxnId="{FC2C4CFB-C52F-44E2-B013-AA29072660DC}">
      <dgm:prSet/>
      <dgm:spPr/>
      <dgm:t>
        <a:bodyPr/>
        <a:lstStyle/>
        <a:p>
          <a:endParaRPr lang="en-US"/>
        </a:p>
      </dgm:t>
    </dgm:pt>
    <dgm:pt modelId="{4553FE7C-FB17-484F-AFE0-3525E0A76DB1}">
      <dgm:prSet/>
      <dgm:spPr/>
      <dgm:t>
        <a:bodyPr/>
        <a:lstStyle/>
        <a:p>
          <a:r>
            <a:rPr lang="en-US" dirty="0"/>
            <a:t>Be sure to scan all pages of the BOL and any other documents that go with that trip (including any stamps on the back of a page) – this is important if we want to get paid.</a:t>
          </a:r>
        </a:p>
      </dgm:t>
    </dgm:pt>
    <dgm:pt modelId="{2AB72FEB-461D-4215-933D-E4FE5C389AA9}" type="parTrans" cxnId="{FFE838A0-BA3E-4553-8ADE-9EB9B7DCD728}">
      <dgm:prSet/>
      <dgm:spPr/>
      <dgm:t>
        <a:bodyPr/>
        <a:lstStyle/>
        <a:p>
          <a:endParaRPr lang="en-US"/>
        </a:p>
      </dgm:t>
    </dgm:pt>
    <dgm:pt modelId="{3C1D8030-2734-4385-8A6D-3304832DA65C}" type="sibTrans" cxnId="{FFE838A0-BA3E-4553-8ADE-9EB9B7DCD728}">
      <dgm:prSet/>
      <dgm:spPr/>
      <dgm:t>
        <a:bodyPr/>
        <a:lstStyle/>
        <a:p>
          <a:endParaRPr lang="en-US"/>
        </a:p>
      </dgm:t>
    </dgm:pt>
    <dgm:pt modelId="{D65BB64C-17B8-416A-8F1C-2B81D18B374A}">
      <dgm:prSet/>
      <dgm:spPr/>
      <dgm:t>
        <a:bodyPr/>
        <a:lstStyle/>
        <a:p>
          <a:r>
            <a:rPr lang="en-US" dirty="0"/>
            <a:t>Be sure to send clear images. We must have legible documents to bill our customer for your work. </a:t>
          </a:r>
        </a:p>
      </dgm:t>
    </dgm:pt>
    <dgm:pt modelId="{099400B9-0F4A-4A49-9D1A-A33A24FF6E22}" type="parTrans" cxnId="{6C32A379-4201-47BF-AE11-C0E6F0742754}">
      <dgm:prSet/>
      <dgm:spPr/>
      <dgm:t>
        <a:bodyPr/>
        <a:lstStyle/>
        <a:p>
          <a:endParaRPr lang="en-US"/>
        </a:p>
      </dgm:t>
    </dgm:pt>
    <dgm:pt modelId="{33695793-74B6-49DE-A1AE-8B5C1987E65A}" type="sibTrans" cxnId="{6C32A379-4201-47BF-AE11-C0E6F0742754}">
      <dgm:prSet/>
      <dgm:spPr/>
      <dgm:t>
        <a:bodyPr/>
        <a:lstStyle/>
        <a:p>
          <a:endParaRPr lang="en-US"/>
        </a:p>
      </dgm:t>
    </dgm:pt>
    <dgm:pt modelId="{499A6E83-82EA-42A8-AB90-AE1D35253B97}">
      <dgm:prSet/>
      <dgm:spPr/>
      <dgm:t>
        <a:bodyPr/>
        <a:lstStyle/>
        <a:p>
          <a:r>
            <a:rPr lang="en-US" dirty="0"/>
            <a:t>Without the BOLs and associated paperwork, we (and you) do not get paid.</a:t>
          </a:r>
        </a:p>
      </dgm:t>
    </dgm:pt>
    <dgm:pt modelId="{66DFB3F6-8FC9-42C5-A786-F1A7174D2B1C}" type="parTrans" cxnId="{2DA88D75-A7E3-40E9-A1B0-DA1ACE2EF3AC}">
      <dgm:prSet/>
      <dgm:spPr/>
      <dgm:t>
        <a:bodyPr/>
        <a:lstStyle/>
        <a:p>
          <a:endParaRPr lang="en-US"/>
        </a:p>
      </dgm:t>
    </dgm:pt>
    <dgm:pt modelId="{DC481CB8-504F-4829-9061-9D26AEC5EB98}" type="sibTrans" cxnId="{2DA88D75-A7E3-40E9-A1B0-DA1ACE2EF3AC}">
      <dgm:prSet/>
      <dgm:spPr/>
      <dgm:t>
        <a:bodyPr/>
        <a:lstStyle/>
        <a:p>
          <a:endParaRPr lang="en-US"/>
        </a:p>
      </dgm:t>
    </dgm:pt>
    <dgm:pt modelId="{D9053429-4A31-4F98-83B7-68741588583C}" type="pres">
      <dgm:prSet presAssocID="{656626D2-8858-4DBF-8099-90D657F791B6}" presName="diagram" presStyleCnt="0">
        <dgm:presLayoutVars>
          <dgm:dir/>
          <dgm:resizeHandles val="exact"/>
        </dgm:presLayoutVars>
      </dgm:prSet>
      <dgm:spPr/>
    </dgm:pt>
    <dgm:pt modelId="{E9FDA812-8216-431C-8809-0D603C0C7D47}" type="pres">
      <dgm:prSet presAssocID="{F39BD30B-F7B4-421B-ABF8-52B585CB7876}" presName="arrow" presStyleLbl="node1" presStyleIdx="0" presStyleCnt="4" custScaleX="215061" custScaleY="96570">
        <dgm:presLayoutVars>
          <dgm:bulletEnabled val="1"/>
        </dgm:presLayoutVars>
      </dgm:prSet>
      <dgm:spPr/>
    </dgm:pt>
    <dgm:pt modelId="{BF355CC3-8A57-4CD2-9265-3BE531432A9B}" type="pres">
      <dgm:prSet presAssocID="{4553FE7C-FB17-484F-AFE0-3525E0A76DB1}" presName="arrow" presStyleLbl="node1" presStyleIdx="1" presStyleCnt="4" custScaleX="193713" custScaleY="127819" custRadScaleRad="142670" custRadScaleInc="-3037">
        <dgm:presLayoutVars>
          <dgm:bulletEnabled val="1"/>
        </dgm:presLayoutVars>
      </dgm:prSet>
      <dgm:spPr/>
    </dgm:pt>
    <dgm:pt modelId="{03FBA662-5537-4262-8BB2-6DA07A55C07E}" type="pres">
      <dgm:prSet presAssocID="{D65BB64C-17B8-416A-8F1C-2B81D18B374A}" presName="arrow" presStyleLbl="node1" presStyleIdx="2" presStyleCnt="4" custScaleX="198387" custScaleY="116423" custRadScaleRad="90244">
        <dgm:presLayoutVars>
          <dgm:bulletEnabled val="1"/>
        </dgm:presLayoutVars>
      </dgm:prSet>
      <dgm:spPr/>
    </dgm:pt>
    <dgm:pt modelId="{B569D18E-BF99-4371-9941-FA854A46100C}" type="pres">
      <dgm:prSet presAssocID="{499A6E83-82EA-42A8-AB90-AE1D35253B97}" presName="arrow" presStyleLbl="node1" presStyleIdx="3" presStyleCnt="4" custScaleX="208721" custScaleY="119862" custRadScaleRad="133026" custRadScaleInc="-716">
        <dgm:presLayoutVars>
          <dgm:bulletEnabled val="1"/>
        </dgm:presLayoutVars>
      </dgm:prSet>
      <dgm:spPr/>
    </dgm:pt>
  </dgm:ptLst>
  <dgm:cxnLst>
    <dgm:cxn modelId="{C9281A36-5A62-4A0E-907A-3CDA788704CE}" type="presOf" srcId="{656626D2-8858-4DBF-8099-90D657F791B6}" destId="{D9053429-4A31-4F98-83B7-68741588583C}" srcOrd="0" destOrd="0" presId="urn:microsoft.com/office/officeart/2005/8/layout/arrow5"/>
    <dgm:cxn modelId="{06A6985F-248B-4BD7-9FA6-CBB20C455078}" type="presOf" srcId="{F39BD30B-F7B4-421B-ABF8-52B585CB7876}" destId="{E9FDA812-8216-431C-8809-0D603C0C7D47}" srcOrd="0" destOrd="0" presId="urn:microsoft.com/office/officeart/2005/8/layout/arrow5"/>
    <dgm:cxn modelId="{86C81D41-01E4-42B5-93EF-33DE33D38946}" type="presOf" srcId="{499A6E83-82EA-42A8-AB90-AE1D35253B97}" destId="{B569D18E-BF99-4371-9941-FA854A46100C}" srcOrd="0" destOrd="0" presId="urn:microsoft.com/office/officeart/2005/8/layout/arrow5"/>
    <dgm:cxn modelId="{2DA88D75-A7E3-40E9-A1B0-DA1ACE2EF3AC}" srcId="{656626D2-8858-4DBF-8099-90D657F791B6}" destId="{499A6E83-82EA-42A8-AB90-AE1D35253B97}" srcOrd="3" destOrd="0" parTransId="{66DFB3F6-8FC9-42C5-A786-F1A7174D2B1C}" sibTransId="{DC481CB8-504F-4829-9061-9D26AEC5EB98}"/>
    <dgm:cxn modelId="{6C32A379-4201-47BF-AE11-C0E6F0742754}" srcId="{656626D2-8858-4DBF-8099-90D657F791B6}" destId="{D65BB64C-17B8-416A-8F1C-2B81D18B374A}" srcOrd="2" destOrd="0" parTransId="{099400B9-0F4A-4A49-9D1A-A33A24FF6E22}" sibTransId="{33695793-74B6-49DE-A1AE-8B5C1987E65A}"/>
    <dgm:cxn modelId="{FFE838A0-BA3E-4553-8ADE-9EB9B7DCD728}" srcId="{656626D2-8858-4DBF-8099-90D657F791B6}" destId="{4553FE7C-FB17-484F-AFE0-3525E0A76DB1}" srcOrd="1" destOrd="0" parTransId="{2AB72FEB-461D-4215-933D-E4FE5C389AA9}" sibTransId="{3C1D8030-2734-4385-8A6D-3304832DA65C}"/>
    <dgm:cxn modelId="{8E4260BA-82A4-4B72-845B-C5C9E052C6B4}" type="presOf" srcId="{D65BB64C-17B8-416A-8F1C-2B81D18B374A}" destId="{03FBA662-5537-4262-8BB2-6DA07A55C07E}" srcOrd="0" destOrd="0" presId="urn:microsoft.com/office/officeart/2005/8/layout/arrow5"/>
    <dgm:cxn modelId="{5D569BC4-B262-426A-B5F5-9AF57F673AC0}" type="presOf" srcId="{4553FE7C-FB17-484F-AFE0-3525E0A76DB1}" destId="{BF355CC3-8A57-4CD2-9265-3BE531432A9B}" srcOrd="0" destOrd="0" presId="urn:microsoft.com/office/officeart/2005/8/layout/arrow5"/>
    <dgm:cxn modelId="{FC2C4CFB-C52F-44E2-B013-AA29072660DC}" srcId="{656626D2-8858-4DBF-8099-90D657F791B6}" destId="{F39BD30B-F7B4-421B-ABF8-52B585CB7876}" srcOrd="0" destOrd="0" parTransId="{1A17F4C4-8143-4987-BA3D-E2EAEB1A3C4A}" sibTransId="{845885E7-726A-4B97-B806-D28902A0D685}"/>
    <dgm:cxn modelId="{A15E3F46-C898-4972-8575-B7331C2959B0}" type="presParOf" srcId="{D9053429-4A31-4F98-83B7-68741588583C}" destId="{E9FDA812-8216-431C-8809-0D603C0C7D47}" srcOrd="0" destOrd="0" presId="urn:microsoft.com/office/officeart/2005/8/layout/arrow5"/>
    <dgm:cxn modelId="{B2CD21AA-20CF-41EF-8457-CEC247F8A2FC}" type="presParOf" srcId="{D9053429-4A31-4F98-83B7-68741588583C}" destId="{BF355CC3-8A57-4CD2-9265-3BE531432A9B}" srcOrd="1" destOrd="0" presId="urn:microsoft.com/office/officeart/2005/8/layout/arrow5"/>
    <dgm:cxn modelId="{4C70D877-483C-44B3-9CFC-20638E73AB51}" type="presParOf" srcId="{D9053429-4A31-4F98-83B7-68741588583C}" destId="{03FBA662-5537-4262-8BB2-6DA07A55C07E}" srcOrd="2" destOrd="0" presId="urn:microsoft.com/office/officeart/2005/8/layout/arrow5"/>
    <dgm:cxn modelId="{5DB5BA5C-CB64-4863-A3E9-482BDC9B9FDC}" type="presParOf" srcId="{D9053429-4A31-4F98-83B7-68741588583C}" destId="{B569D18E-BF99-4371-9941-FA854A46100C}"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DA812-8216-431C-8809-0D603C0C7D47}">
      <dsp:nvSpPr>
        <dsp:cNvPr id="0" name=""/>
        <dsp:cNvSpPr/>
      </dsp:nvSpPr>
      <dsp:spPr>
        <a:xfrm>
          <a:off x="1212144" y="-61755"/>
          <a:ext cx="4120277" cy="1850150"/>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Do not throw away paperwork.</a:t>
          </a:r>
        </a:p>
        <a:p>
          <a:pPr marL="0" lvl="0" indent="0" algn="ctr" defTabSz="577850">
            <a:lnSpc>
              <a:spcPct val="90000"/>
            </a:lnSpc>
            <a:spcBef>
              <a:spcPct val="0"/>
            </a:spcBef>
            <a:spcAft>
              <a:spcPct val="35000"/>
            </a:spcAft>
            <a:buNone/>
          </a:pPr>
          <a:r>
            <a:rPr lang="en-US" sz="1300" kern="1200" dirty="0"/>
            <a:t>Please turn in all originals to the Accounting Department next time you stop in.</a:t>
          </a:r>
        </a:p>
      </dsp:txBody>
      <dsp:txXfrm>
        <a:off x="2242213" y="-61755"/>
        <a:ext cx="2060139" cy="1526374"/>
      </dsp:txXfrm>
    </dsp:sp>
    <dsp:sp modelId="{BF355CC3-8A57-4CD2-9265-3BE531432A9B}">
      <dsp:nvSpPr>
        <dsp:cNvPr id="0" name=""/>
        <dsp:cNvSpPr/>
      </dsp:nvSpPr>
      <dsp:spPr>
        <a:xfrm rot="5400000">
          <a:off x="3320741" y="982692"/>
          <a:ext cx="3711278" cy="2448838"/>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Be sure to scan all pages of the BOL and any other documents that go with that trip (including any stamps on the back of a page) – this is important if we want to get paid.</a:t>
          </a:r>
        </a:p>
      </dsp:txBody>
      <dsp:txXfrm rot="-5400000">
        <a:off x="4380508" y="1279292"/>
        <a:ext cx="2020291" cy="1855639"/>
      </dsp:txXfrm>
    </dsp:sp>
    <dsp:sp modelId="{03FBA662-5537-4262-8BB2-6DA07A55C07E}">
      <dsp:nvSpPr>
        <dsp:cNvPr id="0" name=""/>
        <dsp:cNvSpPr/>
      </dsp:nvSpPr>
      <dsp:spPr>
        <a:xfrm rot="10800000">
          <a:off x="1371870" y="2491177"/>
          <a:ext cx="3800826" cy="2230506"/>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Be sure to send clear images. We must have legible documents to bill our customer for your work. </a:t>
          </a:r>
        </a:p>
      </dsp:txBody>
      <dsp:txXfrm rot="10800000">
        <a:off x="2322076" y="2881516"/>
        <a:ext cx="1900413" cy="1840167"/>
      </dsp:txXfrm>
    </dsp:sp>
    <dsp:sp modelId="{B569D18E-BF99-4371-9941-FA854A46100C}">
      <dsp:nvSpPr>
        <dsp:cNvPr id="0" name=""/>
        <dsp:cNvSpPr/>
      </dsp:nvSpPr>
      <dsp:spPr>
        <a:xfrm rot="16200000">
          <a:off x="-645090" y="1178586"/>
          <a:ext cx="3998811" cy="2296393"/>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Without the BOLs and associated paperwork, we (and you) do not get paid.</a:t>
          </a:r>
        </a:p>
      </dsp:txBody>
      <dsp:txXfrm rot="5400000">
        <a:off x="206119" y="1327081"/>
        <a:ext cx="1894524" cy="1999405"/>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8FDD780-BDB0-55BB-4569-17BE167599F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200" b="0"/>
            </a:lvl1pPr>
          </a:lstStyle>
          <a:p>
            <a:pPr>
              <a:defRPr/>
            </a:pPr>
            <a:endParaRPr lang="en-US" altLang="en-US"/>
          </a:p>
        </p:txBody>
      </p:sp>
      <p:sp>
        <p:nvSpPr>
          <p:cNvPr id="9219" name="Rectangle 3">
            <a:extLst>
              <a:ext uri="{FF2B5EF4-FFF2-40B4-BE49-F238E27FC236}">
                <a16:creationId xmlns:a16="http://schemas.microsoft.com/office/drawing/2014/main" id="{FB259BED-5317-9C11-E73E-E9FB153CF038}"/>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sz="1200" b="0"/>
            </a:lvl1pPr>
          </a:lstStyle>
          <a:p>
            <a:pPr>
              <a:defRPr/>
            </a:pPr>
            <a:endParaRPr lang="en-US" altLang="en-US"/>
          </a:p>
        </p:txBody>
      </p:sp>
      <p:sp>
        <p:nvSpPr>
          <p:cNvPr id="80900" name="Rectangle 4">
            <a:extLst>
              <a:ext uri="{FF2B5EF4-FFF2-40B4-BE49-F238E27FC236}">
                <a16:creationId xmlns:a16="http://schemas.microsoft.com/office/drawing/2014/main" id="{085A27A6-3A80-2076-4D54-CB4DB4DDFA5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29150742-BD9B-09C9-0560-85BDD2532E73}"/>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6">
            <a:extLst>
              <a:ext uri="{FF2B5EF4-FFF2-40B4-BE49-F238E27FC236}">
                <a16:creationId xmlns:a16="http://schemas.microsoft.com/office/drawing/2014/main" id="{90AEA2A8-DAE8-D3B1-87A5-DA3EF21F534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sz="1200" b="0"/>
            </a:lvl1pPr>
          </a:lstStyle>
          <a:p>
            <a:pPr>
              <a:defRPr/>
            </a:pPr>
            <a:endParaRPr lang="en-US" altLang="en-US"/>
          </a:p>
        </p:txBody>
      </p:sp>
      <p:sp>
        <p:nvSpPr>
          <p:cNvPr id="9223" name="Rectangle 7">
            <a:extLst>
              <a:ext uri="{FF2B5EF4-FFF2-40B4-BE49-F238E27FC236}">
                <a16:creationId xmlns:a16="http://schemas.microsoft.com/office/drawing/2014/main" id="{89910014-A15B-8045-F292-9BDA7A5B3F8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2E54596F-F365-4987-A1A1-A81B6F7548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637EB93A-A053-DA1D-E1C7-7A42735165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53C31970-65A0-477A-AA58-98FB1CDDC857}" type="slidenum">
              <a:rPr lang="en-US" altLang="en-US" sz="1200" b="0" smtClean="0"/>
              <a:pPr/>
              <a:t>5</a:t>
            </a:fld>
            <a:endParaRPr lang="en-US" altLang="en-US" sz="1200" b="0"/>
          </a:p>
        </p:txBody>
      </p:sp>
      <p:sp>
        <p:nvSpPr>
          <p:cNvPr id="87043" name="Rectangle 2">
            <a:extLst>
              <a:ext uri="{FF2B5EF4-FFF2-40B4-BE49-F238E27FC236}">
                <a16:creationId xmlns:a16="http://schemas.microsoft.com/office/drawing/2014/main" id="{1B023625-5FFF-F8CB-05B0-F0ECBA608899}"/>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9401C437-9154-D91B-EC4F-845E185E9F52}"/>
              </a:ext>
            </a:extLst>
          </p:cNvPr>
          <p:cNvSpPr>
            <a:spLocks noGrp="1" noChangeArrowheads="1"/>
          </p:cNvSpPr>
          <p:nvPr>
            <p:ph type="body" idx="1"/>
          </p:nvPr>
        </p:nvSpPr>
        <p:spPr/>
        <p:txBody>
          <a:bodyPr/>
          <a:lstStyle/>
          <a:p>
            <a:pPr marL="342900" indent="-342900">
              <a:lnSpc>
                <a:spcPct val="107000"/>
              </a:lnSpc>
              <a:spcBef>
                <a:spcPts val="0"/>
              </a:spcBef>
              <a:spcAft>
                <a:spcPts val="800"/>
              </a:spcAft>
              <a:buFont typeface="+mj-lt"/>
              <a:buAutoNum type="arabicParenR"/>
              <a:defRPr/>
            </a:pPr>
            <a:r>
              <a:rPr lang="en-US" dirty="0">
                <a:latin typeface="Times New Roman" panose="02020603050405020304" pitchFamily="18" charset="0"/>
                <a:ea typeface="Calibri" panose="020F0502020204030204" pitchFamily="34" charset="0"/>
                <a:cs typeface="Times New Roman" panose="02020603050405020304" pitchFamily="18" charset="0"/>
              </a:rPr>
              <a:t>What is the INTENT of Orientation?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Bef>
                <a:spcPts val="0"/>
              </a:spcBef>
              <a:spcAft>
                <a:spcPts val="800"/>
              </a:spcAft>
              <a:defRPr/>
            </a:pPr>
            <a:r>
              <a:rPr lang="en-US" dirty="0">
                <a:latin typeface="Times New Roman" panose="02020603050405020304" pitchFamily="18" charset="0"/>
                <a:ea typeface="Calibri" panose="020F0502020204030204" pitchFamily="34" charset="0"/>
                <a:cs typeface="Times New Roman" panose="02020603050405020304" pitchFamily="18" charset="0"/>
              </a:rPr>
              <a:t>We want this orientation to be mutually beneficial. I don’t want to lecture you all day nor do I want blank stares while you fall asleep. I want this to be a two-way conversation. My goal is when you leave here you feel like you have all the tools necessary to be successful at Buchheit!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defRPr/>
            </a:pPr>
            <a:r>
              <a:rPr lang="en-US" altLang="en-US" dirty="0"/>
              <a:t>Inform drivers that regardless of experience level, our focus is to enable driver success and provide all the necessary tools for success by basing what we teach on safety, CSA, and what is expected of a driver in today’s industry, not how we conducted business ten, fifteen, or 30 years ago….</a:t>
            </a:r>
          </a:p>
          <a:p>
            <a:pPr eaLnBrk="1" hangingPunct="1">
              <a:defRPr/>
            </a:pPr>
            <a:r>
              <a:rPr lang="en-US" altLang="en-US" dirty="0"/>
              <a:t>Explain to drivers the hiring and orientation process and that we will assist them with hiring issues as best we can.</a:t>
            </a:r>
          </a:p>
          <a:p>
            <a:pPr eaLnBrk="1" hangingPunct="1">
              <a:defRPr/>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44E0A6D5-57F2-28EA-DA26-359029DDFC20}"/>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4455F4C3-9EBC-F51D-0408-1182F81B2E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 sure to discuss how the camera works, show the Netradyne back-office dashboard and explain the driver facing camera and that it is off, currently, but can be earned on or requested to be turned on.</a:t>
            </a:r>
          </a:p>
          <a:p>
            <a:r>
              <a:rPr lang="en-US" altLang="en-US"/>
              <a:t>Show video examples of different types of alerts and how alerts are generated.</a:t>
            </a:r>
          </a:p>
          <a:p>
            <a:r>
              <a:rPr lang="en-US" altLang="en-US"/>
              <a:t>Do not forget to cover the driver initiate button or panic button under the camera body.</a:t>
            </a:r>
          </a:p>
        </p:txBody>
      </p:sp>
      <p:sp>
        <p:nvSpPr>
          <p:cNvPr id="109572" name="Slide Number Placeholder 3">
            <a:extLst>
              <a:ext uri="{FF2B5EF4-FFF2-40B4-BE49-F238E27FC236}">
                <a16:creationId xmlns:a16="http://schemas.microsoft.com/office/drawing/2014/main" id="{E6FF0A4B-DD8C-07C2-F054-8D6D3D4F69A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E4848518-0584-4C2A-ABEC-A3488682A60D}" type="slidenum">
              <a:rPr lang="en-US" altLang="en-US" sz="1200" b="0" smtClean="0"/>
              <a:pPr/>
              <a:t>18</a:t>
            </a:fld>
            <a:endParaRPr lang="en-US" altLang="en-US" sz="12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87DB2F4C-9BD7-F1B1-0DCB-D0B6778ACDF7}"/>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7000E14D-8602-00CA-DD1C-21CEFA5431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Explain Driveri app, how to monitor daily/weekly scores for bonus, how to monitor incoming alerts and complete weekly reviews.</a:t>
            </a:r>
          </a:p>
          <a:p>
            <a:r>
              <a:rPr lang="en-US" altLang="en-US"/>
              <a:t>Make sure they log into their app.</a:t>
            </a:r>
          </a:p>
        </p:txBody>
      </p:sp>
      <p:sp>
        <p:nvSpPr>
          <p:cNvPr id="111620" name="Slide Number Placeholder 3">
            <a:extLst>
              <a:ext uri="{FF2B5EF4-FFF2-40B4-BE49-F238E27FC236}">
                <a16:creationId xmlns:a16="http://schemas.microsoft.com/office/drawing/2014/main" id="{5541719F-C7AE-69BF-7C59-D3C4A0328A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396C7684-4BC2-4F8B-AB0F-A9396AA8061E}" type="slidenum">
              <a:rPr lang="en-US" altLang="en-US" sz="1200" b="0" smtClean="0"/>
              <a:pPr/>
              <a:t>19</a:t>
            </a:fld>
            <a:endParaRPr lang="en-US" altLang="en-US" sz="1200"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714CBF90-FA03-C8AB-0ECB-526770DE0668}"/>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B13C478C-A2E1-A5E3-814B-3BEE4C7FA9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57865EFF-3CD5-F399-F0DA-14139D75EC4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B0B46A4F-742A-4210-91C3-8814D727859C}" type="slidenum">
              <a:rPr lang="en-US" altLang="en-US" sz="1200" b="0" smtClean="0"/>
              <a:pPr/>
              <a:t>20</a:t>
            </a:fld>
            <a:endParaRPr lang="en-US" altLang="en-US" sz="12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54373EA-ABBD-7415-E03C-9469A4EEF5BD}"/>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F1D55916-4CD3-317D-AAE9-129D19940E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Cover GreenZone score and how to achieve weekly safety bonus.</a:t>
            </a:r>
          </a:p>
          <a:p>
            <a:r>
              <a:rPr lang="en-US" altLang="en-US"/>
              <a:t>Be sure that the VER Policy is covered.</a:t>
            </a:r>
          </a:p>
        </p:txBody>
      </p:sp>
      <p:sp>
        <p:nvSpPr>
          <p:cNvPr id="117764" name="Slide Number Placeholder 3">
            <a:extLst>
              <a:ext uri="{FF2B5EF4-FFF2-40B4-BE49-F238E27FC236}">
                <a16:creationId xmlns:a16="http://schemas.microsoft.com/office/drawing/2014/main" id="{2F21ABD8-93D6-7A47-E3DE-7FA8733098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D96FEABD-911C-4B21-9B5E-BE8CDAD4C3CF}" type="slidenum">
              <a:rPr lang="en-US" altLang="en-US" sz="1200" b="0" smtClean="0"/>
              <a:pPr/>
              <a:t>23</a:t>
            </a:fld>
            <a:endParaRPr lang="en-US" altLang="en-US" sz="12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1D97563C-33B1-B45D-7ABD-2504274F0C3E}"/>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EE63B455-A2EA-69C5-2EAF-AA1191FBFC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Whistle Blower Protection Act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You can refuse ANY job that is unsafe. Your employer cannot retaliate against you for it. Legally.</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21860" name="Slide Number Placeholder 3">
            <a:extLst>
              <a:ext uri="{FF2B5EF4-FFF2-40B4-BE49-F238E27FC236}">
                <a16:creationId xmlns:a16="http://schemas.microsoft.com/office/drawing/2014/main" id="{29479ADF-2526-1994-5280-2943482669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A5A4EB61-A439-45E9-887D-32BF7F187CC8}" type="slidenum">
              <a:rPr lang="en-US" altLang="en-US" sz="1200" b="0" smtClean="0"/>
              <a:pPr/>
              <a:t>26</a:t>
            </a:fld>
            <a:endParaRPr lang="en-US" altLang="en-US" sz="1200"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77FA3764-B27D-CE86-9D39-981D4E06D869}"/>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B6377A7E-7DA7-6527-7594-4EF6CCF4FA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Cover DOT regs for drug and alcohol testing.</a:t>
            </a:r>
          </a:p>
          <a:p>
            <a:r>
              <a:rPr lang="en-US" altLang="en-US"/>
              <a:t>Discuss our DOT Random selection process.</a:t>
            </a:r>
          </a:p>
          <a:p>
            <a:r>
              <a:rPr lang="en-US" altLang="en-US"/>
              <a:t>Be sure to include information about what is a positive result and what happens if a driver tests positive.</a:t>
            </a:r>
          </a:p>
          <a:p>
            <a:r>
              <a:rPr lang="en-US" altLang="en-US"/>
              <a:t>Discuss DOT DACH and how that affects a driver’s CDL.</a:t>
            </a:r>
          </a:p>
        </p:txBody>
      </p:sp>
      <p:sp>
        <p:nvSpPr>
          <p:cNvPr id="128004" name="Slide Number Placeholder 3">
            <a:extLst>
              <a:ext uri="{FF2B5EF4-FFF2-40B4-BE49-F238E27FC236}">
                <a16:creationId xmlns:a16="http://schemas.microsoft.com/office/drawing/2014/main" id="{DD88F750-D135-2330-D873-EE9D16238E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AE788DA9-B766-4974-8887-4CF8238EA9FD}" type="slidenum">
              <a:rPr lang="en-US" altLang="en-US" sz="1200" b="0" smtClean="0"/>
              <a:pPr/>
              <a:t>31</a:t>
            </a:fld>
            <a:endParaRPr lang="en-US" altLang="en-US" sz="12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7F864152-D26F-E9B0-1D4F-D6F7270B6415}"/>
              </a:ext>
            </a:extLst>
          </p:cNvPr>
          <p:cNvSpPr>
            <a:spLocks noGrp="1" noRot="1" noChangeAspect="1" noChangeArrowheads="1" noTextEdit="1"/>
          </p:cNvSpPr>
          <p:nvPr>
            <p:ph type="sldImg"/>
          </p:nvPr>
        </p:nvSpPr>
        <p:spPr>
          <a:ln/>
        </p:spPr>
      </p:sp>
      <p:sp>
        <p:nvSpPr>
          <p:cNvPr id="130051" name="Notes Placeholder 2">
            <a:extLst>
              <a:ext uri="{FF2B5EF4-FFF2-40B4-BE49-F238E27FC236}">
                <a16:creationId xmlns:a16="http://schemas.microsoft.com/office/drawing/2014/main" id="{6F1FE82A-0B32-141B-D6C0-E2E51371B5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Motorist complaints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 motorist will call in. They will complain about you and your driving behavior. When that happens, we will completely listen to what they tell us. We may even apologize on the company’s behalf. Our next step will be to call you for the “rest of the story”.</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30052" name="Slide Number Placeholder 3">
            <a:extLst>
              <a:ext uri="{FF2B5EF4-FFF2-40B4-BE49-F238E27FC236}">
                <a16:creationId xmlns:a16="http://schemas.microsoft.com/office/drawing/2014/main" id="{13D8CFCD-E51F-1D33-F86A-96EE69C8E4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16402D88-ACA1-43E3-8A03-2A88EA63C8D9}" type="slidenum">
              <a:rPr lang="en-US" altLang="en-US" sz="1200" b="0" smtClean="0"/>
              <a:pPr/>
              <a:t>32</a:t>
            </a:fld>
            <a:endParaRPr lang="en-US" altLang="en-US" sz="1200"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3B592BE2-C8C3-E48B-2948-D54AD483ADEA}"/>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7491F800-6DD4-BEE5-5082-236CE8BDF9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Footwear and Personal Protective Equipment (PPE)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OSHA and MSHA regs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spcAft>
                <a:spcPts val="800"/>
              </a:spcAft>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Report even near miss - one near miss could be a disaster for the next person.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32100" name="Slide Number Placeholder 3">
            <a:extLst>
              <a:ext uri="{FF2B5EF4-FFF2-40B4-BE49-F238E27FC236}">
                <a16:creationId xmlns:a16="http://schemas.microsoft.com/office/drawing/2014/main" id="{4CBF60C8-ABDA-56CB-3F82-7532A993BF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BD33D8CB-B2E1-4E08-A623-5D94489B05D1}" type="slidenum">
              <a:rPr lang="en-US" altLang="en-US" sz="1200" b="0" smtClean="0"/>
              <a:pPr/>
              <a:t>33</a:t>
            </a:fld>
            <a:endParaRPr lang="en-US" altLang="en-US" sz="1200" b="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71FB94A8-1F3E-4CDA-E3BA-C49CE9B77D4C}"/>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75C4363E-F499-2635-3A0F-2BB9AF3B10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License and physicals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You have to keep an up-to-date valid license. You can only have one license from YOUR state of residence.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Keep your DOT physical up to date.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34148" name="Slide Number Placeholder 3">
            <a:extLst>
              <a:ext uri="{FF2B5EF4-FFF2-40B4-BE49-F238E27FC236}">
                <a16:creationId xmlns:a16="http://schemas.microsoft.com/office/drawing/2014/main" id="{5F9A11C0-54B2-CFDB-6594-5598DCFCA9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A1B4BB62-4584-4A29-BD39-AE8221E6C8EE}" type="slidenum">
              <a:rPr lang="en-US" altLang="en-US" sz="1200" b="0" smtClean="0"/>
              <a:pPr/>
              <a:t>34</a:t>
            </a:fld>
            <a:endParaRPr lang="en-US" alt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F313C4CE-0521-51F9-C489-B41898268521}"/>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430039D0-109C-9B38-DB19-F49FC44114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latin typeface="Times New Roman" panose="02020603050405020304" pitchFamily="18" charset="0"/>
                <a:ea typeface="Calibri" panose="020F0502020204030204" pitchFamily="34" charset="0"/>
                <a:cs typeface="Times New Roman" panose="02020603050405020304" pitchFamily="18" charset="0"/>
              </a:rPr>
              <a:t>Training – delinquent training is unacceptable.</a:t>
            </a: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p:txBody>
      </p:sp>
      <p:sp>
        <p:nvSpPr>
          <p:cNvPr id="136196" name="Slide Number Placeholder 3">
            <a:extLst>
              <a:ext uri="{FF2B5EF4-FFF2-40B4-BE49-F238E27FC236}">
                <a16:creationId xmlns:a16="http://schemas.microsoft.com/office/drawing/2014/main" id="{F6E54F86-532D-A333-B574-C51BF2D2C4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37EC6319-7306-4B21-BC1F-AD9EA4E565E8}" type="slidenum">
              <a:rPr lang="en-US" altLang="en-US" sz="1200" b="0" smtClean="0"/>
              <a:pPr/>
              <a:t>35</a:t>
            </a:fld>
            <a:endParaRPr lang="en-US" altLang="en-US" sz="12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DFF25041-8D89-0F57-C1F2-AB123D87D890}"/>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7189E961-87A3-8EA7-260B-65EB2F8475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Log them into the website with their username and password – should be same as their driver ID: all UPPERCASE for username and all lowercase for password.</a:t>
            </a:r>
          </a:p>
          <a:p>
            <a:r>
              <a:rPr lang="en-US" altLang="en-US"/>
              <a:t>Go over each tab and the relevant info on each.</a:t>
            </a:r>
          </a:p>
          <a:p>
            <a:r>
              <a:rPr lang="en-US" altLang="en-US"/>
              <a:t>Be sure to add link to webpage to their mobile device home screen and download all app on the apps and tools tab.</a:t>
            </a:r>
          </a:p>
        </p:txBody>
      </p:sp>
      <p:sp>
        <p:nvSpPr>
          <p:cNvPr id="92164" name="Slide Number Placeholder 3">
            <a:extLst>
              <a:ext uri="{FF2B5EF4-FFF2-40B4-BE49-F238E27FC236}">
                <a16:creationId xmlns:a16="http://schemas.microsoft.com/office/drawing/2014/main" id="{A7B82EBD-D7C0-C539-D55A-34F09313EE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0F69560A-2C91-4C6B-83AD-106A8352D1C0}" type="slidenum">
              <a:rPr lang="en-US" altLang="en-US" sz="1200" b="0" smtClean="0"/>
              <a:pPr/>
              <a:t>9</a:t>
            </a:fld>
            <a:endParaRPr lang="en-US" altLang="en-US" sz="1200"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B6142E3A-DC69-4ACC-A97F-B948819E2B57}"/>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E8978DE0-D7D0-A173-D56B-46C36176059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G.O.A.L.</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I have never met someone that has got out, looked behind their truck, saw the tree behind the truck. Then told me “Oh yeah, I seen that tree, but I backed into it anyway”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38244" name="Slide Number Placeholder 3">
            <a:extLst>
              <a:ext uri="{FF2B5EF4-FFF2-40B4-BE49-F238E27FC236}">
                <a16:creationId xmlns:a16="http://schemas.microsoft.com/office/drawing/2014/main" id="{5D0E751D-86E7-09E4-0FF6-E400D978B9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615F23C6-5FE5-403C-A661-B83B941CB573}" type="slidenum">
              <a:rPr lang="en-US" altLang="en-US" sz="1200" b="0" smtClean="0"/>
              <a:pPr/>
              <a:t>36</a:t>
            </a:fld>
            <a:endParaRPr lang="en-US" altLang="en-US" sz="1200"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6D35BA0F-853D-7A4E-C237-B29AA57606CA}"/>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D8149A06-59C7-95FD-747D-A4A4603A0E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Driver wellness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FMSA put this out as driver training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Get the proper rest.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Eat right.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Watch your fat, salt and sugar intake.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Do a little exercise.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Stay healthy enough to pass your DOT physical.</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spcAft>
                <a:spcPts val="800"/>
              </a:spcAft>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We want to remind you also that YOU are part of your pre-trip inspection – if not okay to driver due to fatigue or illness, you have the responsibility of saying so.</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40292" name="Slide Number Placeholder 3">
            <a:extLst>
              <a:ext uri="{FF2B5EF4-FFF2-40B4-BE49-F238E27FC236}">
                <a16:creationId xmlns:a16="http://schemas.microsoft.com/office/drawing/2014/main" id="{550CED64-2606-B85B-E6F0-787A68EFD5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BAAA92E4-FC2D-4D73-A415-29FC2B77A54D}" type="slidenum">
              <a:rPr lang="en-US" altLang="en-US" sz="1200" b="0" smtClean="0"/>
              <a:pPr/>
              <a:t>37</a:t>
            </a:fld>
            <a:endParaRPr lang="en-US" altLang="en-US" sz="1200"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7A46439A-12F0-4BF3-0DA1-27A2350B9C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1A616E67-D084-4813-A6FC-A054D4BD09E7}" type="slidenum">
              <a:rPr lang="en-US" altLang="en-US" sz="1200" b="0" smtClean="0"/>
              <a:pPr/>
              <a:t>38</a:t>
            </a:fld>
            <a:endParaRPr lang="en-US" altLang="en-US" sz="1200" b="0"/>
          </a:p>
        </p:txBody>
      </p:sp>
      <p:sp>
        <p:nvSpPr>
          <p:cNvPr id="142339" name="Rectangle 7">
            <a:extLst>
              <a:ext uri="{FF2B5EF4-FFF2-40B4-BE49-F238E27FC236}">
                <a16:creationId xmlns:a16="http://schemas.microsoft.com/office/drawing/2014/main" id="{5788C1A4-D710-A9A5-A62E-EBEA16B1B1B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r" eaLnBrk="1" hangingPunct="1"/>
            <a:fld id="{9EA03597-00AA-4305-B996-71BC7E0FC6B2}" type="slidenum">
              <a:rPr lang="en-US" altLang="en-US" sz="1200"/>
              <a:pPr algn="r" eaLnBrk="1" hangingPunct="1"/>
              <a:t>38</a:t>
            </a:fld>
            <a:endParaRPr lang="en-US" altLang="en-US" sz="1200"/>
          </a:p>
        </p:txBody>
      </p:sp>
      <p:sp>
        <p:nvSpPr>
          <p:cNvPr id="142340" name="Rectangle 2">
            <a:extLst>
              <a:ext uri="{FF2B5EF4-FFF2-40B4-BE49-F238E27FC236}">
                <a16:creationId xmlns:a16="http://schemas.microsoft.com/office/drawing/2014/main" id="{66EAA756-B937-EC16-34E0-3DE67D1977DE}"/>
              </a:ext>
            </a:extLst>
          </p:cNvPr>
          <p:cNvSpPr>
            <a:spLocks noGrp="1" noRot="1" noChangeAspect="1" noChangeArrowheads="1" noTextEdit="1"/>
          </p:cNvSpPr>
          <p:nvPr>
            <p:ph type="sldImg"/>
          </p:nvPr>
        </p:nvSpPr>
        <p:spPr>
          <a:solidFill>
            <a:srgbClr val="FFFFFF"/>
          </a:solidFill>
          <a:ln/>
        </p:spPr>
      </p:sp>
      <p:sp>
        <p:nvSpPr>
          <p:cNvPr id="142341" name="Rectangle 3">
            <a:extLst>
              <a:ext uri="{FF2B5EF4-FFF2-40B4-BE49-F238E27FC236}">
                <a16:creationId xmlns:a16="http://schemas.microsoft.com/office/drawing/2014/main" id="{2B595AB7-05CE-A6A5-79DB-081585816B2E}"/>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3BC43728-94AC-25AE-87F4-3454782A83D7}"/>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898BEEDD-104A-47FB-12A9-9B06FB0ABB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Pre/Post Trips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Do the regulations require both a pre- and post-trip inspection?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is a proper pre-trip inspection?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does a post-trip look like?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How long is a pre-trip or post trip required by law to show on your logs?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There is no regulation that states how long a pre or post trip should be. You may have been taught it should be 15 minutes; however, how long does a proper pre-trip actually take?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spcAft>
                <a:spcPts val="800"/>
              </a:spcAft>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I am not going to tell you how long a pre- or post-trip should be. This is what we ask of you: do a thorough pre- and post-trip. You don’t have to go all the way through and do a pump down test every single pre and post trip, but make sure your equipment is legal and safe to operate. My family is on the roads. Your family may be on the roads. The person driving next to you may be a mother or father. Be safe for them. More importantly, be safe for yourself. If you find something wrong with your vehicle. Communicate, and definitely submit a DVIR.</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44388" name="Slide Number Placeholder 3">
            <a:extLst>
              <a:ext uri="{FF2B5EF4-FFF2-40B4-BE49-F238E27FC236}">
                <a16:creationId xmlns:a16="http://schemas.microsoft.com/office/drawing/2014/main" id="{6E325DBE-AEBC-FDDA-CC72-2723450E33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D1F2A650-2087-42BE-BCC7-C565E9446C71}" type="slidenum">
              <a:rPr lang="en-US" altLang="en-US" sz="1200" b="0" smtClean="0"/>
              <a:pPr/>
              <a:t>39</a:t>
            </a:fld>
            <a:endParaRPr lang="en-US" altLang="en-US" sz="1200" b="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F41B3027-CCA3-B08F-0FFC-E44534C64FD8}"/>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A659EB77-6C64-183F-799D-580C2137FA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a:extLst>
              <a:ext uri="{FF2B5EF4-FFF2-40B4-BE49-F238E27FC236}">
                <a16:creationId xmlns:a16="http://schemas.microsoft.com/office/drawing/2014/main" id="{159A8DF2-8150-F112-72BF-CC7F52AF59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352D9213-CA08-42B8-824A-CCE2E14AD53C}" type="slidenum">
              <a:rPr lang="en-US" altLang="en-US" sz="1200" b="0" smtClean="0"/>
              <a:pPr/>
              <a:t>43</a:t>
            </a:fld>
            <a:endParaRPr lang="en-US" altLang="en-US" sz="1200"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36D7A643-3AC7-2082-39CB-B0F772DA6292}"/>
              </a:ext>
            </a:extLst>
          </p:cNvPr>
          <p:cNvSpPr>
            <a:spLocks noGrp="1" noRot="1" noChangeAspect="1" noChangeArrowheads="1" noTextEdit="1"/>
          </p:cNvSpPr>
          <p:nvPr>
            <p:ph type="sldImg"/>
          </p:nvPr>
        </p:nvSpPr>
        <p:spPr>
          <a:ln/>
        </p:spPr>
      </p:sp>
      <p:sp>
        <p:nvSpPr>
          <p:cNvPr id="152579" name="Notes Placeholder 2">
            <a:extLst>
              <a:ext uri="{FF2B5EF4-FFF2-40B4-BE49-F238E27FC236}">
                <a16:creationId xmlns:a16="http://schemas.microsoft.com/office/drawing/2014/main" id="{BEF612BD-74CE-7B85-A9BF-9CD64BE731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can I teach experienced drivers about HOS? What do you need to know?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You have your 8, 11, 14 and a 60/7 or 70/8.</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Do you know how to determine if you are in the 60 or 70?</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Is it that local is 60 and OTR is 70?</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No, it is an all or nothing. We have our local trucks work on Saturday and some drivers go out over the weekends this makes us a 70/8 carrier. If we closed and everyone went home on Friday, we would be a 60/7 carrier.</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Next, what if I am over my 14 or my 70? Can I still legally grab fuel out front, YM to the back of the lot and complete a post trip??</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YES. As long as I do not move that truck on line 3 you can. However, ANY drive time over your HOS limits is illegal.</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52580" name="Slide Number Placeholder 3">
            <a:extLst>
              <a:ext uri="{FF2B5EF4-FFF2-40B4-BE49-F238E27FC236}">
                <a16:creationId xmlns:a16="http://schemas.microsoft.com/office/drawing/2014/main" id="{F9CD2841-6571-5E09-4B6C-6199C85EA6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49CEAB9F-8B33-4580-9FCC-6549EF30C809}" type="slidenum">
              <a:rPr lang="en-US" altLang="en-US" sz="1200" b="0" smtClean="0"/>
              <a:pPr/>
              <a:t>45</a:t>
            </a:fld>
            <a:endParaRPr lang="en-US" altLang="en-US" sz="1200"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994268A-C82F-AD38-B6D6-702783A1D8A1}"/>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2D792610-04D5-BC5F-BE7E-1CC2A65DC6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 8/2 and 7/3 split.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 30 min rest break. Any break of 30 minutes away from line 3 (drive line) counts toward your break. This would include the 30 minutes it takes you to load/unload.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Short Haul = 150 air miles and limited to a 14-hour shift with at least a 10-hour break between each shift.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Adverse Driving conditions - This allows a driver to use the adverse driving conditions exception to extend the maximum driving window by up to 2 hours.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61796" name="Slide Number Placeholder 3">
            <a:extLst>
              <a:ext uri="{FF2B5EF4-FFF2-40B4-BE49-F238E27FC236}">
                <a16:creationId xmlns:a16="http://schemas.microsoft.com/office/drawing/2014/main" id="{5B0A7C5B-D10E-DC8B-F4E2-CA6A55EE6A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5482638E-4A43-4AA6-87EF-87F4597957DB}" type="slidenum">
              <a:rPr lang="en-US" altLang="en-US" sz="1200" b="0" smtClean="0"/>
              <a:pPr/>
              <a:t>53</a:t>
            </a:fld>
            <a:endParaRPr lang="en-US" altLang="en-US" sz="1200" b="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4CAD26DC-366D-91F4-B33C-04D3A91F85C5}"/>
              </a:ext>
            </a:extLst>
          </p:cNvPr>
          <p:cNvSpPr>
            <a:spLocks noGrp="1" noRot="1" noChangeAspect="1" noChangeArrowheads="1" noTextEdit="1"/>
          </p:cNvSpPr>
          <p:nvPr>
            <p:ph type="sldImg"/>
          </p:nvPr>
        </p:nvSpPr>
        <p:spPr>
          <a:ln/>
        </p:spPr>
      </p:sp>
      <p:sp>
        <p:nvSpPr>
          <p:cNvPr id="167939" name="Notes Placeholder 2">
            <a:extLst>
              <a:ext uri="{FF2B5EF4-FFF2-40B4-BE49-F238E27FC236}">
                <a16:creationId xmlns:a16="http://schemas.microsoft.com/office/drawing/2014/main" id="{2EC76EEE-3C0C-0C46-3E86-B3140A8976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P.C.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PC is for non-work-related activities ONLY.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PC typically should begin and end in the same spot – with no work in the middle.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PC can have a trailer and even be loaded – however, please use PC properly.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How far can I go on PC?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IC drivers. It is your truck. As long as you are using it legitimately. There are no distance restrictions.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Company drivers. 30 miles. There is no reason to need more than 30 miles in a company truck other than to extend your hours.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Page 132 shows guidelines for PC. Review it.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Y.M. – Yard Move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Under 20-mph and NOT on a public road is on-duty line, 4.</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67940" name="Slide Number Placeholder 3">
            <a:extLst>
              <a:ext uri="{FF2B5EF4-FFF2-40B4-BE49-F238E27FC236}">
                <a16:creationId xmlns:a16="http://schemas.microsoft.com/office/drawing/2014/main" id="{01F8D8AA-21C5-B6D6-E16F-2995D8BDD2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A4B30D3D-AE96-490B-B1A8-1E89E838FF86}" type="slidenum">
              <a:rPr lang="en-US" altLang="en-US" sz="1200" b="0" smtClean="0"/>
              <a:pPr/>
              <a:t>58</a:t>
            </a:fld>
            <a:endParaRPr lang="en-US" altLang="en-US" sz="1200" b="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162906EB-4E35-4386-8BFC-E619D8997E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DFD6A1E1-511A-420D-AB77-AC6A4925A514}" type="slidenum">
              <a:rPr lang="en-US" altLang="en-US" sz="1200" b="0" smtClean="0">
                <a:solidFill>
                  <a:srgbClr val="000000"/>
                </a:solidFill>
              </a:rPr>
              <a:pPr/>
              <a:t>65</a:t>
            </a:fld>
            <a:endParaRPr lang="en-US" altLang="en-US" sz="1200" b="0">
              <a:solidFill>
                <a:srgbClr val="000000"/>
              </a:solidFill>
            </a:endParaRPr>
          </a:p>
        </p:txBody>
      </p:sp>
      <p:sp>
        <p:nvSpPr>
          <p:cNvPr id="176131" name="Slide Image Placeholder 1">
            <a:extLst>
              <a:ext uri="{FF2B5EF4-FFF2-40B4-BE49-F238E27FC236}">
                <a16:creationId xmlns:a16="http://schemas.microsoft.com/office/drawing/2014/main" id="{AB2B1853-3B88-474A-18DC-0772F32B351C}"/>
              </a:ext>
            </a:extLst>
          </p:cNvPr>
          <p:cNvSpPr>
            <a:spLocks noGrp="1" noRot="1" noChangeAspect="1" noChangeArrowheads="1" noTextEdit="1"/>
          </p:cNvSpPr>
          <p:nvPr>
            <p:ph type="sldImg"/>
          </p:nvPr>
        </p:nvSpPr>
        <p:spPr>
          <a:xfrm>
            <a:off x="1155700" y="660400"/>
            <a:ext cx="4594225" cy="3446463"/>
          </a:xfrm>
          <a:ln/>
        </p:spPr>
      </p:sp>
      <p:sp>
        <p:nvSpPr>
          <p:cNvPr id="176132" name="Notes Placeholder 2">
            <a:extLst>
              <a:ext uri="{FF2B5EF4-FFF2-40B4-BE49-F238E27FC236}">
                <a16:creationId xmlns:a16="http://schemas.microsoft.com/office/drawing/2014/main" id="{2E89CBD9-2A0D-4F24-18A8-6341F6C72115}"/>
              </a:ext>
            </a:extLst>
          </p:cNvPr>
          <p:cNvSpPr>
            <a:spLocks noGrp="1" noChangeArrowheads="1"/>
          </p:cNvSpPr>
          <p:nvPr>
            <p:ph type="body" idx="1"/>
          </p:nvPr>
        </p:nvSpPr>
        <p:spPr>
          <a:xfrm>
            <a:off x="581025" y="4327525"/>
            <a:ext cx="5829300" cy="4106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541" tIns="43770" rIns="87541" bIns="43770"/>
          <a:lstStyle/>
          <a:p>
            <a:pPr eaLnBrk="1" hangingPunct="1"/>
            <a:endParaRPr lang="en-US" altLang="en-US"/>
          </a:p>
        </p:txBody>
      </p:sp>
      <p:sp>
        <p:nvSpPr>
          <p:cNvPr id="176133" name="Slide Number Placeholder 4">
            <a:extLst>
              <a:ext uri="{FF2B5EF4-FFF2-40B4-BE49-F238E27FC236}">
                <a16:creationId xmlns:a16="http://schemas.microsoft.com/office/drawing/2014/main" id="{95DF497E-6C5D-490E-C869-65B31E4E27C3}"/>
              </a:ext>
            </a:extLst>
          </p:cNvPr>
          <p:cNvSpPr txBox="1">
            <a:spLocks noGrp="1"/>
          </p:cNvSpPr>
          <p:nvPr/>
        </p:nvSpPr>
        <p:spPr bwMode="auto">
          <a:xfrm>
            <a:off x="3851275" y="8655050"/>
            <a:ext cx="2981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41" tIns="43770" rIns="87541" bIns="43770" anchor="b"/>
          <a:lstStyle>
            <a:lvl1pPr defTabSz="874713">
              <a:defRPr sz="2800" b="1">
                <a:solidFill>
                  <a:schemeClr val="tx1"/>
                </a:solidFill>
                <a:latin typeface="Arial" panose="020B0604020202020204" pitchFamily="34" charset="0"/>
                <a:cs typeface="Arial" panose="020B0604020202020204" pitchFamily="34" charset="0"/>
              </a:defRPr>
            </a:lvl1pPr>
            <a:lvl2pPr marL="703263" indent="-271463" defTabSz="874713">
              <a:defRPr sz="2800" b="1">
                <a:solidFill>
                  <a:schemeClr val="tx1"/>
                </a:solidFill>
                <a:latin typeface="Arial" panose="020B0604020202020204" pitchFamily="34" charset="0"/>
                <a:cs typeface="Arial" panose="020B0604020202020204" pitchFamily="34" charset="0"/>
              </a:defRPr>
            </a:lvl2pPr>
            <a:lvl3pPr marL="1081088" indent="-215900" defTabSz="874713">
              <a:defRPr sz="2800" b="1">
                <a:solidFill>
                  <a:schemeClr val="tx1"/>
                </a:solidFill>
                <a:latin typeface="Arial" panose="020B0604020202020204" pitchFamily="34" charset="0"/>
                <a:cs typeface="Arial" panose="020B0604020202020204" pitchFamily="34" charset="0"/>
              </a:defRPr>
            </a:lvl3pPr>
            <a:lvl4pPr marL="1512888" indent="-215900" defTabSz="874713">
              <a:defRPr sz="2800" b="1">
                <a:solidFill>
                  <a:schemeClr val="tx1"/>
                </a:solidFill>
                <a:latin typeface="Arial" panose="020B0604020202020204" pitchFamily="34" charset="0"/>
                <a:cs typeface="Arial" panose="020B0604020202020204" pitchFamily="34" charset="0"/>
              </a:defRPr>
            </a:lvl4pPr>
            <a:lvl5pPr marL="1946275" indent="-215900" defTabSz="874713">
              <a:defRPr sz="2800" b="1">
                <a:solidFill>
                  <a:schemeClr val="tx1"/>
                </a:solidFill>
                <a:latin typeface="Arial" panose="020B0604020202020204" pitchFamily="34" charset="0"/>
                <a:cs typeface="Arial" panose="020B0604020202020204" pitchFamily="34" charset="0"/>
              </a:defRPr>
            </a:lvl5pPr>
            <a:lvl6pPr marL="24034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8606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3178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7750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r"/>
            <a:fld id="{699FE0ED-283D-420C-AC4F-2640886CF55A}" type="slidenum">
              <a:rPr lang="en-US" altLang="en-US" sz="900">
                <a:solidFill>
                  <a:srgbClr val="000000"/>
                </a:solidFill>
                <a:latin typeface="Times" panose="02020603050405020304" pitchFamily="18" charset="0"/>
                <a:ea typeface="MS PGothic" panose="020B0600070205080204" pitchFamily="34" charset="-128"/>
              </a:rPr>
              <a:pPr algn="r"/>
              <a:t>65</a:t>
            </a:fld>
            <a:endParaRPr lang="en-US" altLang="en-US" sz="900">
              <a:solidFill>
                <a:srgbClr val="000000"/>
              </a:solidFill>
              <a:latin typeface="Times" panose="02020603050405020304" pitchFamily="18" charset="0"/>
              <a:ea typeface="MS PGothic" panose="020B0600070205080204" pitchFamily="34" charset="-128"/>
            </a:endParaRPr>
          </a:p>
        </p:txBody>
      </p:sp>
      <p:sp>
        <p:nvSpPr>
          <p:cNvPr id="176134" name="Rectangle 6">
            <a:extLst>
              <a:ext uri="{FF2B5EF4-FFF2-40B4-BE49-F238E27FC236}">
                <a16:creationId xmlns:a16="http://schemas.microsoft.com/office/drawing/2014/main" id="{FCAF854D-DCC5-FEEA-C8EE-FD57151B1A57}"/>
              </a:ext>
            </a:extLst>
          </p:cNvPr>
          <p:cNvSpPr txBox="1">
            <a:spLocks noGrp="1" noChangeArrowheads="1"/>
          </p:cNvSpPr>
          <p:nvPr/>
        </p:nvSpPr>
        <p:spPr bwMode="auto">
          <a:xfrm>
            <a:off x="0" y="8655050"/>
            <a:ext cx="29797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41" tIns="43770" rIns="87541" bIns="43770" anchor="b"/>
          <a:lstStyle>
            <a:lvl1pPr defTabSz="874713">
              <a:defRPr sz="2800" b="1">
                <a:solidFill>
                  <a:schemeClr val="tx1"/>
                </a:solidFill>
                <a:latin typeface="Arial" panose="020B0604020202020204" pitchFamily="34" charset="0"/>
                <a:cs typeface="Arial" panose="020B0604020202020204" pitchFamily="34" charset="0"/>
              </a:defRPr>
            </a:lvl1pPr>
            <a:lvl2pPr marL="703263" indent="-271463" defTabSz="874713">
              <a:defRPr sz="2800" b="1">
                <a:solidFill>
                  <a:schemeClr val="tx1"/>
                </a:solidFill>
                <a:latin typeface="Arial" panose="020B0604020202020204" pitchFamily="34" charset="0"/>
                <a:cs typeface="Arial" panose="020B0604020202020204" pitchFamily="34" charset="0"/>
              </a:defRPr>
            </a:lvl2pPr>
            <a:lvl3pPr marL="1081088" indent="-215900" defTabSz="874713">
              <a:defRPr sz="2800" b="1">
                <a:solidFill>
                  <a:schemeClr val="tx1"/>
                </a:solidFill>
                <a:latin typeface="Arial" panose="020B0604020202020204" pitchFamily="34" charset="0"/>
                <a:cs typeface="Arial" panose="020B0604020202020204" pitchFamily="34" charset="0"/>
              </a:defRPr>
            </a:lvl3pPr>
            <a:lvl4pPr marL="1512888" indent="-215900" defTabSz="874713">
              <a:defRPr sz="2800" b="1">
                <a:solidFill>
                  <a:schemeClr val="tx1"/>
                </a:solidFill>
                <a:latin typeface="Arial" panose="020B0604020202020204" pitchFamily="34" charset="0"/>
                <a:cs typeface="Arial" panose="020B0604020202020204" pitchFamily="34" charset="0"/>
              </a:defRPr>
            </a:lvl4pPr>
            <a:lvl5pPr marL="1946275" indent="-215900" defTabSz="874713">
              <a:defRPr sz="2800" b="1">
                <a:solidFill>
                  <a:schemeClr val="tx1"/>
                </a:solidFill>
                <a:latin typeface="Arial" panose="020B0604020202020204" pitchFamily="34" charset="0"/>
                <a:cs typeface="Arial" panose="020B0604020202020204" pitchFamily="34" charset="0"/>
              </a:defRPr>
            </a:lvl5pPr>
            <a:lvl6pPr marL="24034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8606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3178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775075" indent="-215900" defTabSz="874713"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r>
              <a:rPr lang="en-US" altLang="en-US" sz="900">
                <a:solidFill>
                  <a:srgbClr val="000000"/>
                </a:solidFill>
                <a:latin typeface="Times" panose="02020603050405020304" pitchFamily="18" charset="0"/>
                <a:ea typeface="MS PGothic" panose="020B0600070205080204" pitchFamily="34" charset="-128"/>
              </a:rPr>
              <a:t>Qualcomm Transportation Services Driver Training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77143305-8388-000D-925B-948AC9384238}"/>
              </a:ext>
            </a:extLst>
          </p:cNvPr>
          <p:cNvSpPr>
            <a:spLocks noGrp="1" noRot="1" noChangeAspect="1" noChangeArrowheads="1" noTextEdit="1"/>
          </p:cNvSpPr>
          <p:nvPr>
            <p:ph type="sldImg"/>
          </p:nvPr>
        </p:nvSpPr>
        <p:spPr>
          <a:ln/>
        </p:spPr>
      </p:sp>
      <p:sp>
        <p:nvSpPr>
          <p:cNvPr id="178179" name="Notes Placeholder 2">
            <a:extLst>
              <a:ext uri="{FF2B5EF4-FFF2-40B4-BE49-F238E27FC236}">
                <a16:creationId xmlns:a16="http://schemas.microsoft.com/office/drawing/2014/main" id="{6A404186-6673-22D8-714B-084788A338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Please make sure what you input is accurate. This includes shipment info, trailer info, etc.</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All working activity shall be on duty. This includes logging shipment info, sending in paperwork, etc.</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At the same time, If you are not working do not show on duty. If you are resting and the vehicle is legal parked at a shipper or receiver. You are on line one. Unless you have a sleeper berth and are physically in the sleeper, then you are  on line 2.</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All supporting documents MUST be submitted.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Because ELDs are minute by minute time date and location and can be tied to you and your truck while on an on-duty function; tolls and other drive time documents are no longer considered a supporting document. We still need them to complete IFTA if you did not use PrePass, but it is not needed to support your logs.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Supporting docs needed would be BOLs, Fuel receipts (if you did not use our EFS card), scale tickets, etc.</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78180" name="Slide Number Placeholder 3">
            <a:extLst>
              <a:ext uri="{FF2B5EF4-FFF2-40B4-BE49-F238E27FC236}">
                <a16:creationId xmlns:a16="http://schemas.microsoft.com/office/drawing/2014/main" id="{0D790893-9B70-C583-43E9-B4A09C2B41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4D85C5DE-27B5-4D1B-BE0B-7BD31599F304}" type="slidenum">
              <a:rPr lang="en-US" altLang="en-US" sz="1200" b="0" smtClean="0"/>
              <a:pPr/>
              <a:t>66</a:t>
            </a:fld>
            <a:endParaRPr lang="en-US" altLang="en-US" sz="1200"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BB0A24F8-A08F-AAAD-3221-F3EECB860583}"/>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C74A4684-1E9D-C1D5-080E-A3A43C8A9E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07000"/>
              </a:lnSpc>
              <a:spcBef>
                <a:spcPct val="0"/>
              </a:spcBef>
              <a:buFont typeface="Calibri Light" panose="020F0302020204030204" pitchFamily="34" charset="0"/>
              <a:buAutoNum type="arabicParenR"/>
            </a:pPr>
            <a:r>
              <a:rPr lang="en-US" altLang="en-US">
                <a:latin typeface="Times New Roman" panose="02020603050405020304" pitchFamily="18" charset="0"/>
                <a:ea typeface="Calibri" panose="020F0502020204030204" pitchFamily="34" charset="0"/>
                <a:cs typeface="Times New Roman" panose="02020603050405020304" pitchFamily="18" charset="0"/>
              </a:rPr>
              <a:t>Handbook</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Before we begin into the handbook let me explain. IC’s are not employees; however they are still part of the team. This handbook, while it does has a few aspects that cover only employee related topics such as benefits and time &amp; attendance, most of this handbook is for all “Team Members”.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1-81 pages cover corporate policies.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Pages 41-42 cover workplace Etiquette.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is your definition of a Team?</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 definition of a team is a group of 2 or more people that work together to achieve a common goal. This requires EVERYONE to work together to achieve our goals.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In specifics to trucking:</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Shipper - must have loads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Dispatcher - Must book loads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Driver (You) - must deliver the load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Receiver - Must receive the load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Accounting - must bill the load to shipper</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Payroll - must pay YOU on the load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As you can see there are many aspects that make up the trucking TEAM. Of that team if you want my opinion, the driver is the most important aspect. Without YOU, the driver, there is no reason for me to be here. There is no reason for the dispatchers to be here or accounting or even Jeff Buchheit.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Social Media Etiquette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How many of you use Facebook?</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Facebook, and all social media, can be a double edge sword.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Anything you say on social media can and will be used against you (like law and order).</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you say may be misunderstood to be the company’s stance on something.</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In fact, we had a driver once go to a shipper. He was stuck at the shipper for an extended period and decided to play on Facebook. He made a post saying the shipper he was at “sucked” then proceeded to tag the shipper in the post. The shipper thought that was the Buchheit’s opinion and our president got a very upset phone call about a post he knew nothing about. After a lot of apologizing to the shipper, the shipper decided to keep doing business with us, but that particular driver was not allowed on any of their facilities across the US. This driver was hired to run a dedicated run for one shipper. Long story short, the driver lost his job all because of his post.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Like and follow our Facebook page and our private group! A lot of great info is posted there!!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53-55 pages: WE ARE the HR Department, so we have to cover this LOL</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First and foremost, “Don’t be THAT guy (or gal)”.</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Secondly, if you ever witness or are victim of any kind of harassment, we cannot fix something we do not know about.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Worst case scenario, say something does happen, these would be the steps we take: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You went to a supervisor, dispatcher, fleet manager, or management; we would first ask you “Is this a private conversation or does action need to be taken?”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spcAft>
                <a:spcPts val="800"/>
              </a:spcAft>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If you say it is a private conversation, assuming no law has been broken, we will listen to the concern then address accordingly if something does need done. If a law has been broken or you need action taken, what we do next would depend on what happened. We give you one guarantee. OUR job is not done until you are 100% satisfied with and feel comfortable with the outcome.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342900" indent="-342900"/>
            <a:endParaRPr lang="en-US" altLang="en-US">
              <a:ea typeface="Calibri" panose="020F0502020204030204" pitchFamily="34" charset="0"/>
              <a:cs typeface="Times New Roman" panose="02020603050405020304" pitchFamily="18" charset="0"/>
            </a:endParaRPr>
          </a:p>
        </p:txBody>
      </p:sp>
      <p:sp>
        <p:nvSpPr>
          <p:cNvPr id="94212" name="Slide Number Placeholder 3">
            <a:extLst>
              <a:ext uri="{FF2B5EF4-FFF2-40B4-BE49-F238E27FC236}">
                <a16:creationId xmlns:a16="http://schemas.microsoft.com/office/drawing/2014/main" id="{C5CF2137-E54A-26A4-4830-F38A958194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DD9788DE-1A57-4F97-8EF4-34D6C42A12A4}" type="slidenum">
              <a:rPr lang="en-US" altLang="en-US" sz="1200" b="0" smtClean="0"/>
              <a:pPr/>
              <a:t>10</a:t>
            </a:fld>
            <a:endParaRPr lang="en-US" altLang="en-US" sz="1200"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7EDCCC06-08A2-E49D-ACFE-D6F8D58F30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Arial" panose="020B0604020202020204" pitchFamily="34" charset="0"/>
                <a:cs typeface="Arial" panose="020B0604020202020204" pitchFamily="34" charset="0"/>
              </a:defRPr>
            </a:lvl1pPr>
            <a:lvl2pPr marL="749300" indent="-287338" defTabSz="930275">
              <a:spcBef>
                <a:spcPct val="30000"/>
              </a:spcBef>
              <a:defRPr sz="1200">
                <a:solidFill>
                  <a:schemeClr val="tx1"/>
                </a:solidFill>
                <a:latin typeface="Arial" panose="020B0604020202020204" pitchFamily="34" charset="0"/>
                <a:cs typeface="Arial" panose="020B0604020202020204" pitchFamily="34" charset="0"/>
              </a:defRPr>
            </a:lvl2pPr>
            <a:lvl3pPr marL="1154113" indent="-231775" defTabSz="930275">
              <a:spcBef>
                <a:spcPct val="30000"/>
              </a:spcBef>
              <a:defRPr sz="1200">
                <a:solidFill>
                  <a:schemeClr val="tx1"/>
                </a:solidFill>
                <a:latin typeface="Arial" panose="020B0604020202020204" pitchFamily="34" charset="0"/>
                <a:cs typeface="Arial" panose="020B0604020202020204" pitchFamily="34" charset="0"/>
              </a:defRPr>
            </a:lvl3pPr>
            <a:lvl4pPr marL="1614488" indent="-230188" defTabSz="930275">
              <a:spcBef>
                <a:spcPct val="30000"/>
              </a:spcBef>
              <a:defRPr sz="1200">
                <a:solidFill>
                  <a:schemeClr val="tx1"/>
                </a:solidFill>
                <a:latin typeface="Arial" panose="020B0604020202020204" pitchFamily="34" charset="0"/>
                <a:cs typeface="Arial" panose="020B0604020202020204" pitchFamily="34" charset="0"/>
              </a:defRPr>
            </a:lvl4pPr>
            <a:lvl5pPr marL="2076450" indent="-230188" defTabSz="930275">
              <a:spcBef>
                <a:spcPct val="30000"/>
              </a:spcBef>
              <a:defRPr sz="1200">
                <a:solidFill>
                  <a:schemeClr val="tx1"/>
                </a:solidFill>
                <a:latin typeface="Arial" panose="020B0604020202020204" pitchFamily="34" charset="0"/>
                <a:cs typeface="Arial" panose="020B0604020202020204" pitchFamily="34" charset="0"/>
              </a:defRPr>
            </a:lvl5pPr>
            <a:lvl6pPr marL="2533650" indent="-230188" defTabSz="9302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90850" indent="-230188" defTabSz="9302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8050" indent="-230188" defTabSz="9302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5250" indent="-230188" defTabSz="9302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972CF31-28AA-4DF5-8255-EAC425336737}" type="slidenum">
              <a:rPr lang="en-US" altLang="en-US" smtClean="0">
                <a:solidFill>
                  <a:srgbClr val="000000"/>
                </a:solidFill>
                <a:ea typeface="MS PGothic" panose="020B0600070205080204" pitchFamily="34" charset="-128"/>
              </a:rPr>
              <a:pPr>
                <a:spcBef>
                  <a:spcPct val="0"/>
                </a:spcBef>
              </a:pPr>
              <a:t>74</a:t>
            </a:fld>
            <a:endParaRPr lang="en-US" altLang="en-US">
              <a:solidFill>
                <a:srgbClr val="000000"/>
              </a:solidFill>
              <a:ea typeface="MS PGothic" panose="020B0600070205080204" pitchFamily="34" charset="-128"/>
            </a:endParaRPr>
          </a:p>
        </p:txBody>
      </p:sp>
      <p:sp>
        <p:nvSpPr>
          <p:cNvPr id="187395" name="Rectangle 2">
            <a:extLst>
              <a:ext uri="{FF2B5EF4-FFF2-40B4-BE49-F238E27FC236}">
                <a16:creationId xmlns:a16="http://schemas.microsoft.com/office/drawing/2014/main" id="{5DABFB46-8F9D-5738-F9D7-53D3BC5C3EDA}"/>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85CA6007-3062-FA50-D872-564F7E4F28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CSA</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Pull up CSA website and cover each BASIC.</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Unsafe Driving</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Crash</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Hours-of-Service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Vehicle Maintenance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Controlled Substance/Alcohol</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Hazardous Materials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Driver Fitness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PSP</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Make sure the driver is aware they can pull up their recent PSP (the one we pulled) on their Driver Pulse app.</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Go over how long items stay on your record and severity</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0-12 months=X3</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12-24 months=X2</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24-36 months= X1</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Example: speeding 6-10 over is 4 points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In 0-12 months = 12 points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12-24 months = 8 points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24-36 months = 4 points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Cover NAV inspection bonu$.</a:t>
            </a: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Roadside Inspections - There are 8 types of inspections.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I – Full inspection.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II – equipment only.</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III – driver only.</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IV – Item specific.</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V – Driver not available or survey related.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VI – Radioactive Shipment inspection.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VII – Jurisdictional.</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Level VIII – electronic Level III</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DVIR process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All roadside inspection violations must be submitted on your DVIR the same day.</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ct val="0"/>
              </a:spcBef>
              <a:spcAft>
                <a:spcPts val="800"/>
              </a:spcAft>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Be sure to mention the MO Driver of the Month program through MOTA and point out the pictures in the lobby.</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a:ea typeface="MS PGothic"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6CFBDEE1-CDD4-16E6-0AFA-039C84462B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9300" indent="-287338" defTabSz="928688">
              <a:spcBef>
                <a:spcPct val="30000"/>
              </a:spcBef>
              <a:defRPr sz="1200">
                <a:solidFill>
                  <a:schemeClr val="tx1"/>
                </a:solidFill>
                <a:latin typeface="Arial" panose="020B0604020202020204" pitchFamily="34" charset="0"/>
                <a:cs typeface="Arial" panose="020B0604020202020204" pitchFamily="34" charset="0"/>
              </a:defRPr>
            </a:lvl2pPr>
            <a:lvl3pPr marL="1154113" indent="-231775" defTabSz="928688">
              <a:spcBef>
                <a:spcPct val="30000"/>
              </a:spcBef>
              <a:defRPr sz="1200">
                <a:solidFill>
                  <a:schemeClr val="tx1"/>
                </a:solidFill>
                <a:latin typeface="Arial" panose="020B0604020202020204" pitchFamily="34" charset="0"/>
                <a:cs typeface="Arial" panose="020B0604020202020204" pitchFamily="34" charset="0"/>
              </a:defRPr>
            </a:lvl3pPr>
            <a:lvl4pPr marL="1614488" indent="-230188" defTabSz="928688">
              <a:spcBef>
                <a:spcPct val="30000"/>
              </a:spcBef>
              <a:defRPr sz="1200">
                <a:solidFill>
                  <a:schemeClr val="tx1"/>
                </a:solidFill>
                <a:latin typeface="Arial" panose="020B0604020202020204" pitchFamily="34" charset="0"/>
                <a:cs typeface="Arial" panose="020B0604020202020204" pitchFamily="34" charset="0"/>
              </a:defRPr>
            </a:lvl4pPr>
            <a:lvl5pPr marL="2076450" indent="-230188" defTabSz="928688">
              <a:spcBef>
                <a:spcPct val="30000"/>
              </a:spcBef>
              <a:defRPr sz="1200">
                <a:solidFill>
                  <a:schemeClr val="tx1"/>
                </a:solidFill>
                <a:latin typeface="Arial" panose="020B0604020202020204" pitchFamily="34" charset="0"/>
                <a:cs typeface="Arial" panose="020B0604020202020204" pitchFamily="34" charset="0"/>
              </a:defRPr>
            </a:lvl5pPr>
            <a:lvl6pPr marL="25336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908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80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52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D7F72C6-ABA7-4C7A-95AD-A2E4DBF0DE3E}" type="slidenum">
              <a:rPr lang="en-US" altLang="en-US" smtClean="0">
                <a:solidFill>
                  <a:srgbClr val="000000"/>
                </a:solidFill>
                <a:ea typeface="MS PGothic" panose="020B0600070205080204" pitchFamily="34" charset="-128"/>
              </a:rPr>
              <a:pPr>
                <a:spcBef>
                  <a:spcPct val="0"/>
                </a:spcBef>
              </a:pPr>
              <a:t>75</a:t>
            </a:fld>
            <a:endParaRPr lang="en-US" altLang="en-US">
              <a:solidFill>
                <a:srgbClr val="000000"/>
              </a:solidFill>
              <a:ea typeface="MS PGothic" panose="020B0600070205080204" pitchFamily="34" charset="-128"/>
            </a:endParaRPr>
          </a:p>
        </p:txBody>
      </p:sp>
      <p:sp>
        <p:nvSpPr>
          <p:cNvPr id="189443" name="Rectangle 2">
            <a:extLst>
              <a:ext uri="{FF2B5EF4-FFF2-40B4-BE49-F238E27FC236}">
                <a16:creationId xmlns:a16="http://schemas.microsoft.com/office/drawing/2014/main" id="{8CAAE9C4-47F5-05A1-B858-C305DA483357}"/>
              </a:ext>
            </a:extLst>
          </p:cNvPr>
          <p:cNvSpPr>
            <a:spLocks noGrp="1" noRot="1" noChangeAspect="1" noChangeArrowheads="1" noTextEdit="1"/>
          </p:cNvSpPr>
          <p:nvPr>
            <p:ph type="sldImg"/>
          </p:nvPr>
        </p:nvSpPr>
        <p:spPr>
          <a:xfrm>
            <a:off x="1200150" y="652463"/>
            <a:ext cx="4648200" cy="3486150"/>
          </a:xfrm>
          <a:ln/>
        </p:spPr>
      </p:sp>
      <p:sp>
        <p:nvSpPr>
          <p:cNvPr id="189444" name="Rectangle 3">
            <a:extLst>
              <a:ext uri="{FF2B5EF4-FFF2-40B4-BE49-F238E27FC236}">
                <a16:creationId xmlns:a16="http://schemas.microsoft.com/office/drawing/2014/main" id="{767495AB-D214-264C-0032-7636DED45E4A}"/>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b="1">
                <a:ea typeface="MS PGothic" panose="020B0600070205080204" pitchFamily="34" charset="-128"/>
              </a:rPr>
              <a:t>This slide lists the seven Behavior Analysis Safety Improvement Categories</a:t>
            </a:r>
          </a:p>
          <a:p>
            <a:pPr eaLnBrk="1" hangingPunct="1">
              <a:buFontTx/>
              <a:buChar char="•"/>
            </a:pPr>
            <a:r>
              <a:rPr lang="en-US" altLang="en-US">
                <a:ea typeface="MS PGothic" panose="020B0600070205080204" pitchFamily="34" charset="-128"/>
              </a:rPr>
              <a:t> The methodology is designed to weight on-road safety data based on its relationship to crash risk and focuses on behaviors that lead to crash risk.</a:t>
            </a:r>
          </a:p>
          <a:p>
            <a:pPr eaLnBrk="1" hangingPunct="1">
              <a:buFontTx/>
              <a:buChar char="•"/>
            </a:pPr>
            <a:r>
              <a:rPr lang="en-US" altLang="en-US">
                <a:ea typeface="MS PGothic" panose="020B0600070205080204" pitchFamily="34" charset="-128"/>
              </a:rPr>
              <a:t>The data is also time-weighted over a 24-month time period so that it is reflective of current on-road safety performance.  If a carrier’s performance improves over the time, the safety performance score improves.</a:t>
            </a:r>
          </a:p>
          <a:p>
            <a:pPr eaLnBrk="1" hangingPunct="1">
              <a:buFontTx/>
              <a:buChar char="•"/>
            </a:pPr>
            <a:r>
              <a:rPr lang="en-US" altLang="en-US">
                <a:ea typeface="MS PGothic" panose="020B0600070205080204" pitchFamily="34" charset="-128"/>
              </a:rPr>
              <a:t>HM regulation violations (171, 172, 173, 177, 178, 180) may also be found /included in other BASICs such as driver fitness, but the most concentrated BASIC for these is Cargo Related so they are listed there.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E113B5C7-F5D2-6398-A186-56576DB567C5}"/>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3" tIns="46682" rIns="93363" bIns="46682" anchor="b"/>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9300" indent="-287338" defTabSz="928688">
              <a:spcBef>
                <a:spcPct val="30000"/>
              </a:spcBef>
              <a:defRPr sz="1200">
                <a:solidFill>
                  <a:schemeClr val="tx1"/>
                </a:solidFill>
                <a:latin typeface="Arial" panose="020B0604020202020204" pitchFamily="34" charset="0"/>
                <a:cs typeface="Arial" panose="020B0604020202020204" pitchFamily="34" charset="0"/>
              </a:defRPr>
            </a:lvl2pPr>
            <a:lvl3pPr marL="1154113" indent="-231775" defTabSz="928688">
              <a:spcBef>
                <a:spcPct val="30000"/>
              </a:spcBef>
              <a:defRPr sz="1200">
                <a:solidFill>
                  <a:schemeClr val="tx1"/>
                </a:solidFill>
                <a:latin typeface="Arial" panose="020B0604020202020204" pitchFamily="34" charset="0"/>
                <a:cs typeface="Arial" panose="020B0604020202020204" pitchFamily="34" charset="0"/>
              </a:defRPr>
            </a:lvl3pPr>
            <a:lvl4pPr marL="1614488" indent="-230188" defTabSz="928688">
              <a:spcBef>
                <a:spcPct val="30000"/>
              </a:spcBef>
              <a:defRPr sz="1200">
                <a:solidFill>
                  <a:schemeClr val="tx1"/>
                </a:solidFill>
                <a:latin typeface="Arial" panose="020B0604020202020204" pitchFamily="34" charset="0"/>
                <a:cs typeface="Arial" panose="020B0604020202020204" pitchFamily="34" charset="0"/>
              </a:defRPr>
            </a:lvl4pPr>
            <a:lvl5pPr marL="2076450" indent="-230188" defTabSz="928688">
              <a:spcBef>
                <a:spcPct val="30000"/>
              </a:spcBef>
              <a:defRPr sz="1200">
                <a:solidFill>
                  <a:schemeClr val="tx1"/>
                </a:solidFill>
                <a:latin typeface="Arial" panose="020B0604020202020204" pitchFamily="34" charset="0"/>
                <a:cs typeface="Arial" panose="020B0604020202020204" pitchFamily="34" charset="0"/>
              </a:defRPr>
            </a:lvl5pPr>
            <a:lvl6pPr marL="25336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908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80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5250" indent="-230188"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AA38484B-07B3-43EC-B9EA-501A06555D39}" type="slidenum">
              <a:rPr lang="en-US" altLang="en-US">
                <a:solidFill>
                  <a:srgbClr val="000000"/>
                </a:solidFill>
                <a:latin typeface="Garamond" panose="02020404030301010803" pitchFamily="18" charset="0"/>
                <a:ea typeface="MS PGothic" panose="020B0600070205080204" pitchFamily="34" charset="-128"/>
              </a:rPr>
              <a:pPr algn="r" eaLnBrk="1" hangingPunct="1">
                <a:spcBef>
                  <a:spcPct val="0"/>
                </a:spcBef>
              </a:pPr>
              <a:t>77</a:t>
            </a:fld>
            <a:endParaRPr lang="en-US" altLang="en-US">
              <a:solidFill>
                <a:srgbClr val="000000"/>
              </a:solidFill>
              <a:latin typeface="Garamond" panose="02020404030301010803" pitchFamily="18" charset="0"/>
              <a:ea typeface="MS PGothic" panose="020B0600070205080204" pitchFamily="34" charset="-128"/>
            </a:endParaRPr>
          </a:p>
        </p:txBody>
      </p:sp>
      <p:sp>
        <p:nvSpPr>
          <p:cNvPr id="192515" name="Rectangle 2">
            <a:extLst>
              <a:ext uri="{FF2B5EF4-FFF2-40B4-BE49-F238E27FC236}">
                <a16:creationId xmlns:a16="http://schemas.microsoft.com/office/drawing/2014/main" id="{E293A3EF-2C24-1DC2-F577-0FDEDAF2DD8F}"/>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1CB2A014-BE8D-F8BD-F375-1B0A62267F0C}"/>
              </a:ext>
            </a:extLst>
          </p:cNvPr>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363" tIns="46682" rIns="93363" bIns="46682"/>
          <a:lstStyle/>
          <a:p>
            <a:pPr eaLnBrk="1" hangingPunct="1">
              <a:buFontTx/>
              <a:buChar char="•"/>
            </a:pPr>
            <a:endParaRPr lang="en-US" altLang="en-US">
              <a:ea typeface="MS PGothic" panose="020B0600070205080204" pitchFamily="34" charset="-128"/>
            </a:endParaRPr>
          </a:p>
          <a:p>
            <a:pPr eaLnBrk="1" hangingPunct="1">
              <a:buFontTx/>
              <a:buChar char="•"/>
            </a:pPr>
            <a:endParaRPr lang="en-US" altLang="en-US">
              <a:ea typeface="MS PGothic"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7DC83F04-CE3D-5FE2-889F-7AE2619B8183}"/>
              </a:ext>
            </a:extLst>
          </p:cNvPr>
          <p:cNvSpPr>
            <a:spLocks noGrp="1" noRot="1" noChangeAspect="1" noChangeArrowheads="1" noTextEdit="1"/>
          </p:cNvSpPr>
          <p:nvPr>
            <p:ph type="sldImg"/>
          </p:nvPr>
        </p:nvSpPr>
        <p:spPr>
          <a:ln/>
        </p:spPr>
      </p:sp>
      <p:sp>
        <p:nvSpPr>
          <p:cNvPr id="200707" name="Notes Placeholder 2">
            <a:extLst>
              <a:ext uri="{FF2B5EF4-FFF2-40B4-BE49-F238E27FC236}">
                <a16:creationId xmlns:a16="http://schemas.microsoft.com/office/drawing/2014/main" id="{D438100D-9223-32E5-8B96-DA21422776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403490F-818D-2DD1-23DB-A9FA79967787}"/>
              </a:ext>
            </a:extLst>
          </p:cNvPr>
          <p:cNvSpPr>
            <a:spLocks noGrp="1"/>
          </p:cNvSpPr>
          <p:nvPr>
            <p:ph type="sldNum" sz="quarter" idx="5"/>
          </p:nvPr>
        </p:nvSpPr>
        <p:spPr/>
        <p:txBody>
          <a:bodyPr/>
          <a:lstStyle/>
          <a:p>
            <a:pPr defTabSz="457200" fontAlgn="auto">
              <a:spcBef>
                <a:spcPts val="0"/>
              </a:spcBef>
              <a:spcAft>
                <a:spcPts val="0"/>
              </a:spcAft>
              <a:defRPr/>
            </a:pPr>
            <a:fld id="{A0AF5A9C-2B0D-4D3A-B32B-A024C5EDD254}" type="slidenum">
              <a:rPr lang="en-US" smtClean="0">
                <a:solidFill>
                  <a:prstClr val="black"/>
                </a:solidFill>
                <a:latin typeface="Calibri" panose="020F0502020204030204"/>
                <a:cs typeface="+mn-cs"/>
              </a:rPr>
              <a:pPr defTabSz="457200" fontAlgn="auto">
                <a:spcBef>
                  <a:spcPts val="0"/>
                </a:spcBef>
                <a:spcAft>
                  <a:spcPts val="0"/>
                </a:spcAft>
                <a:defRPr/>
              </a:pPr>
              <a:t>84</a:t>
            </a:fld>
            <a:endParaRPr lang="en-US">
              <a:solidFill>
                <a:prstClr val="black"/>
              </a:solidFill>
              <a:latin typeface="Calibri" panose="020F0502020204030204"/>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7C2EE9A2-87D1-BA1B-37E9-A2EF3F413DEA}"/>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49ACF611-E519-7EBB-FADD-376D0D6600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21BEC23-952F-EB7E-5450-813E97C889CA}"/>
              </a:ext>
            </a:extLst>
          </p:cNvPr>
          <p:cNvSpPr>
            <a:spLocks noGrp="1"/>
          </p:cNvSpPr>
          <p:nvPr>
            <p:ph type="sldNum" sz="quarter" idx="5"/>
          </p:nvPr>
        </p:nvSpPr>
        <p:spPr/>
        <p:txBody>
          <a:bodyPr/>
          <a:lstStyle/>
          <a:p>
            <a:pPr defTabSz="457200" fontAlgn="auto">
              <a:spcBef>
                <a:spcPts val="0"/>
              </a:spcBef>
              <a:spcAft>
                <a:spcPts val="0"/>
              </a:spcAft>
              <a:defRPr/>
            </a:pPr>
            <a:fld id="{C6AE9016-7C82-423A-92CF-3116C766E79E}" type="slidenum">
              <a:rPr lang="en-US" smtClean="0">
                <a:solidFill>
                  <a:prstClr val="black"/>
                </a:solidFill>
                <a:latin typeface="Calibri" panose="020F0502020204030204"/>
                <a:cs typeface="+mn-cs"/>
              </a:rPr>
              <a:pPr defTabSz="457200" fontAlgn="auto">
                <a:spcBef>
                  <a:spcPts val="0"/>
                </a:spcBef>
                <a:spcAft>
                  <a:spcPts val="0"/>
                </a:spcAft>
                <a:defRPr/>
              </a:pPr>
              <a:t>85</a:t>
            </a:fld>
            <a:endParaRPr lang="en-US">
              <a:solidFill>
                <a:prstClr val="black"/>
              </a:solidFill>
              <a:latin typeface="Calibri" panose="020F0502020204030204"/>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4C0FF7E3-AB5A-B9E9-EDC6-8C295437C562}"/>
              </a:ext>
            </a:extLst>
          </p:cNvPr>
          <p:cNvSpPr>
            <a:spLocks noGrp="1" noRot="1" noChangeAspect="1" noChangeArrowheads="1" noTextEdit="1"/>
          </p:cNvSpPr>
          <p:nvPr>
            <p:ph type="sldImg"/>
          </p:nvPr>
        </p:nvSpPr>
        <p:spPr>
          <a:ln/>
        </p:spPr>
      </p:sp>
      <p:sp>
        <p:nvSpPr>
          <p:cNvPr id="204803" name="Notes Placeholder 2">
            <a:extLst>
              <a:ext uri="{FF2B5EF4-FFF2-40B4-BE49-F238E27FC236}">
                <a16:creationId xmlns:a16="http://schemas.microsoft.com/office/drawing/2014/main" id="{482F37B7-6DEB-B833-F18A-E6BFE9B4ED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3CA0D80-426A-4D54-5018-A38AF65AE9E6}"/>
              </a:ext>
            </a:extLst>
          </p:cNvPr>
          <p:cNvSpPr>
            <a:spLocks noGrp="1"/>
          </p:cNvSpPr>
          <p:nvPr>
            <p:ph type="sldNum" sz="quarter" idx="5"/>
          </p:nvPr>
        </p:nvSpPr>
        <p:spPr/>
        <p:txBody>
          <a:bodyPr/>
          <a:lstStyle/>
          <a:p>
            <a:pPr defTabSz="457200" fontAlgn="auto">
              <a:spcBef>
                <a:spcPts val="0"/>
              </a:spcBef>
              <a:spcAft>
                <a:spcPts val="0"/>
              </a:spcAft>
              <a:defRPr/>
            </a:pPr>
            <a:fld id="{4B39E059-648D-430B-9947-A62DB5EFE64C}" type="slidenum">
              <a:rPr lang="en-US" smtClean="0">
                <a:solidFill>
                  <a:prstClr val="black"/>
                </a:solidFill>
                <a:latin typeface="Calibri" panose="020F0502020204030204"/>
                <a:cs typeface="+mn-cs"/>
              </a:rPr>
              <a:pPr defTabSz="457200" fontAlgn="auto">
                <a:spcBef>
                  <a:spcPts val="0"/>
                </a:spcBef>
                <a:spcAft>
                  <a:spcPts val="0"/>
                </a:spcAft>
                <a:defRPr/>
              </a:pPr>
              <a:t>86</a:t>
            </a:fld>
            <a:endParaRPr lang="en-US">
              <a:solidFill>
                <a:prstClr val="black"/>
              </a:solidFill>
              <a:latin typeface="Calibri" panose="020F0502020204030204"/>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3FC1CE6-EC2B-C91E-7DBC-554B18878D3B}"/>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49959014-24EC-F57F-43B6-041F01060B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9360FE55-4C83-2095-9E5A-49BBA7E93F2C}"/>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4C3ED9EA-FC44-EA0C-0F20-A8E98B1215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DA6EDFE-1221-C345-2FF1-3FAEEC7155F0}"/>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044BC072-695C-167B-4EB3-1A4CE89854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74A31718-C3D1-37E7-78A8-3EF575E41500}"/>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0CBA2A05-4B83-DD3A-1CD1-D49BA3FD30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FBBE2C3A-8DB2-A0F9-CDF9-38A81A530A3B}"/>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E70F9F87-4F47-2235-75C5-18086706AD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Bef>
                <a:spcPct val="0"/>
              </a:spcBef>
              <a:buFont typeface="+mj-lt"/>
              <a:buNone/>
            </a:pPr>
            <a:r>
              <a:rPr lang="en-US" altLang="en-US">
                <a:latin typeface="Times New Roman" panose="02020603050405020304" pitchFamily="18" charset="0"/>
                <a:ea typeface="Calibri" panose="020F0502020204030204" pitchFamily="34" charset="0"/>
                <a:cs typeface="Times New Roman" panose="02020603050405020304" pitchFamily="18" charset="0"/>
              </a:rPr>
              <a:t>59-81 Pages Employee Benefits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We will go over this later in the benefits portion of orientation, but some important things to note are: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401-K. You are eligible to enroll in 401-K benefits TODAY! You can follow the steps listed or go to the driver portal and click on the 401-K link.</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Holiday pay- After 180 days you receive pay for the major holidays that we take off for. You only receive this pay if, as mentioned, you’ve worked with us for at least 180 days, and you work your normally scheduled shift before and after the holiday.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Vacation - After your first year of working here you receive 40-hours of PTO to use.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78-81 pages cover team member (so IC and Company) discount programs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All of you have a boot program form inside your folder. If you do not, come see me and we will get you one. What the boot program is, is you can take this form to a Buchheit store and get yourself a pair of boots for 5% over cost. This equals a huge discount.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While in stores, you receive a 10% discount. To get this discount, fill out the forms in front of you. After corporate processes that, you can then take your card, or if you forget your card the store can look you up by name, and you get a 10% discount.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ct val="0"/>
              </a:spcBef>
              <a:spcAft>
                <a:spcPts val="800"/>
              </a:spcAft>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Expert Voice. So, this next one is pretty cool. You can go to this website, and search for your favorite brands. You do some quick learning on the brand, then you can purchase items at a huge discount.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96260" name="Slide Number Placeholder 3">
            <a:extLst>
              <a:ext uri="{FF2B5EF4-FFF2-40B4-BE49-F238E27FC236}">
                <a16:creationId xmlns:a16="http://schemas.microsoft.com/office/drawing/2014/main" id="{833CE790-7B56-A67C-F4F5-9AB7889B8D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459C61A7-2F60-4ED4-A79F-86C70F768819}" type="slidenum">
              <a:rPr lang="en-US" altLang="en-US" sz="1200" b="0" smtClean="0"/>
              <a:pPr/>
              <a:t>11</a:t>
            </a:fld>
            <a:endParaRPr lang="en-US" altLang="en-US" sz="1200" b="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1D0FD8FE-CB7C-77B7-72E8-F02F756C949F}"/>
              </a:ext>
            </a:extLst>
          </p:cNvPr>
          <p:cNvSpPr>
            <a:spLocks noGrp="1" noRot="1" noChangeAspect="1" noChangeArrowheads="1" noTextEdit="1"/>
          </p:cNvSpPr>
          <p:nvPr>
            <p:ph type="sldImg"/>
          </p:nvPr>
        </p:nvSpPr>
        <p:spPr>
          <a:ln/>
        </p:spPr>
      </p:sp>
      <p:sp>
        <p:nvSpPr>
          <p:cNvPr id="215043" name="Notes Placeholder 2">
            <a:extLst>
              <a:ext uri="{FF2B5EF4-FFF2-40B4-BE49-F238E27FC236}">
                <a16:creationId xmlns:a16="http://schemas.microsoft.com/office/drawing/2014/main" id="{8665C5FE-F568-DB59-AB2D-7410B047DF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8F45C9B-424C-C47B-2160-BC4E368194EA}"/>
              </a:ext>
            </a:extLst>
          </p:cNvPr>
          <p:cNvSpPr>
            <a:spLocks noGrp="1"/>
          </p:cNvSpPr>
          <p:nvPr>
            <p:ph type="sldNum" sz="quarter" idx="5"/>
          </p:nvPr>
        </p:nvSpPr>
        <p:spPr/>
        <p:txBody>
          <a:bodyPr/>
          <a:lstStyle/>
          <a:p>
            <a:pPr defTabSz="457200" fontAlgn="auto">
              <a:spcBef>
                <a:spcPts val="0"/>
              </a:spcBef>
              <a:spcAft>
                <a:spcPts val="0"/>
              </a:spcAft>
              <a:defRPr/>
            </a:pPr>
            <a:fld id="{F6FFB0D9-8EDE-4585-A9A8-4DFA64D6C520}" type="slidenum">
              <a:rPr lang="en-US" smtClean="0">
                <a:solidFill>
                  <a:prstClr val="black"/>
                </a:solidFill>
                <a:latin typeface="Calibri" panose="020F0502020204030204"/>
                <a:cs typeface="+mn-cs"/>
              </a:rPr>
              <a:pPr defTabSz="457200" fontAlgn="auto">
                <a:spcBef>
                  <a:spcPts val="0"/>
                </a:spcBef>
                <a:spcAft>
                  <a:spcPts val="0"/>
                </a:spcAft>
                <a:defRPr/>
              </a:pPr>
              <a:t>91</a:t>
            </a:fld>
            <a:endParaRPr lang="en-US">
              <a:solidFill>
                <a:prstClr val="black"/>
              </a:solidFill>
              <a:latin typeface="Calibri" panose="020F0502020204030204"/>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6F695A70-400B-72B7-2F32-2CD7BC1B3DF6}"/>
              </a:ext>
            </a:extLst>
          </p:cNvPr>
          <p:cNvSpPr>
            <a:spLocks noGrp="1" noRot="1" noChangeAspect="1" noChangeArrowheads="1" noTextEdit="1"/>
          </p:cNvSpPr>
          <p:nvPr>
            <p:ph type="sldImg"/>
          </p:nvPr>
        </p:nvSpPr>
        <p:spPr>
          <a:ln/>
        </p:spPr>
      </p:sp>
      <p:sp>
        <p:nvSpPr>
          <p:cNvPr id="218115" name="Notes Placeholder 2">
            <a:extLst>
              <a:ext uri="{FF2B5EF4-FFF2-40B4-BE49-F238E27FC236}">
                <a16:creationId xmlns:a16="http://schemas.microsoft.com/office/drawing/2014/main" id="{AF8E3A76-E63C-F074-C519-87FE73D703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0FDCEDD-5DDA-0F1A-5413-B18412FB3F27}"/>
              </a:ext>
            </a:extLst>
          </p:cNvPr>
          <p:cNvSpPr>
            <a:spLocks noGrp="1"/>
          </p:cNvSpPr>
          <p:nvPr>
            <p:ph type="sldNum" sz="quarter" idx="5"/>
          </p:nvPr>
        </p:nvSpPr>
        <p:spPr/>
        <p:txBody>
          <a:bodyPr/>
          <a:lstStyle/>
          <a:p>
            <a:pPr defTabSz="457200" fontAlgn="auto">
              <a:spcBef>
                <a:spcPts val="0"/>
              </a:spcBef>
              <a:spcAft>
                <a:spcPts val="0"/>
              </a:spcAft>
              <a:defRPr/>
            </a:pPr>
            <a:fld id="{AF0618A9-40B8-430A-9851-5503C9C4666B}" type="slidenum">
              <a:rPr lang="en-US" smtClean="0">
                <a:solidFill>
                  <a:prstClr val="black"/>
                </a:solidFill>
                <a:latin typeface="Calibri" panose="020F0502020204030204"/>
                <a:cs typeface="+mn-cs"/>
              </a:rPr>
              <a:pPr defTabSz="457200" fontAlgn="auto">
                <a:spcBef>
                  <a:spcPts val="0"/>
                </a:spcBef>
                <a:spcAft>
                  <a:spcPts val="0"/>
                </a:spcAft>
                <a:defRPr/>
              </a:pPr>
              <a:t>93</a:t>
            </a:fld>
            <a:endParaRPr lang="en-US">
              <a:solidFill>
                <a:prstClr val="black"/>
              </a:solidFill>
              <a:latin typeface="Calibri" panose="020F0502020204030204"/>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4237138-3366-F9C7-8540-22059DB18B0C}"/>
              </a:ext>
            </a:extLst>
          </p:cNvPr>
          <p:cNvSpPr>
            <a:spLocks noGrp="1" noRot="1" noChangeAspect="1" noChangeArrowheads="1" noTextEdit="1"/>
          </p:cNvSpPr>
          <p:nvPr>
            <p:ph type="sldImg"/>
          </p:nvPr>
        </p:nvSpPr>
        <p:spPr>
          <a:ln/>
        </p:spPr>
      </p:sp>
      <p:sp>
        <p:nvSpPr>
          <p:cNvPr id="220163" name="Notes Placeholder 2">
            <a:extLst>
              <a:ext uri="{FF2B5EF4-FFF2-40B4-BE49-F238E27FC236}">
                <a16:creationId xmlns:a16="http://schemas.microsoft.com/office/drawing/2014/main" id="{9CD33EF1-55BF-D169-E262-113B994C6C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9C853D2D-B52C-66E4-0AAE-988597800247}"/>
              </a:ext>
            </a:extLst>
          </p:cNvPr>
          <p:cNvSpPr>
            <a:spLocks noGrp="1"/>
          </p:cNvSpPr>
          <p:nvPr>
            <p:ph type="sldNum" sz="quarter" idx="5"/>
          </p:nvPr>
        </p:nvSpPr>
        <p:spPr/>
        <p:txBody>
          <a:bodyPr/>
          <a:lstStyle/>
          <a:p>
            <a:pPr defTabSz="457200" fontAlgn="auto">
              <a:spcBef>
                <a:spcPts val="0"/>
              </a:spcBef>
              <a:spcAft>
                <a:spcPts val="0"/>
              </a:spcAft>
              <a:defRPr/>
            </a:pPr>
            <a:fld id="{F88D742D-F518-4711-9262-815D8F4B0B24}" type="slidenum">
              <a:rPr lang="en-US" smtClean="0">
                <a:solidFill>
                  <a:prstClr val="black"/>
                </a:solidFill>
                <a:latin typeface="Calibri" panose="020F0502020204030204"/>
                <a:cs typeface="+mn-cs"/>
              </a:rPr>
              <a:pPr defTabSz="457200" fontAlgn="auto">
                <a:spcBef>
                  <a:spcPts val="0"/>
                </a:spcBef>
                <a:spcAft>
                  <a:spcPts val="0"/>
                </a:spcAft>
                <a:defRPr/>
              </a:pPr>
              <a:t>94</a:t>
            </a:fld>
            <a:endParaRPr lang="en-US">
              <a:solidFill>
                <a:prstClr val="black"/>
              </a:solidFill>
              <a:latin typeface="Calibri" panose="020F0502020204030204"/>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AE1320BF-9EDF-D787-CC22-4655E54CFB66}"/>
              </a:ext>
            </a:extLst>
          </p:cNvPr>
          <p:cNvSpPr>
            <a:spLocks noGrp="1" noRot="1" noChangeAspect="1" noChangeArrowheads="1" noTextEdit="1"/>
          </p:cNvSpPr>
          <p:nvPr>
            <p:ph type="sldImg"/>
          </p:nvPr>
        </p:nvSpPr>
        <p:spPr>
          <a:ln/>
        </p:spPr>
      </p:sp>
      <p:sp>
        <p:nvSpPr>
          <p:cNvPr id="222211" name="Notes Placeholder 2">
            <a:extLst>
              <a:ext uri="{FF2B5EF4-FFF2-40B4-BE49-F238E27FC236}">
                <a16:creationId xmlns:a16="http://schemas.microsoft.com/office/drawing/2014/main" id="{14A37AEA-A071-B3BC-2274-ED103C4F37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91AC2E78-5B5B-045D-14B7-8773561D5D53}"/>
              </a:ext>
            </a:extLst>
          </p:cNvPr>
          <p:cNvSpPr>
            <a:spLocks noGrp="1"/>
          </p:cNvSpPr>
          <p:nvPr>
            <p:ph type="sldNum" sz="quarter" idx="5"/>
          </p:nvPr>
        </p:nvSpPr>
        <p:spPr/>
        <p:txBody>
          <a:bodyPr/>
          <a:lstStyle/>
          <a:p>
            <a:pPr defTabSz="457200" fontAlgn="auto">
              <a:spcBef>
                <a:spcPts val="0"/>
              </a:spcBef>
              <a:spcAft>
                <a:spcPts val="0"/>
              </a:spcAft>
              <a:defRPr/>
            </a:pPr>
            <a:fld id="{38335D0F-4F5C-4B62-897D-D65B19CB9F28}" type="slidenum">
              <a:rPr lang="en-US" smtClean="0">
                <a:solidFill>
                  <a:prstClr val="black"/>
                </a:solidFill>
                <a:latin typeface="Calibri" panose="020F0502020204030204"/>
                <a:cs typeface="+mn-cs"/>
              </a:rPr>
              <a:pPr defTabSz="457200" fontAlgn="auto">
                <a:spcBef>
                  <a:spcPts val="0"/>
                </a:spcBef>
                <a:spcAft>
                  <a:spcPts val="0"/>
                </a:spcAft>
                <a:defRPr/>
              </a:pPr>
              <a:t>95</a:t>
            </a:fld>
            <a:endParaRPr lang="en-US">
              <a:solidFill>
                <a:prstClr val="black"/>
              </a:solidFill>
              <a:latin typeface="Calibri" panose="020F0502020204030204"/>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CBC5BD0B-C022-D421-C492-929D162063B6}"/>
              </a:ext>
            </a:extLst>
          </p:cNvPr>
          <p:cNvSpPr>
            <a:spLocks noGrp="1" noRot="1" noChangeAspect="1" noChangeArrowheads="1" noTextEdit="1"/>
          </p:cNvSpPr>
          <p:nvPr>
            <p:ph type="sldImg"/>
          </p:nvPr>
        </p:nvSpPr>
        <p:spPr>
          <a:ln/>
        </p:spPr>
      </p:sp>
      <p:sp>
        <p:nvSpPr>
          <p:cNvPr id="224259" name="Notes Placeholder 2">
            <a:extLst>
              <a:ext uri="{FF2B5EF4-FFF2-40B4-BE49-F238E27FC236}">
                <a16:creationId xmlns:a16="http://schemas.microsoft.com/office/drawing/2014/main" id="{FD89D77F-E0A3-30B5-571A-649CC2A632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4260" name="Slide Number Placeholder 3">
            <a:extLst>
              <a:ext uri="{FF2B5EF4-FFF2-40B4-BE49-F238E27FC236}">
                <a16:creationId xmlns:a16="http://schemas.microsoft.com/office/drawing/2014/main" id="{4716A715-B53F-FDA8-856C-D3D496CFF2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800" b="1">
                <a:solidFill>
                  <a:schemeClr val="tx1"/>
                </a:solidFill>
                <a:latin typeface="Arial" panose="020B0604020202020204" pitchFamily="34" charset="0"/>
                <a:cs typeface="Arial" panose="020B0604020202020204" pitchFamily="34" charset="0"/>
              </a:defRPr>
            </a:lvl1pPr>
            <a:lvl2pPr marL="742950" indent="-285750" defTabSz="457200">
              <a:defRPr sz="2800" b="1">
                <a:solidFill>
                  <a:schemeClr val="tx1"/>
                </a:solidFill>
                <a:latin typeface="Arial" panose="020B0604020202020204" pitchFamily="34" charset="0"/>
                <a:cs typeface="Arial" panose="020B0604020202020204" pitchFamily="34" charset="0"/>
              </a:defRPr>
            </a:lvl2pPr>
            <a:lvl3pPr marL="1143000" indent="-228600" defTabSz="457200">
              <a:defRPr sz="2800" b="1">
                <a:solidFill>
                  <a:schemeClr val="tx1"/>
                </a:solidFill>
                <a:latin typeface="Arial" panose="020B0604020202020204" pitchFamily="34" charset="0"/>
                <a:cs typeface="Arial" panose="020B0604020202020204" pitchFamily="34" charset="0"/>
              </a:defRPr>
            </a:lvl3pPr>
            <a:lvl4pPr marL="1600200" indent="-228600" defTabSz="457200">
              <a:defRPr sz="2800" b="1">
                <a:solidFill>
                  <a:schemeClr val="tx1"/>
                </a:solidFill>
                <a:latin typeface="Arial" panose="020B0604020202020204" pitchFamily="34" charset="0"/>
                <a:cs typeface="Arial" panose="020B0604020202020204" pitchFamily="34" charset="0"/>
              </a:defRPr>
            </a:lvl4pPr>
            <a:lvl5pPr marL="2057400" indent="-228600" defTabSz="457200">
              <a:defRPr sz="2800" b="1">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4BCDFEC6-B7AE-4CF8-984B-DD8E806E6883}" type="slidenum">
              <a:rPr lang="en-US" altLang="en-US" sz="1200" b="0" smtClean="0">
                <a:solidFill>
                  <a:srgbClr val="000000"/>
                </a:solidFill>
                <a:latin typeface="Calibri" panose="020F0502020204030204" pitchFamily="34" charset="0"/>
              </a:rPr>
              <a:pPr/>
              <a:t>96</a:t>
            </a:fld>
            <a:endParaRPr lang="en-US" altLang="en-US" sz="1200" b="0">
              <a:solidFill>
                <a:srgbClr val="000000"/>
              </a:solidFill>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90FB173E-2037-947C-1995-A66ADCA5792D}"/>
              </a:ext>
            </a:extLst>
          </p:cNvPr>
          <p:cNvSpPr>
            <a:spLocks noGrp="1" noRot="1" noChangeAspect="1" noChangeArrowheads="1" noTextEdit="1"/>
          </p:cNvSpPr>
          <p:nvPr>
            <p:ph type="sldImg"/>
          </p:nvPr>
        </p:nvSpPr>
        <p:spPr>
          <a:ln/>
        </p:spPr>
      </p:sp>
      <p:sp>
        <p:nvSpPr>
          <p:cNvPr id="226307" name="Notes Placeholder 2">
            <a:extLst>
              <a:ext uri="{FF2B5EF4-FFF2-40B4-BE49-F238E27FC236}">
                <a16:creationId xmlns:a16="http://schemas.microsoft.com/office/drawing/2014/main" id="{39CA212F-072F-D37F-B747-C0007F5598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E05B55D-6F56-A72A-064F-32B1B23ABFF5}"/>
              </a:ext>
            </a:extLst>
          </p:cNvPr>
          <p:cNvSpPr>
            <a:spLocks noGrp="1"/>
          </p:cNvSpPr>
          <p:nvPr>
            <p:ph type="sldNum" sz="quarter" idx="5"/>
          </p:nvPr>
        </p:nvSpPr>
        <p:spPr/>
        <p:txBody>
          <a:bodyPr/>
          <a:lstStyle/>
          <a:p>
            <a:pPr defTabSz="457200" fontAlgn="auto">
              <a:spcBef>
                <a:spcPts val="0"/>
              </a:spcBef>
              <a:spcAft>
                <a:spcPts val="0"/>
              </a:spcAft>
              <a:defRPr/>
            </a:pPr>
            <a:fld id="{C362BED1-D329-4253-82F9-44687D4352D2}" type="slidenum">
              <a:rPr lang="en-US" smtClean="0">
                <a:solidFill>
                  <a:prstClr val="black"/>
                </a:solidFill>
                <a:latin typeface="Calibri" panose="020F0502020204030204"/>
                <a:cs typeface="+mn-cs"/>
              </a:rPr>
              <a:pPr defTabSz="457200" fontAlgn="auto">
                <a:spcBef>
                  <a:spcPts val="0"/>
                </a:spcBef>
                <a:spcAft>
                  <a:spcPts val="0"/>
                </a:spcAft>
                <a:defRPr/>
              </a:pPr>
              <a:t>97</a:t>
            </a:fld>
            <a:endParaRPr lang="en-US">
              <a:solidFill>
                <a:prstClr val="black"/>
              </a:solidFill>
              <a:latin typeface="Calibri" panose="020F0502020204030204"/>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EB26CDDA-22AE-8D26-855E-10F7EA19A85E}"/>
              </a:ext>
            </a:extLst>
          </p:cNvPr>
          <p:cNvSpPr>
            <a:spLocks noGrp="1" noRot="1" noChangeAspect="1" noChangeArrowheads="1" noTextEdit="1"/>
          </p:cNvSpPr>
          <p:nvPr>
            <p:ph type="sldImg"/>
          </p:nvPr>
        </p:nvSpPr>
        <p:spPr>
          <a:ln/>
        </p:spPr>
      </p:sp>
      <p:sp>
        <p:nvSpPr>
          <p:cNvPr id="228355" name="Notes Placeholder 2">
            <a:extLst>
              <a:ext uri="{FF2B5EF4-FFF2-40B4-BE49-F238E27FC236}">
                <a16:creationId xmlns:a16="http://schemas.microsoft.com/office/drawing/2014/main" id="{AEE28849-6555-C307-6E93-B34A108A12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0E42C4F-C309-5D34-129D-4A60B4BE75CB}"/>
              </a:ext>
            </a:extLst>
          </p:cNvPr>
          <p:cNvSpPr>
            <a:spLocks noGrp="1"/>
          </p:cNvSpPr>
          <p:nvPr>
            <p:ph type="sldNum" sz="quarter" idx="5"/>
          </p:nvPr>
        </p:nvSpPr>
        <p:spPr/>
        <p:txBody>
          <a:bodyPr/>
          <a:lstStyle/>
          <a:p>
            <a:pPr defTabSz="457200" fontAlgn="auto">
              <a:spcBef>
                <a:spcPts val="0"/>
              </a:spcBef>
              <a:spcAft>
                <a:spcPts val="0"/>
              </a:spcAft>
              <a:defRPr/>
            </a:pPr>
            <a:fld id="{B79AF8F1-8B2F-4047-AB7B-6C4C12E69F3C}" type="slidenum">
              <a:rPr lang="en-US" smtClean="0">
                <a:solidFill>
                  <a:prstClr val="black"/>
                </a:solidFill>
                <a:latin typeface="Calibri" panose="020F0502020204030204"/>
                <a:cs typeface="+mn-cs"/>
              </a:rPr>
              <a:pPr defTabSz="457200" fontAlgn="auto">
                <a:spcBef>
                  <a:spcPts val="0"/>
                </a:spcBef>
                <a:spcAft>
                  <a:spcPts val="0"/>
                </a:spcAft>
                <a:defRPr/>
              </a:pPr>
              <a:t>98</a:t>
            </a:fld>
            <a:endParaRPr lang="en-US">
              <a:solidFill>
                <a:prstClr val="black"/>
              </a:solidFill>
              <a:latin typeface="Calibri" panose="020F0502020204030204"/>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D3C18B87-0293-CDAC-6A98-4378093D50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0DC418B8-A6AE-48F1-AF77-F841862314F0}" type="slidenum">
              <a:rPr lang="en-US" altLang="en-US" sz="1200" b="0" smtClean="0"/>
              <a:pPr/>
              <a:t>101</a:t>
            </a:fld>
            <a:endParaRPr lang="en-US" altLang="en-US" sz="1200" b="0"/>
          </a:p>
        </p:txBody>
      </p:sp>
      <p:sp>
        <p:nvSpPr>
          <p:cNvPr id="232451" name="Rectangle 2">
            <a:extLst>
              <a:ext uri="{FF2B5EF4-FFF2-40B4-BE49-F238E27FC236}">
                <a16:creationId xmlns:a16="http://schemas.microsoft.com/office/drawing/2014/main" id="{E3F26EC3-5D3D-6B95-7777-1FF7EB16FC0A}"/>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7FB8E401-0063-1445-53FF-036018ACAC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Explain road test process, route and expectations during the test.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1A4B4795-CB7A-A528-510D-8EFB1A70D1F1}"/>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616F72A-F151-D64D-58D4-3B1A4C4AA437}"/>
              </a:ext>
            </a:extLst>
          </p:cNvPr>
          <p:cNvSpPr>
            <a:spLocks noGrp="1"/>
          </p:cNvSpPr>
          <p:nvPr>
            <p:ph type="body" idx="1"/>
          </p:nvPr>
        </p:nvSpPr>
        <p:spPr/>
        <p:txBody>
          <a:bodyPr/>
          <a:lstStyle/>
          <a:p>
            <a:pPr marL="742950" lvl="1" indent="-28575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Customer Relations, page 82</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What is good customer service to you?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So, imagine this, you show up to a shipper. You are not late nor are you early. You are exactly on time. Your load is not over, short, or damaged. It is exactly what they expected. Your truck is not dirty. Just the normal dirt from driving down the road. You do not smell. You look like you’ve probably showered and used deodorant today. Is this good customer service?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Okay, so let me give you a second example. You go out to eat to a nice restaurant. They seat you within a decent time frame of being there. Your waiter takes your order in a decent time frame. Your drink and food are exactly as you order. Your waiter doesn’t stink, he looks clean. Your table and the dishes you were given were clean. Did you receive good customer service? Or did you get exactly what you paid for?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We want to be above and beyond in everything we do for our customers. The customers will never see me. If they do it’s maybe once, and most likely not for a good reason. However, they will see you guys, the drivers, multiple times. They will know who you are. You are the face they think of when they think of Buchheit Logistics.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The customer is who pays you. I do not have enough money to pay each of you. We rely on the customer to pay us to pay you, so we want to be able to continue to use the customer.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This brings me to customer complaints. We are all one team. That being said. If you can and you are comfortable enough to, you can and please do handle customer complaints. If you do not feel comfortable or it is beyond your control, contact operations. We will take care of it. If we need to, we will go above their head until we get the issue resolved.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On time deliveries - I cannot stress this enough. Be on time! If you cannot, please communicate. Communication is key.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Trip Planning - All of you are experienced drivers. I do not feel like I need to get into specifics on this one but can we all agree trip planning is very important.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Dispatch - If you flip to the back of your handbooks. All contact information is there. There should never be a time you cannot get ahold of someone.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Trailers - Your equipment IS your money maker. Without your equipment you can’t carry the product there yourself. That being said, we cannot fix something we are not aware of. The way to make us aware of it is through communication. Cal the Shop, fill out DVIR, tell your dispatcher.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Washouts of your trailers - CROSS CONTAMINATION is a huge concern for bulk haulers as well as vans.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You HAVE to get a washout after some loads. You cannot haul specific items after other specific items without a washout. GO BEHIND THE WASHOUT PEOPLE AND DOUBLE CHECK. It is on you if you get to a facility and your trailer was not properly washed out.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Scaling Loads, Page 91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80,000 lbs. IS our limit!! There is never a time it is okay to go over 80k.</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Being overweight is a LEGAL AND SAFETY issue. It is also 100% on the driver. It goes against YOU if you are overweight.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We have air gages on our trailers for a reason.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You can tie your fuel card with the CAT Scale app.</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For company drivers, we will pay for as many scales as it takes you to get it right. There are zero reasons to run illegal.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Passengers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ALL passengers - even in Contractor trucks, need an authorization form.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Must be 12 years old - per insurance.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Company OTR Pet Policy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80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Increases your escrow by $250.</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Demerge, Page 93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80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Go over demerge book. It is better to send it in and be told no than to have a time you could have been paid and it does not get paid.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defRPr/>
            </a:pPr>
            <a:endParaRPr lang="en-US" dirty="0"/>
          </a:p>
        </p:txBody>
      </p:sp>
      <p:sp>
        <p:nvSpPr>
          <p:cNvPr id="99332" name="Slide Number Placeholder 3">
            <a:extLst>
              <a:ext uri="{FF2B5EF4-FFF2-40B4-BE49-F238E27FC236}">
                <a16:creationId xmlns:a16="http://schemas.microsoft.com/office/drawing/2014/main" id="{4489DFF0-9AA8-BEDE-D11F-BEF39026FC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FFE6B498-339B-41D9-AE99-6780FA2C699D}" type="slidenum">
              <a:rPr lang="en-US" altLang="en-US" sz="1200" b="0" smtClean="0"/>
              <a:pPr/>
              <a:t>13</a:t>
            </a:fld>
            <a:endParaRPr lang="en-US" altLang="en-US" sz="12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67C9ECDE-2107-9DDD-C102-44453EF53003}"/>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49843BDB-A9A5-2909-EF4A-D519F4ED97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Expectations – the driver has some too – find out what they are, ensure we agree on the terms of our new relationship.</a:t>
            </a:r>
          </a:p>
          <a:p>
            <a:r>
              <a:rPr lang="en-US" altLang="en-US"/>
              <a:t>Remind them that should things change, ever, we need to discuss what is new…</a:t>
            </a:r>
          </a:p>
        </p:txBody>
      </p:sp>
      <p:sp>
        <p:nvSpPr>
          <p:cNvPr id="101380" name="Slide Number Placeholder 3">
            <a:extLst>
              <a:ext uri="{FF2B5EF4-FFF2-40B4-BE49-F238E27FC236}">
                <a16:creationId xmlns:a16="http://schemas.microsoft.com/office/drawing/2014/main" id="{C9775EB8-B7A9-EB0B-3936-D68FF84D04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1F0C8FC7-D5DB-44E7-AA59-C6AD30A45BF5}" type="slidenum">
              <a:rPr lang="en-US" altLang="en-US" sz="1200" b="0" smtClean="0"/>
              <a:pPr/>
              <a:t>14</a:t>
            </a:fld>
            <a:endParaRPr lang="en-US" alt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8EF62783-D8EF-5005-45B1-F77289E11A7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71F741E-DF17-C340-1106-A1FE44CA4967}"/>
              </a:ext>
            </a:extLst>
          </p:cNvPr>
          <p:cNvSpPr>
            <a:spLocks noGrp="1"/>
          </p:cNvSpPr>
          <p:nvPr>
            <p:ph type="body" idx="1"/>
          </p:nvPr>
        </p:nvSpPr>
        <p:spPr/>
        <p:txBody>
          <a:bodyPr/>
          <a:lstStyle/>
          <a:p>
            <a:pPr>
              <a:defRPr/>
            </a:pPr>
            <a:r>
              <a:rPr lang="en-US" dirty="0"/>
              <a:t>OUR expectations of the driver: no surprise, IF the driver is accustomed to doing the right thing, even when no one is watching…</a:t>
            </a:r>
          </a:p>
          <a:p>
            <a:pPr>
              <a:defRPr/>
            </a:pPr>
            <a:r>
              <a:rPr lang="en-US" sz="1800" dirty="0">
                <a:latin typeface="Times New Roman" panose="02020603050405020304" pitchFamily="18" charset="0"/>
                <a:ea typeface="Calibri" panose="020F0502020204030204" pitchFamily="34" charset="0"/>
                <a:cs typeface="Times New Roman" panose="02020603050405020304" pitchFamily="18" charset="0"/>
              </a:rPr>
              <a:t>Driver Policies Page 94 (this one will be long so if they need a break do it before this one) we will be covering every bullet point. If you have questions, ask. This is to make sure the driver completely understand what we expect.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Please as a driver always be safe and legal. Point blank.</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Please take care of your equipment. As we mentioned, your equipment is your money maker.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Please make sure your license is legal and up to date. This includes your DOT medical certificate, etc.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Seatbelts!! DO NOT BE THE GUY THAT GETS A VIOLATION FOR NOT HAVING YOUR SEATBELT 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Lights! When you are in motion, your lights need to be on. This is not because we think you can’t see, but in a worst case scenario, this will always say there was no reason they should not have seen you.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Cell phones. Bluetooth or handsfree devices only. This means you can operate it with no more than one button to push to call or dial. NOT PHONE UP TO EAR.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Anything over one click IS texting.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spcBef>
                <a:spcPts val="0"/>
              </a:spcBef>
              <a:spcAft>
                <a:spcPts val="800"/>
              </a:spcAft>
              <a:buFont typeface="+mj-lt"/>
              <a:buAutoNum type="arabi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Also keep in mind types of conversations. A heated conversation is also a distraction. A conversation with lots of excitement is also a distraction. Please pull over for those.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Font typeface="+mj-lt"/>
              <a:buAutoNum type="alphaLcPeriod"/>
              <a:defRPr/>
            </a:pPr>
            <a:r>
              <a:rPr lang="en-US" sz="1800" dirty="0">
                <a:latin typeface="Times New Roman" panose="02020603050405020304" pitchFamily="18" charset="0"/>
                <a:ea typeface="Calibri" panose="020F0502020204030204" pitchFamily="34" charset="0"/>
                <a:cs typeface="Times New Roman" panose="02020603050405020304" pitchFamily="18" charset="0"/>
              </a:rPr>
              <a:t>Tickets and Citations - MVR must be pulled annually. Insurance pulls your MVR also. Do not put us in a situation to explain something to the insurance company we are not aware of. We need to be informed of anything that would show up on your MVR. Personal or Commercial.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Font typeface="+mj-lt"/>
              <a:buAutoNum type="alpha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OS&amp;D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80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Hugely important that you let us know of any OS&amp;D concerns. Inform Ops and Safety. Take pictures and get it documented on the BOL. It may never be a claim, but it is better to be proactive than reactive.</a:t>
            </a:r>
          </a:p>
          <a:p>
            <a:pPr marL="742950" lvl="1" indent="-285750">
              <a:lnSpc>
                <a:spcPct val="107000"/>
              </a:lnSpc>
              <a:spcBef>
                <a:spcPts val="0"/>
              </a:spcBef>
              <a:spcAft>
                <a:spcPts val="0"/>
              </a:spcAft>
              <a:buFont typeface="+mj-lt"/>
              <a:buAutoNum type="alphaLcPeriod"/>
              <a:defRPr/>
            </a:pPr>
            <a:r>
              <a:rPr lang="en-US" sz="1100" dirty="0">
                <a:latin typeface="Times New Roman" panose="02020603050405020304" pitchFamily="18" charset="0"/>
                <a:ea typeface="Calibri" panose="020F0502020204030204" pitchFamily="34" charset="0"/>
                <a:cs typeface="Times New Roman" panose="02020603050405020304" pitchFamily="18" charset="0"/>
              </a:rPr>
              <a:t>Also, </a:t>
            </a:r>
            <a:r>
              <a:rPr lang="en-US" dirty="0">
                <a:latin typeface="Times New Roman" panose="02020603050405020304" pitchFamily="18" charset="0"/>
                <a:ea typeface="Calibri" panose="020F0502020204030204" pitchFamily="34" charset="0"/>
                <a:cs typeface="Times New Roman" panose="02020603050405020304" pitchFamily="18" charset="0"/>
              </a:rPr>
              <a:t>Maintenance Reports for IC.</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800"/>
              </a:spcAft>
              <a:buFont typeface="+mj-lt"/>
              <a:buAutoNum type="romanLcPeriod"/>
              <a:defRPr/>
            </a:pPr>
            <a:r>
              <a:rPr lang="en-US" dirty="0">
                <a:latin typeface="Times New Roman" panose="02020603050405020304" pitchFamily="18" charset="0"/>
                <a:ea typeface="Calibri" panose="020F0502020204030204" pitchFamily="34" charset="0"/>
                <a:cs typeface="Times New Roman" panose="02020603050405020304" pitchFamily="18" charset="0"/>
              </a:rPr>
              <a:t>Due end of the month, every month for all units on the lease, trucks and trailers,  but we offer a 14-day “grace-period” until the 15</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dirty="0">
                <a:latin typeface="Times New Roman" panose="02020603050405020304" pitchFamily="18" charset="0"/>
                <a:ea typeface="Calibri" panose="020F0502020204030204" pitchFamily="34" charset="0"/>
                <a:cs typeface="Times New Roman" panose="02020603050405020304" pitchFamily="18" charset="0"/>
              </a:rPr>
              <a:t> of the following month.</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07000"/>
              </a:lnSpc>
              <a:spcBef>
                <a:spcPts val="0"/>
              </a:spcBef>
              <a:spcAft>
                <a:spcPts val="800"/>
              </a:spcAft>
              <a:buFont typeface="+mj-lt"/>
              <a:buAutoNum type="alphaLcPeriod"/>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defRPr/>
            </a:pPr>
            <a:endParaRPr lang="en-US" dirty="0"/>
          </a:p>
        </p:txBody>
      </p:sp>
      <p:sp>
        <p:nvSpPr>
          <p:cNvPr id="103428" name="Slide Number Placeholder 3">
            <a:extLst>
              <a:ext uri="{FF2B5EF4-FFF2-40B4-BE49-F238E27FC236}">
                <a16:creationId xmlns:a16="http://schemas.microsoft.com/office/drawing/2014/main" id="{D7DE2C24-2706-DBAF-0A65-15CDF95527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EBE89375-9124-452C-AB64-B26E74E3688D}" type="slidenum">
              <a:rPr lang="en-US" altLang="en-US" sz="1200" b="0" smtClean="0"/>
              <a:pPr/>
              <a:t>15</a:t>
            </a:fld>
            <a:endParaRPr lang="en-US" altLang="en-US" sz="12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FDCEA70E-760B-3C2A-9C57-17CE76F4D715}"/>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29DC1CB5-A4A5-2197-3245-457547C430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Accidents: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You are going to have an accident. It will happen. When you do. We hope it is very minor and no one got hurt.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to know when you get in an accident.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Firstly, I have yet to meet a driver who had an accident on purpose. There is a reason it is called an accident.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So, when the time comes, and you are in an accident, what steps need taken?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makes an accident a DOT recordable accident?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Hearse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Nurse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Tow</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Bonus points, who knows when a post-accident drug test has to be done?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Hearse - Someone dies.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Nurse (someone leaves the scene in an ambulance) or Tow (someone, you or the other party is towed) and YOU, the driver of the CMV receives a citation. Does not matter if the other person received a citation.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If you are hurt, I don’t care what all the books say, let’s take care of you first.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Assuming you are okay, who knows the first steps to take?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Remember this order because it will be testable later:</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Set your brakes!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Turn on your 4-way flashers.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Then triangles – get them out on the ground, even if not yet properly placed.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Then assess if someone else is hurt and call 911. Even if no one is injured, this will become a lawsuit of some kind later… we want a police report.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Pictures of everything.</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This does not mean one picture of the damages. We want to see everything. The where, the how, etc. We are not there, so give us the story of what happened.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They say a picture is worth 1000 words. A video is worth 1000 pictures.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However, please do not take pictures of anything you know you should not take pictures of – someone injured, etc.</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Call Safety and operations – make sure we know what is going on.</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arabicPeriod"/>
            </a:pPr>
            <a:r>
              <a:rPr lang="en-US" altLang="en-US">
                <a:latin typeface="Times New Roman" panose="02020603050405020304" pitchFamily="18" charset="0"/>
                <a:ea typeface="Calibri" panose="020F0502020204030204" pitchFamily="34" charset="0"/>
                <a:cs typeface="Times New Roman" panose="02020603050405020304" pitchFamily="18" charset="0"/>
              </a:rPr>
              <a:t>Call insurance and file the initial claim.</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They are going to want to talk to you anyway and what best time to talk to them about it than when it is fresh in your mind. So, call the number on the insurance card in your Permit Book, before you leave the scene.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05476" name="Slide Number Placeholder 3">
            <a:extLst>
              <a:ext uri="{FF2B5EF4-FFF2-40B4-BE49-F238E27FC236}">
                <a16:creationId xmlns:a16="http://schemas.microsoft.com/office/drawing/2014/main" id="{E24DBFF2-21E5-F28D-C95D-302478060E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8E00F84E-92DB-4861-9E66-39588DFEEF2B}" type="slidenum">
              <a:rPr lang="en-US" altLang="en-US" sz="1200" b="0" smtClean="0"/>
              <a:pPr/>
              <a:t>16</a:t>
            </a:fld>
            <a:endParaRPr lang="en-US" altLang="en-US"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C71590F2-8471-F10F-03E9-EE2C975CB26A}"/>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96A408FD-8974-1F02-3EFE-BE03B25214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57400" lvl="4" indent="-228600">
              <a:lnSpc>
                <a:spcPct val="107000"/>
              </a:lnSpc>
              <a:spcBef>
                <a:spcPct val="0"/>
              </a:spcBef>
              <a:buFont typeface="Calibri Light" panose="020F0302020204030204" pitchFamily="34" charset="0"/>
              <a:buAutoNum type="alphaLcPeriod"/>
            </a:pPr>
            <a:r>
              <a:rPr lang="en-US" altLang="en-US">
                <a:latin typeface="Times New Roman" panose="02020603050405020304" pitchFamily="18" charset="0"/>
                <a:ea typeface="Calibri" panose="020F0502020204030204" pitchFamily="34" charset="0"/>
                <a:cs typeface="Times New Roman" panose="02020603050405020304" pitchFamily="18" charset="0"/>
              </a:rPr>
              <a:t>What is the difference between Preventable and at-fault?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Preventable – if the driver could change anything and the outcome would be different then it is preventable.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At-fault - YOU are to blame.</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pPr marL="2057400" lvl="4" indent="-228600" eaLnBrk="1" hangingPunct="1">
              <a:lnSpc>
                <a:spcPct val="107000"/>
              </a:lnSpc>
              <a:spcBef>
                <a:spcPct val="0"/>
              </a:spcBef>
              <a:spcAft>
                <a:spcPts val="800"/>
              </a:spcAft>
              <a:buFont typeface="Calibri Light" panose="020F0302020204030204" pitchFamily="34" charset="0"/>
              <a:buAutoNum type="romanLcPeriod"/>
            </a:pPr>
            <a:r>
              <a:rPr lang="en-US" altLang="en-US">
                <a:latin typeface="Times New Roman" panose="02020603050405020304" pitchFamily="18" charset="0"/>
                <a:ea typeface="Calibri" panose="020F0502020204030204" pitchFamily="34" charset="0"/>
                <a:cs typeface="Times New Roman" panose="02020603050405020304" pitchFamily="18" charset="0"/>
              </a:rPr>
              <a:t> You can have a preventable accident that you were not at fault for.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07524" name="Slide Number Placeholder 3">
            <a:extLst>
              <a:ext uri="{FF2B5EF4-FFF2-40B4-BE49-F238E27FC236}">
                <a16:creationId xmlns:a16="http://schemas.microsoft.com/office/drawing/2014/main" id="{6BC1F802-F61B-5DF1-9B39-3C3C905E8E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E7EB928B-ECF6-49F4-81C3-5A21E60B516C}" type="slidenum">
              <a:rPr lang="en-US" altLang="en-US" sz="1200" b="0" smtClean="0"/>
              <a:pPr/>
              <a:t>17</a:t>
            </a:fld>
            <a:endParaRPr lang="en-US" altLang="en-US"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B6BE9FE5-2B76-B936-AF14-C9D03883C990}"/>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2405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D1D93D-1557-F03C-3EA6-C789D599586C}"/>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855891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D18C5-9205-EC91-6824-A8A98ACFFA83}"/>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1498604"/>
            <a:ext cx="2790182"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6" name="Footer Placeholder 5">
            <a:extLst>
              <a:ext uri="{FF2B5EF4-FFF2-40B4-BE49-F238E27FC236}">
                <a16:creationId xmlns:a16="http://schemas.microsoft.com/office/drawing/2014/main" id="{04427DB7-408C-E74A-8FF2-AF0C44F4A57F}"/>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7CB5BD6-6389-6765-C84C-F6428FEFCCEF}"/>
              </a:ext>
            </a:extLst>
          </p:cNvPr>
          <p:cNvSpPr>
            <a:spLocks noGrp="1"/>
          </p:cNvSpPr>
          <p:nvPr>
            <p:ph type="sldNum" sz="quarter" idx="11"/>
          </p:nvPr>
        </p:nvSpPr>
        <p:spPr/>
        <p:txBody>
          <a:bodyPr/>
          <a:lstStyle>
            <a:lvl1pPr>
              <a:defRPr/>
            </a:lvl1pPr>
          </a:lstStyle>
          <a:p>
            <a:pPr>
              <a:defRPr/>
            </a:pPr>
            <a:fld id="{ABBC3367-1EB8-4D58-8C9C-DC3ADABA1978}" type="slidenum">
              <a:rPr lang="en-US" altLang="en-US"/>
              <a:pPr>
                <a:defRPr/>
              </a:pPr>
              <a:t>‹#›</a:t>
            </a:fld>
            <a:endParaRPr lang="en-US" altLang="en-US"/>
          </a:p>
        </p:txBody>
      </p:sp>
    </p:spTree>
    <p:extLst>
      <p:ext uri="{BB962C8B-B14F-4D97-AF65-F5344CB8AC3E}">
        <p14:creationId xmlns:p14="http://schemas.microsoft.com/office/powerpoint/2010/main" val="17979761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839F86-0022-DA5B-0314-DECB1272687E}"/>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4800600"/>
            <a:ext cx="634771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a:extLst>
              <a:ext uri="{FF2B5EF4-FFF2-40B4-BE49-F238E27FC236}">
                <a16:creationId xmlns:a16="http://schemas.microsoft.com/office/drawing/2014/main" id="{26EA19CB-7613-0D38-2510-D226F154E77A}"/>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C414559-4D08-8A72-0D73-3A336695AE49}"/>
              </a:ext>
            </a:extLst>
          </p:cNvPr>
          <p:cNvSpPr>
            <a:spLocks noGrp="1"/>
          </p:cNvSpPr>
          <p:nvPr>
            <p:ph type="sldNum" sz="quarter" idx="11"/>
          </p:nvPr>
        </p:nvSpPr>
        <p:spPr/>
        <p:txBody>
          <a:bodyPr/>
          <a:lstStyle>
            <a:lvl1pPr>
              <a:defRPr/>
            </a:lvl1pPr>
          </a:lstStyle>
          <a:p>
            <a:pPr>
              <a:defRPr/>
            </a:pPr>
            <a:fld id="{3FF3EA5C-C7B8-469F-9ABB-548DCBB09E40}" type="slidenum">
              <a:rPr lang="en-US" altLang="en-US"/>
              <a:pPr>
                <a:defRPr/>
              </a:pPr>
              <a:t>‹#›</a:t>
            </a:fld>
            <a:endParaRPr lang="en-US" altLang="en-US"/>
          </a:p>
        </p:txBody>
      </p:sp>
    </p:spTree>
    <p:extLst>
      <p:ext uri="{BB962C8B-B14F-4D97-AF65-F5344CB8AC3E}">
        <p14:creationId xmlns:p14="http://schemas.microsoft.com/office/powerpoint/2010/main" val="22606757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9D817-B696-67F0-0D57-CFECA164518D}"/>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1" y="609600"/>
            <a:ext cx="6347714"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E7F8A84-F1D7-50FD-9046-4B3751342DE1}"/>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46020C-6C8D-68A1-56F5-0C54F455D980}"/>
              </a:ext>
            </a:extLst>
          </p:cNvPr>
          <p:cNvSpPr>
            <a:spLocks noGrp="1"/>
          </p:cNvSpPr>
          <p:nvPr>
            <p:ph type="sldNum" sz="quarter" idx="11"/>
          </p:nvPr>
        </p:nvSpPr>
        <p:spPr/>
        <p:txBody>
          <a:bodyPr/>
          <a:lstStyle>
            <a:lvl1pPr>
              <a:defRPr/>
            </a:lvl1pPr>
          </a:lstStyle>
          <a:p>
            <a:pPr>
              <a:defRPr/>
            </a:pPr>
            <a:fld id="{DD655DCA-27DE-48D0-86E3-3B399867256B}" type="slidenum">
              <a:rPr lang="en-US" altLang="en-US"/>
              <a:pPr>
                <a:defRPr/>
              </a:pPr>
              <a:t>‹#›</a:t>
            </a:fld>
            <a:endParaRPr lang="en-US" altLang="en-US"/>
          </a:p>
        </p:txBody>
      </p:sp>
    </p:spTree>
    <p:extLst>
      <p:ext uri="{BB962C8B-B14F-4D97-AF65-F5344CB8AC3E}">
        <p14:creationId xmlns:p14="http://schemas.microsoft.com/office/powerpoint/2010/main" val="41809285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64AD0B-2A71-D8F6-3CDA-B271D95A255F}"/>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6000">
                <a:solidFill>
                  <a:srgbClr val="C0E474"/>
                </a:solidFill>
                <a:latin typeface="Arial" panose="020B0604020202020204" pitchFamily="34" charset="0"/>
              </a:rPr>
              <a:t>“</a:t>
            </a:r>
          </a:p>
        </p:txBody>
      </p:sp>
      <p:sp>
        <p:nvSpPr>
          <p:cNvPr id="5" name="TextBox 4">
            <a:extLst>
              <a:ext uri="{FF2B5EF4-FFF2-40B4-BE49-F238E27FC236}">
                <a16:creationId xmlns:a16="http://schemas.microsoft.com/office/drawing/2014/main" id="{9D8928E1-EC98-1F55-6AA7-80C782EDC7DA}"/>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6000">
                <a:solidFill>
                  <a:srgbClr val="C0E474"/>
                </a:solidFill>
                <a:latin typeface="Arial" panose="020B0604020202020204" pitchFamily="34" charset="0"/>
              </a:rPr>
              <a:t>”</a:t>
            </a:r>
          </a:p>
        </p:txBody>
      </p:sp>
      <p:pic>
        <p:nvPicPr>
          <p:cNvPr id="6" name="Picture 5">
            <a:extLst>
              <a:ext uri="{FF2B5EF4-FFF2-40B4-BE49-F238E27FC236}">
                <a16:creationId xmlns:a16="http://schemas.microsoft.com/office/drawing/2014/main" id="{270D7C56-84DE-4374-B7F2-969F0C8C1314}"/>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8331020F-6624-0AF9-9A8A-36B2FD505E37}"/>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88610BB-D8D2-5127-530F-534B6661B3B7}"/>
              </a:ext>
            </a:extLst>
          </p:cNvPr>
          <p:cNvSpPr>
            <a:spLocks noGrp="1"/>
          </p:cNvSpPr>
          <p:nvPr>
            <p:ph type="sldNum" sz="quarter" idx="15"/>
          </p:nvPr>
        </p:nvSpPr>
        <p:spPr/>
        <p:txBody>
          <a:bodyPr/>
          <a:lstStyle>
            <a:lvl1pPr>
              <a:defRPr/>
            </a:lvl1pPr>
          </a:lstStyle>
          <a:p>
            <a:pPr>
              <a:defRPr/>
            </a:pPr>
            <a:fld id="{B2E2E88F-8DD5-4C72-B50F-D5FDA6F356BC}" type="slidenum">
              <a:rPr lang="en-US" altLang="en-US"/>
              <a:pPr>
                <a:defRPr/>
              </a:pPr>
              <a:t>‹#›</a:t>
            </a:fld>
            <a:endParaRPr lang="en-US" altLang="en-US"/>
          </a:p>
        </p:txBody>
      </p:sp>
    </p:spTree>
    <p:extLst>
      <p:ext uri="{BB962C8B-B14F-4D97-AF65-F5344CB8AC3E}">
        <p14:creationId xmlns:p14="http://schemas.microsoft.com/office/powerpoint/2010/main" val="41111488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A4728E-16CB-8B13-E13B-770C781158D5}"/>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1931988"/>
            <a:ext cx="6347715"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31D71D7-7C5A-B21D-2D8B-8BC840D8B0BE}"/>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887A64-C787-5F93-BFEA-6482B20E664A}"/>
              </a:ext>
            </a:extLst>
          </p:cNvPr>
          <p:cNvSpPr>
            <a:spLocks noGrp="1"/>
          </p:cNvSpPr>
          <p:nvPr>
            <p:ph type="sldNum" sz="quarter" idx="11"/>
          </p:nvPr>
        </p:nvSpPr>
        <p:spPr/>
        <p:txBody>
          <a:bodyPr/>
          <a:lstStyle>
            <a:lvl1pPr>
              <a:defRPr/>
            </a:lvl1pPr>
          </a:lstStyle>
          <a:p>
            <a:pPr>
              <a:defRPr/>
            </a:pPr>
            <a:fld id="{E389FC53-2ECE-40C6-B4B3-C7FC4BBF80B9}" type="slidenum">
              <a:rPr lang="en-US" altLang="en-US"/>
              <a:pPr>
                <a:defRPr/>
              </a:pPr>
              <a:t>‹#›</a:t>
            </a:fld>
            <a:endParaRPr lang="en-US" altLang="en-US"/>
          </a:p>
        </p:txBody>
      </p:sp>
    </p:spTree>
    <p:extLst>
      <p:ext uri="{BB962C8B-B14F-4D97-AF65-F5344CB8AC3E}">
        <p14:creationId xmlns:p14="http://schemas.microsoft.com/office/powerpoint/2010/main" val="1779229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329421-20BC-2422-CF25-E364BE72FF30}"/>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6000">
                <a:solidFill>
                  <a:srgbClr val="C0E474"/>
                </a:solidFill>
                <a:latin typeface="Arial" panose="020B0604020202020204" pitchFamily="34" charset="0"/>
              </a:rPr>
              <a:t>“</a:t>
            </a:r>
          </a:p>
        </p:txBody>
      </p:sp>
      <p:sp>
        <p:nvSpPr>
          <p:cNvPr id="5" name="TextBox 4">
            <a:extLst>
              <a:ext uri="{FF2B5EF4-FFF2-40B4-BE49-F238E27FC236}">
                <a16:creationId xmlns:a16="http://schemas.microsoft.com/office/drawing/2014/main" id="{86E140D7-D8C2-7CE0-EAED-15A5A8E7D215}"/>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6000">
                <a:solidFill>
                  <a:srgbClr val="C0E474"/>
                </a:solidFill>
                <a:latin typeface="Arial" panose="020B0604020202020204" pitchFamily="34" charset="0"/>
              </a:rPr>
              <a:t>”</a:t>
            </a:r>
          </a:p>
        </p:txBody>
      </p:sp>
      <p:pic>
        <p:nvPicPr>
          <p:cNvPr id="6" name="Picture 5">
            <a:extLst>
              <a:ext uri="{FF2B5EF4-FFF2-40B4-BE49-F238E27FC236}">
                <a16:creationId xmlns:a16="http://schemas.microsoft.com/office/drawing/2014/main" id="{F02F270D-C5E8-2411-3E03-96EBBA70BBA3}"/>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9E3F32E1-DC4B-5CA7-6C4E-0A8405F3905C}"/>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390912C-3E7A-FB1C-1F17-4228893F53F4}"/>
              </a:ext>
            </a:extLst>
          </p:cNvPr>
          <p:cNvSpPr>
            <a:spLocks noGrp="1"/>
          </p:cNvSpPr>
          <p:nvPr>
            <p:ph type="sldNum" sz="quarter" idx="15"/>
          </p:nvPr>
        </p:nvSpPr>
        <p:spPr/>
        <p:txBody>
          <a:bodyPr/>
          <a:lstStyle>
            <a:lvl1pPr>
              <a:defRPr/>
            </a:lvl1pPr>
          </a:lstStyle>
          <a:p>
            <a:pPr>
              <a:defRPr/>
            </a:pPr>
            <a:fld id="{5532DA29-E098-48EC-9ED4-771382D1BD5A}" type="slidenum">
              <a:rPr lang="en-US" altLang="en-US"/>
              <a:pPr>
                <a:defRPr/>
              </a:pPr>
              <a:t>‹#›</a:t>
            </a:fld>
            <a:endParaRPr lang="en-US" altLang="en-US"/>
          </a:p>
        </p:txBody>
      </p:sp>
    </p:spTree>
    <p:extLst>
      <p:ext uri="{BB962C8B-B14F-4D97-AF65-F5344CB8AC3E}">
        <p14:creationId xmlns:p14="http://schemas.microsoft.com/office/powerpoint/2010/main" val="8593585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FD5364-54E0-1CA5-1543-32563FDA65E1}"/>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15849" y="609600"/>
            <a:ext cx="634146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1CE8649-31B6-5C38-8453-D37EA189210F}"/>
              </a:ext>
            </a:extLst>
          </p:cNvPr>
          <p:cNvSpPr>
            <a:spLocks noGrp="1"/>
          </p:cNvSpPr>
          <p:nvPr>
            <p:ph type="ftr" sz="quarter" idx="14"/>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95A8E9-5D5F-761A-99EF-CB34853FF62B}"/>
              </a:ext>
            </a:extLst>
          </p:cNvPr>
          <p:cNvSpPr>
            <a:spLocks noGrp="1"/>
          </p:cNvSpPr>
          <p:nvPr>
            <p:ph type="sldNum" sz="quarter" idx="15"/>
          </p:nvPr>
        </p:nvSpPr>
        <p:spPr/>
        <p:txBody>
          <a:bodyPr/>
          <a:lstStyle>
            <a:lvl1pPr>
              <a:defRPr/>
            </a:lvl1pPr>
          </a:lstStyle>
          <a:p>
            <a:pPr>
              <a:defRPr/>
            </a:pPr>
            <a:fld id="{B941756D-5EDA-4D26-8CD3-80FFB90EDB69}" type="slidenum">
              <a:rPr lang="en-US" altLang="en-US"/>
              <a:pPr>
                <a:defRPr/>
              </a:pPr>
              <a:t>‹#›</a:t>
            </a:fld>
            <a:endParaRPr lang="en-US" altLang="en-US"/>
          </a:p>
        </p:txBody>
      </p:sp>
    </p:spTree>
    <p:extLst>
      <p:ext uri="{BB962C8B-B14F-4D97-AF65-F5344CB8AC3E}">
        <p14:creationId xmlns:p14="http://schemas.microsoft.com/office/powerpoint/2010/main" val="1825164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8C3DD-43CC-F791-A519-6C83C5FBB975}"/>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DA32C4E-C7CB-CD87-945B-3D113688985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7D70D9-FE46-061F-452E-60826FE7C1A8}"/>
              </a:ext>
            </a:extLst>
          </p:cNvPr>
          <p:cNvSpPr>
            <a:spLocks noGrp="1"/>
          </p:cNvSpPr>
          <p:nvPr>
            <p:ph type="sldNum" sz="quarter" idx="11"/>
          </p:nvPr>
        </p:nvSpPr>
        <p:spPr/>
        <p:txBody>
          <a:bodyPr/>
          <a:lstStyle>
            <a:lvl1pPr>
              <a:defRPr/>
            </a:lvl1pPr>
          </a:lstStyle>
          <a:p>
            <a:pPr>
              <a:defRPr/>
            </a:pPr>
            <a:fld id="{A49713B5-74E2-4FD3-B5D0-8D0457111EA9}" type="slidenum">
              <a:rPr lang="en-US" altLang="en-US"/>
              <a:pPr>
                <a:defRPr/>
              </a:pPr>
              <a:t>‹#›</a:t>
            </a:fld>
            <a:endParaRPr lang="en-US" altLang="en-US"/>
          </a:p>
        </p:txBody>
      </p:sp>
    </p:spTree>
    <p:extLst>
      <p:ext uri="{BB962C8B-B14F-4D97-AF65-F5344CB8AC3E}">
        <p14:creationId xmlns:p14="http://schemas.microsoft.com/office/powerpoint/2010/main" val="2968577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BEA803-D7EE-AE07-EEE1-B909EA3D7528}"/>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Vertical Title 1"/>
          <p:cNvSpPr>
            <a:spLocks noGrp="1"/>
          </p:cNvSpPr>
          <p:nvPr>
            <p:ph type="title" orient="vert"/>
          </p:nvPr>
        </p:nvSpPr>
        <p:spPr>
          <a:xfrm>
            <a:off x="5977312" y="609602"/>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B045324-0DD2-DAC5-FD22-FDC1CF4556CE}"/>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2CB3C0-5539-7203-7182-7880CF061A00}"/>
              </a:ext>
            </a:extLst>
          </p:cNvPr>
          <p:cNvSpPr>
            <a:spLocks noGrp="1"/>
          </p:cNvSpPr>
          <p:nvPr>
            <p:ph type="sldNum" sz="quarter" idx="11"/>
          </p:nvPr>
        </p:nvSpPr>
        <p:spPr/>
        <p:txBody>
          <a:bodyPr/>
          <a:lstStyle>
            <a:lvl1pPr>
              <a:defRPr/>
            </a:lvl1pPr>
          </a:lstStyle>
          <a:p>
            <a:pPr>
              <a:defRPr/>
            </a:pPr>
            <a:fld id="{D74A2938-B657-4EBE-815B-3295F19EB198}" type="slidenum">
              <a:rPr lang="en-US" altLang="en-US"/>
              <a:pPr>
                <a:defRPr/>
              </a:pPr>
              <a:t>‹#›</a:t>
            </a:fld>
            <a:endParaRPr lang="en-US" altLang="en-US"/>
          </a:p>
        </p:txBody>
      </p:sp>
    </p:spTree>
    <p:extLst>
      <p:ext uri="{BB962C8B-B14F-4D97-AF65-F5344CB8AC3E}">
        <p14:creationId xmlns:p14="http://schemas.microsoft.com/office/powerpoint/2010/main" val="8346010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column - Green">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3FCF7CA-D20C-8E94-5ECC-5835A5AD98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5938838"/>
            <a:ext cx="2771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4394" y="1728593"/>
            <a:ext cx="2969451" cy="488189"/>
          </a:xfrm>
        </p:spPr>
        <p:txBody>
          <a:bodyPr anchor="b"/>
          <a:lstStyle>
            <a:lvl1pPr>
              <a:defRPr cap="all"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06393" y="2186368"/>
            <a:ext cx="2822583" cy="3751774"/>
          </a:xfrm>
        </p:spPr>
        <p:txBody>
          <a:bodyPr/>
          <a:lstStyle>
            <a:lvl1pPr marR="0" algn="l" rtl="0">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485775" indent="-97334">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3"/>
          </p:nvPr>
        </p:nvSpPr>
        <p:spPr>
          <a:xfrm>
            <a:off x="3950398" y="381000"/>
            <a:ext cx="4822129" cy="5975350"/>
          </a:xfrm>
          <a:noFill/>
        </p:spPr>
        <p:txBody>
          <a:bodyPr/>
          <a:lstStyle>
            <a:lvl1pPr>
              <a:defRPr>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90736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B95023-6D59-5EF9-61E7-957A9A694C9F}"/>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15714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AF1D2"/>
        </a:solidFill>
        <a:effectLst/>
      </p:bgPr>
    </p:bg>
    <p:spTree>
      <p:nvGrpSpPr>
        <p:cNvPr id="1" name=""/>
        <p:cNvGrpSpPr/>
        <p:nvPr/>
      </p:nvGrpSpPr>
      <p:grpSpPr>
        <a:xfrm>
          <a:off x="0" y="0"/>
          <a:ext cx="0" cy="0"/>
          <a:chOff x="0" y="0"/>
          <a:chExt cx="0" cy="0"/>
        </a:xfrm>
      </p:grpSpPr>
      <p:cxnSp>
        <p:nvCxnSpPr>
          <p:cNvPr id="2" name="Straight Connector 1" descr="&quot;&quot;">
            <a:extLst>
              <a:ext uri="{FF2B5EF4-FFF2-40B4-BE49-F238E27FC236}">
                <a16:creationId xmlns:a16="http://schemas.microsoft.com/office/drawing/2014/main" id="{BAFA7198-A200-F77A-2C72-9C282D765807}"/>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descr="&quot;&quot;">
            <a:extLst>
              <a:ext uri="{FF2B5EF4-FFF2-40B4-BE49-F238E27FC236}">
                <a16:creationId xmlns:a16="http://schemas.microsoft.com/office/drawing/2014/main" id="{3757ACF4-F775-35D2-AE28-D15BF4333B9E}"/>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p:nvPr>
        </p:nvSpPr>
        <p:spPr>
          <a:xfrm>
            <a:off x="643101" y="486140"/>
            <a:ext cx="4070688" cy="3599727"/>
          </a:xfrm>
        </p:spPr>
        <p:txBody>
          <a:bodyPr anchor="b">
            <a:noAutofit/>
          </a:bodyPr>
          <a:lstStyle>
            <a:lvl1pPr algn="l">
              <a:defRPr sz="2475" cap="all" baseline="0">
                <a:solidFill>
                  <a:schemeClr val="accent1"/>
                </a:solidFill>
              </a:defRPr>
            </a:lvl1pPr>
          </a:lstStyle>
          <a:p>
            <a:r>
              <a:rPr lang="en-US"/>
              <a:t>Click to edit Master title style</a:t>
            </a:r>
            <a:endParaRPr lang="en-US" dirty="0"/>
          </a:p>
        </p:txBody>
      </p:sp>
      <p:sp>
        <p:nvSpPr>
          <p:cNvPr id="13" name="Picture Placeholder 12"/>
          <p:cNvSpPr>
            <a:spLocks noGrp="1"/>
          </p:cNvSpPr>
          <p:nvPr>
            <p:ph type="pic" sz="quarter" idx="10"/>
          </p:nvPr>
        </p:nvSpPr>
        <p:spPr>
          <a:xfrm>
            <a:off x="4218582" y="-6713"/>
            <a:ext cx="49341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1125"/>
            </a:lvl1pPr>
          </a:lstStyle>
          <a:p>
            <a:pPr lvl="0"/>
            <a:r>
              <a:rPr lang="en-US" noProof="0"/>
              <a:t>Click icon to add picture</a:t>
            </a:r>
            <a:endParaRPr lang="en-US" noProof="0" dirty="0"/>
          </a:p>
        </p:txBody>
      </p:sp>
    </p:spTree>
    <p:extLst>
      <p:ext uri="{BB962C8B-B14F-4D97-AF65-F5344CB8AC3E}">
        <p14:creationId xmlns:p14="http://schemas.microsoft.com/office/powerpoint/2010/main" val="11380328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4" name="Freeform 6" descr="&quot;&quot;">
            <a:extLst>
              <a:ext uri="{FF2B5EF4-FFF2-40B4-BE49-F238E27FC236}">
                <a16:creationId xmlns:a16="http://schemas.microsoft.com/office/drawing/2014/main" id="{CF106753-EF66-08B5-4932-CBEFE81C7560}"/>
              </a:ext>
            </a:extLst>
          </p:cNvPr>
          <p:cNvSpPr/>
          <p:nvPr userDrawn="1"/>
        </p:nvSpPr>
        <p:spPr>
          <a:xfrm>
            <a:off x="-31750" y="0"/>
            <a:ext cx="3494088"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575"/>
          </a:p>
        </p:txBody>
      </p:sp>
      <p:cxnSp>
        <p:nvCxnSpPr>
          <p:cNvPr id="5" name="Straight Connector 4" descr="&quot;&quot;">
            <a:extLst>
              <a:ext uri="{FF2B5EF4-FFF2-40B4-BE49-F238E27FC236}">
                <a16:creationId xmlns:a16="http://schemas.microsoft.com/office/drawing/2014/main" id="{F38A3D21-4DD9-A7D3-9814-FC122C2C0F6D}"/>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36D59B07-5D92-E519-2509-1D7CDE46E4EC}"/>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8AA0C982-D844-9D21-1D4D-488356EE1F6F}"/>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509289"/>
            <a:ext cx="2400300" cy="5617193"/>
          </a:xfrm>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67560" y="509286"/>
            <a:ext cx="3246699" cy="5617194"/>
          </a:xfrm>
        </p:spPr>
        <p:txBody>
          <a:bodyPr anchor="ctr">
            <a:normAutofit/>
          </a:bodyPr>
          <a:lstStyle>
            <a:lvl1pPr marL="0" indent="0">
              <a:lnSpc>
                <a:spcPct val="150000"/>
              </a:lnSpc>
              <a:spcBef>
                <a:spcPts val="563"/>
              </a:spcBef>
              <a:buNone/>
              <a:defRPr sz="1013"/>
            </a:lvl1pPr>
            <a:lvl2pPr marL="257175" indent="0">
              <a:lnSpc>
                <a:spcPct val="150000"/>
              </a:lnSpc>
              <a:spcBef>
                <a:spcPts val="563"/>
              </a:spcBef>
              <a:buNone/>
              <a:defRPr sz="900"/>
            </a:lvl2pPr>
            <a:lvl3pPr marL="514350" indent="0">
              <a:lnSpc>
                <a:spcPct val="150000"/>
              </a:lnSpc>
              <a:spcBef>
                <a:spcPts val="563"/>
              </a:spcBef>
              <a:buNone/>
              <a:defRPr sz="788"/>
            </a:lvl3pPr>
            <a:lvl4pPr marL="771525" indent="0">
              <a:lnSpc>
                <a:spcPct val="150000"/>
              </a:lnSpc>
              <a:spcBef>
                <a:spcPts val="563"/>
              </a:spcBef>
              <a:buNone/>
              <a:defRPr sz="675"/>
            </a:lvl4pPr>
            <a:lvl5pPr marL="1028700" indent="0">
              <a:lnSpc>
                <a:spcPct val="150000"/>
              </a:lnSpc>
              <a:spcBef>
                <a:spcPts val="563"/>
              </a:spcBef>
              <a:buNone/>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p:cNvSpPr>
            <a:spLocks noGrp="1"/>
          </p:cNvSpPr>
          <p:nvPr>
            <p:ph type="pic" sz="quarter" idx="13"/>
          </p:nvPr>
        </p:nvSpPr>
        <p:spPr>
          <a:xfrm>
            <a:off x="7161610" y="-22860"/>
            <a:ext cx="1988820" cy="6903720"/>
          </a:xfrm>
        </p:spPr>
        <p:txBody>
          <a:bodyPr lIns="182880" tIns="274320" rIns="182880">
            <a:normAutofit/>
          </a:bodyPr>
          <a:lstStyle>
            <a:lvl1pPr marL="0" indent="0" algn="ctr">
              <a:buNone/>
              <a:defRPr sz="1125"/>
            </a:lvl1pPr>
          </a:lstStyle>
          <a:p>
            <a:pPr lvl="0"/>
            <a:r>
              <a:rPr lang="en-US" noProof="0"/>
              <a:t>Click icon to add picture</a:t>
            </a:r>
            <a:endParaRPr lang="en-US" noProof="0" dirty="0"/>
          </a:p>
        </p:txBody>
      </p:sp>
      <p:sp>
        <p:nvSpPr>
          <p:cNvPr id="8" name="Date Placeholder 3">
            <a:extLst>
              <a:ext uri="{FF2B5EF4-FFF2-40B4-BE49-F238E27FC236}">
                <a16:creationId xmlns:a16="http://schemas.microsoft.com/office/drawing/2014/main" id="{A445B8FB-4A42-9AF2-C766-453DDCE848D6}"/>
              </a:ext>
            </a:extLst>
          </p:cNvPr>
          <p:cNvSpPr>
            <a:spLocks noGrp="1"/>
          </p:cNvSpPr>
          <p:nvPr>
            <p:ph type="dt" sz="half" idx="14"/>
          </p:nvPr>
        </p:nvSpPr>
        <p:spPr>
          <a:xfrm>
            <a:off x="0" y="0"/>
            <a:ext cx="0" cy="0"/>
          </a:xfrm>
        </p:spPr>
        <p:txBody>
          <a:bodyPr/>
          <a:lstStyle>
            <a:lvl1pPr>
              <a:defRPr/>
            </a:lvl1pPr>
          </a:lstStyle>
          <a:p>
            <a:pPr>
              <a:defRPr/>
            </a:pPr>
            <a:fld id="{C02BF621-1C47-47F5-8845-B328CA675179}" type="datetimeFigureOut">
              <a:rPr lang="en-US"/>
              <a:pPr>
                <a:defRPr/>
              </a:pPr>
              <a:t>12/19/2025</a:t>
            </a:fld>
            <a:endParaRPr lang="en-US"/>
          </a:p>
        </p:txBody>
      </p:sp>
      <p:sp>
        <p:nvSpPr>
          <p:cNvPr id="9" name="Footer Placeholder 4">
            <a:extLst>
              <a:ext uri="{FF2B5EF4-FFF2-40B4-BE49-F238E27FC236}">
                <a16:creationId xmlns:a16="http://schemas.microsoft.com/office/drawing/2014/main" id="{3AF3BBA4-D77F-1545-23F6-BC189DCCA0C1}"/>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E9906FB-C6D2-C0CC-2831-E99D1761EBDE}"/>
              </a:ext>
            </a:extLst>
          </p:cNvPr>
          <p:cNvSpPr>
            <a:spLocks noGrp="1"/>
          </p:cNvSpPr>
          <p:nvPr>
            <p:ph type="sldNum" sz="quarter" idx="16"/>
          </p:nvPr>
        </p:nvSpPr>
        <p:spPr/>
        <p:txBody>
          <a:bodyPr/>
          <a:lstStyle>
            <a:lvl1pPr>
              <a:defRPr/>
            </a:lvl1pPr>
          </a:lstStyle>
          <a:p>
            <a:pPr>
              <a:defRPr/>
            </a:pPr>
            <a:fld id="{791D2C3C-D288-40BD-9119-F5C95B1A11C4}" type="slidenum">
              <a:rPr lang="en-US"/>
              <a:pPr>
                <a:defRPr/>
              </a:pPr>
              <a:t>‹#›</a:t>
            </a:fld>
            <a:endParaRPr lang="en-US"/>
          </a:p>
        </p:txBody>
      </p:sp>
    </p:spTree>
    <p:extLst>
      <p:ext uri="{BB962C8B-B14F-4D97-AF65-F5344CB8AC3E}">
        <p14:creationId xmlns:p14="http://schemas.microsoft.com/office/powerpoint/2010/main" val="31376948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descr="&quot;&quot;">
            <a:extLst>
              <a:ext uri="{FF2B5EF4-FFF2-40B4-BE49-F238E27FC236}">
                <a16:creationId xmlns:a16="http://schemas.microsoft.com/office/drawing/2014/main" id="{E4B5BFC7-C1AD-05C5-A95A-315713CC2787}"/>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descr="&quot;&quot;">
            <a:extLst>
              <a:ext uri="{FF2B5EF4-FFF2-40B4-BE49-F238E27FC236}">
                <a16:creationId xmlns:a16="http://schemas.microsoft.com/office/drawing/2014/main" id="{0031B880-9DA5-31BB-216D-5D1FAA447369}"/>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BC93099D-BE9D-C399-31F5-9CC931568BDE}"/>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A705937C-BC7C-4C4A-30D9-C590D9B1F203}"/>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1143000" y="743671"/>
            <a:ext cx="6858000" cy="3361254"/>
          </a:xfrm>
        </p:spPr>
        <p:txBody>
          <a:bodyPr anchor="b">
            <a:noAutofit/>
          </a:bodyPr>
          <a:lstStyle>
            <a:lvl1pPr algn="ctr">
              <a:defRPr sz="2475"/>
            </a:lvl1pPr>
          </a:lstStyle>
          <a:p>
            <a:r>
              <a:rPr lang="en-US"/>
              <a:t>Click to edit Master title style</a:t>
            </a:r>
            <a:endParaRPr lang="en-US" dirty="0"/>
          </a:p>
        </p:txBody>
      </p:sp>
      <p:sp>
        <p:nvSpPr>
          <p:cNvPr id="8" name="Picture Placeholder 7"/>
          <p:cNvSpPr>
            <a:spLocks noGrp="1"/>
          </p:cNvSpPr>
          <p:nvPr>
            <p:ph type="pic" sz="quarter" idx="13"/>
          </p:nvPr>
        </p:nvSpPr>
        <p:spPr>
          <a:xfrm>
            <a:off x="-5715" y="4766434"/>
            <a:ext cx="9155430" cy="2121408"/>
          </a:xfrm>
        </p:spPr>
        <p:txBody>
          <a:bodyPr>
            <a:noAutofit/>
          </a:bodyPr>
          <a:lstStyle>
            <a:lvl1pPr marL="0" indent="0" algn="ctr">
              <a:buNone/>
              <a:defRPr sz="1125"/>
            </a:lvl1pPr>
          </a:lstStyle>
          <a:p>
            <a:pPr lvl="0"/>
            <a:r>
              <a:rPr lang="en-US" noProof="0"/>
              <a:t>Click icon to add picture</a:t>
            </a:r>
            <a:endParaRPr lang="en-US" noProof="0" dirty="0"/>
          </a:p>
        </p:txBody>
      </p:sp>
    </p:spTree>
    <p:extLst>
      <p:ext uri="{BB962C8B-B14F-4D97-AF65-F5344CB8AC3E}">
        <p14:creationId xmlns:p14="http://schemas.microsoft.com/office/powerpoint/2010/main" val="16887834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A7AF34B7-08B2-7B3C-D294-672BF0B1EA71}"/>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E1994AF-00B2-B835-CD13-CC2FEE3D3169}"/>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FF1CB847-776C-6BBA-CD9C-12DEAB1366E7}"/>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1304" y="528320"/>
            <a:ext cx="3771425" cy="3354992"/>
          </a:xfrm>
        </p:spPr>
        <p:txBody>
          <a:bodyPr anchor="b">
            <a:noAutofit/>
          </a:bodyPr>
          <a:lstStyle>
            <a:lvl1pPr algn="l">
              <a:defRPr sz="2475"/>
            </a:lvl1pPr>
          </a:lstStyle>
          <a:p>
            <a:r>
              <a:rPr lang="en-US"/>
              <a:t>Click to edit Master title style</a:t>
            </a:r>
            <a:endParaRPr lang="en-US" dirty="0"/>
          </a:p>
        </p:txBody>
      </p:sp>
      <p:sp>
        <p:nvSpPr>
          <p:cNvPr id="3" name="Subtitle 2"/>
          <p:cNvSpPr>
            <a:spLocks noGrp="1"/>
          </p:cNvSpPr>
          <p:nvPr>
            <p:ph type="subTitle" idx="1"/>
          </p:nvPr>
        </p:nvSpPr>
        <p:spPr>
          <a:xfrm>
            <a:off x="911304" y="4027992"/>
            <a:ext cx="3771424" cy="1894972"/>
          </a:xfrm>
        </p:spPr>
        <p:txBody>
          <a:bodyPr>
            <a:noAutofit/>
          </a:bodyPr>
          <a:lstStyle>
            <a:lvl1pPr marL="0" indent="0" algn="l">
              <a:buNone/>
              <a:defRPr sz="1013" b="1" cap="all" baseline="0">
                <a:solidFill>
                  <a:schemeClr val="accent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7" name="Picture Placeholder 7"/>
          <p:cNvSpPr>
            <a:spLocks noGrp="1"/>
          </p:cNvSpPr>
          <p:nvPr>
            <p:ph type="pic" sz="quarter" idx="13"/>
          </p:nvPr>
        </p:nvSpPr>
        <p:spPr>
          <a:xfrm>
            <a:off x="5442996" y="-11576"/>
            <a:ext cx="3709687"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1125"/>
            </a:lvl1pPr>
          </a:lstStyle>
          <a:p>
            <a:pPr lvl="0"/>
            <a:r>
              <a:rPr lang="en-US" noProof="0"/>
              <a:t>Click icon to add picture</a:t>
            </a:r>
            <a:endParaRPr lang="en-US" noProof="0" dirty="0"/>
          </a:p>
        </p:txBody>
      </p:sp>
    </p:spTree>
    <p:extLst>
      <p:ext uri="{BB962C8B-B14F-4D97-AF65-F5344CB8AC3E}">
        <p14:creationId xmlns:p14="http://schemas.microsoft.com/office/powerpoint/2010/main" val="18054811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C490D2E8-C283-FB7C-D0D9-B7D2D69F9850}"/>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67E05749-813E-05C8-3EF7-68969442820B}"/>
              </a:ext>
            </a:extLst>
          </p:cNvPr>
          <p:cNvCxnSpPr>
            <a:cxnSpLocks/>
          </p:cNvCxnSpPr>
          <p:nvPr userDrawn="1"/>
        </p:nvCxnSpPr>
        <p:spPr>
          <a:xfrm flipH="1">
            <a:off x="8183563" y="0"/>
            <a:ext cx="685800"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7589" y="185197"/>
            <a:ext cx="5198129" cy="1505493"/>
          </a:xfrm>
        </p:spPr>
        <p:txBody>
          <a:bodyPr anchor="b">
            <a:noAutofit/>
          </a:bodyPr>
          <a:lstStyle>
            <a:lvl1pPr>
              <a:defRPr sz="2025"/>
            </a:lvl1pPr>
          </a:lstStyle>
          <a:p>
            <a:r>
              <a:rPr lang="en-US"/>
              <a:t>Click to edit Master title style</a:t>
            </a:r>
            <a:endParaRPr lang="en-US" dirty="0"/>
          </a:p>
        </p:txBody>
      </p:sp>
      <p:sp>
        <p:nvSpPr>
          <p:cNvPr id="12" name="Picture Placeholder 11"/>
          <p:cNvSpPr>
            <a:spLocks noGrp="1"/>
          </p:cNvSpPr>
          <p:nvPr>
            <p:ph type="pic" sz="quarter" idx="10"/>
          </p:nvPr>
        </p:nvSpPr>
        <p:spPr>
          <a:xfrm>
            <a:off x="-14091" y="-22860"/>
            <a:ext cx="2468880" cy="6903720"/>
          </a:xfrm>
        </p:spPr>
        <p:txBody>
          <a:bodyPr lIns="182880" tIns="274320" rIns="182880">
            <a:normAutofit/>
          </a:bodyPr>
          <a:lstStyle>
            <a:lvl1pPr marL="0" indent="0" algn="ctr">
              <a:buNone/>
              <a:defRPr sz="1125"/>
            </a:lvl1pPr>
          </a:lstStyle>
          <a:p>
            <a:pPr lvl="0"/>
            <a:r>
              <a:rPr lang="en-US" noProof="0"/>
              <a:t>Click icon to add picture</a:t>
            </a:r>
            <a:endParaRPr lang="en-US" noProof="0" dirty="0"/>
          </a:p>
        </p:txBody>
      </p:sp>
      <p:sp>
        <p:nvSpPr>
          <p:cNvPr id="11" name="Content Placeholder 3"/>
          <p:cNvSpPr>
            <a:spLocks noGrp="1"/>
          </p:cNvSpPr>
          <p:nvPr>
            <p:ph sz="half" idx="2"/>
          </p:nvPr>
        </p:nvSpPr>
        <p:spPr>
          <a:xfrm>
            <a:off x="2977589" y="2022395"/>
            <a:ext cx="5206277" cy="4297680"/>
          </a:xfrm>
        </p:spPr>
        <p:txBody>
          <a:bodyPr>
            <a:normAutofit/>
          </a:bodyPr>
          <a:lstStyle>
            <a:lvl1pPr marL="128588" indent="-128588">
              <a:spcBef>
                <a:spcPts val="563"/>
              </a:spcBef>
              <a:spcAft>
                <a:spcPts val="844"/>
              </a:spcAft>
              <a:buFont typeface="Arial" panose="020B0604020202020204" pitchFamily="34" charset="0"/>
              <a:buChar char="•"/>
              <a:defRPr sz="1013"/>
            </a:lvl1pPr>
            <a:lvl2pPr>
              <a:spcBef>
                <a:spcPts val="563"/>
              </a:spcBef>
              <a:spcAft>
                <a:spcPts val="844"/>
              </a:spcAft>
              <a:defRPr sz="1013"/>
            </a:lvl2pPr>
            <a:lvl3pPr>
              <a:spcBef>
                <a:spcPts val="563"/>
              </a:spcBef>
              <a:spcAft>
                <a:spcPts val="844"/>
              </a:spcAft>
              <a:defRPr sz="1013"/>
            </a:lvl3pPr>
            <a:lvl4pPr>
              <a:spcBef>
                <a:spcPts val="563"/>
              </a:spcBef>
              <a:spcAft>
                <a:spcPts val="844"/>
              </a:spcAft>
              <a:defRPr sz="1013"/>
            </a:lvl4pPr>
            <a:lvl5pPr>
              <a:spcBef>
                <a:spcPts val="563"/>
              </a:spcBef>
              <a:spcAft>
                <a:spcPts val="844"/>
              </a:spcAft>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9185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4" name="Freeform 10" descr="&quot;&quot;">
            <a:extLst>
              <a:ext uri="{FF2B5EF4-FFF2-40B4-BE49-F238E27FC236}">
                <a16:creationId xmlns:a16="http://schemas.microsoft.com/office/drawing/2014/main" id="{EED021A8-F8BC-83ED-C3BB-B266CF58143C}"/>
              </a:ext>
            </a:extLst>
          </p:cNvPr>
          <p:cNvSpPr/>
          <p:nvPr userDrawn="1"/>
        </p:nvSpPr>
        <p:spPr>
          <a:xfrm>
            <a:off x="0" y="0"/>
            <a:ext cx="5603875"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575"/>
          </a:p>
        </p:txBody>
      </p:sp>
      <p:cxnSp>
        <p:nvCxnSpPr>
          <p:cNvPr id="5" name="Straight Connector 4" descr="&quot;&quot;">
            <a:extLst>
              <a:ext uri="{FF2B5EF4-FFF2-40B4-BE49-F238E27FC236}">
                <a16:creationId xmlns:a16="http://schemas.microsoft.com/office/drawing/2014/main" id="{43414B62-FB4F-39A9-FB5A-E80C64A8E01F}"/>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EDE528F6-F4F5-9523-2CC3-0B3B668935C3}"/>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19A0A16C-82A6-CBED-7301-30887B302169}"/>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descr="&quot;&quot;">
            <a:extLst>
              <a:ext uri="{FF2B5EF4-FFF2-40B4-BE49-F238E27FC236}">
                <a16:creationId xmlns:a16="http://schemas.microsoft.com/office/drawing/2014/main" id="{C84A8D31-C5A7-1A69-E1A7-CB55D53DEA7A}"/>
              </a:ext>
            </a:extLst>
          </p:cNvPr>
          <p:cNvCxnSpPr>
            <a:cxnSpLocks/>
          </p:cNvCxnSpPr>
          <p:nvPr userDrawn="1"/>
        </p:nvCxnSpPr>
        <p:spPr>
          <a:xfrm flipH="1">
            <a:off x="6346825" y="5848350"/>
            <a:ext cx="2797175"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quot;">
            <a:extLst>
              <a:ext uri="{FF2B5EF4-FFF2-40B4-BE49-F238E27FC236}">
                <a16:creationId xmlns:a16="http://schemas.microsoft.com/office/drawing/2014/main" id="{FBDF8C4E-0671-DB26-972F-067DA9EE94AF}"/>
              </a:ext>
            </a:extLst>
          </p:cNvPr>
          <p:cNvCxnSpPr>
            <a:cxnSpLocks/>
          </p:cNvCxnSpPr>
          <p:nvPr userDrawn="1"/>
        </p:nvCxnSpPr>
        <p:spPr>
          <a:xfrm flipH="1">
            <a:off x="8656638" y="1647825"/>
            <a:ext cx="48736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quot;&quot;">
            <a:extLst>
              <a:ext uri="{FF2B5EF4-FFF2-40B4-BE49-F238E27FC236}">
                <a16:creationId xmlns:a16="http://schemas.microsoft.com/office/drawing/2014/main" id="{7C48E357-5D2D-C049-176A-A55FAA77ACDC}"/>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descr="&quot;&quot;">
            <a:extLst>
              <a:ext uri="{FF2B5EF4-FFF2-40B4-BE49-F238E27FC236}">
                <a16:creationId xmlns:a16="http://schemas.microsoft.com/office/drawing/2014/main" id="{CB525777-F094-BE8E-42A5-758DBF037772}"/>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43000" y="685800"/>
            <a:ext cx="6858000" cy="3136738"/>
          </a:xfrm>
        </p:spPr>
        <p:txBody>
          <a:bodyPr anchor="b">
            <a:noAutofit/>
          </a:bodyPr>
          <a:lstStyle>
            <a:lvl1pPr algn="ctr">
              <a:defRPr sz="2475">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978800"/>
            <a:ext cx="6858000" cy="1965960"/>
          </a:xfrm>
        </p:spPr>
        <p:txBody>
          <a:bodyPr>
            <a:noAutofit/>
          </a:bodyPr>
          <a:lstStyle>
            <a:lvl1pPr marL="0" indent="0" algn="ctr">
              <a:buNone/>
              <a:defRPr sz="1013" b="1" cap="all" baseline="0">
                <a:solidFill>
                  <a:schemeClr val="accent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252270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12CF4E30-C554-F086-D794-72DA40F1D17C}"/>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1951FE57-1DF9-8C55-C2CD-4C7A39C4D0F8}"/>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393E47A4-4DAF-3022-B713-AB1312B36E3B}"/>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34E1D53A-E6B8-3D58-E74F-0E074DA0C250}"/>
              </a:ext>
            </a:extLst>
          </p:cNvPr>
          <p:cNvCxnSpPr>
            <a:cxnSpLocks/>
          </p:cNvCxnSpPr>
          <p:nvPr userDrawn="1"/>
        </p:nvCxnSpPr>
        <p:spPr>
          <a:xfrm flipH="1">
            <a:off x="6346825" y="5848350"/>
            <a:ext cx="2797175"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3646A576-921F-413A-85A4-D42DD6BD0640}"/>
              </a:ext>
            </a:extLst>
          </p:cNvPr>
          <p:cNvCxnSpPr>
            <a:cxnSpLocks/>
          </p:cNvCxnSpPr>
          <p:nvPr userDrawn="1"/>
        </p:nvCxnSpPr>
        <p:spPr>
          <a:xfrm flipH="1">
            <a:off x="8656638" y="1647825"/>
            <a:ext cx="48736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descr="&quot;&quot;">
            <a:extLst>
              <a:ext uri="{FF2B5EF4-FFF2-40B4-BE49-F238E27FC236}">
                <a16:creationId xmlns:a16="http://schemas.microsoft.com/office/drawing/2014/main" id="{313381B0-9AFB-F5D0-0CE4-3CCEDED3DAA2}"/>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quot;">
            <a:extLst>
              <a:ext uri="{FF2B5EF4-FFF2-40B4-BE49-F238E27FC236}">
                <a16:creationId xmlns:a16="http://schemas.microsoft.com/office/drawing/2014/main" id="{E34627D3-5010-CE6D-9A6A-3E954B74F30A}"/>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b">
            <a:noAutofit/>
          </a:bodyPr>
          <a:lstStyle>
            <a:lvl1pPr>
              <a:defRPr sz="2025"/>
            </a:lvl1pPr>
          </a:lstStyle>
          <a:p>
            <a:r>
              <a:rPr lang="en-US"/>
              <a:t>Click to edit Master title style</a:t>
            </a:r>
            <a:endParaRPr lang="en-US" dirty="0"/>
          </a:p>
        </p:txBody>
      </p:sp>
      <p:sp>
        <p:nvSpPr>
          <p:cNvPr id="17" name="Content Placeholder 3"/>
          <p:cNvSpPr>
            <a:spLocks noGrp="1"/>
          </p:cNvSpPr>
          <p:nvPr>
            <p:ph sz="half" idx="14"/>
          </p:nvPr>
        </p:nvSpPr>
        <p:spPr>
          <a:xfrm>
            <a:off x="626222" y="2032663"/>
            <a:ext cx="3347254" cy="4067492"/>
          </a:xfrm>
        </p:spPr>
        <p:txBody>
          <a:bodyPr>
            <a:normAutofit/>
          </a:bodyPr>
          <a:lstStyle>
            <a:lvl1pPr marL="0" indent="0">
              <a:spcBef>
                <a:spcPts val="563"/>
              </a:spcBef>
              <a:spcAft>
                <a:spcPts val="281"/>
              </a:spcAft>
              <a:buNone/>
              <a:defRPr sz="1013"/>
            </a:lvl1pPr>
            <a:lvl2pPr marL="0">
              <a:spcBef>
                <a:spcPts val="563"/>
              </a:spcBef>
              <a:spcAft>
                <a:spcPts val="281"/>
              </a:spcAft>
              <a:defRPr sz="1013"/>
            </a:lvl2pPr>
            <a:lvl3pPr marL="257175">
              <a:spcBef>
                <a:spcPts val="563"/>
              </a:spcBef>
              <a:spcAft>
                <a:spcPts val="281"/>
              </a:spcAft>
              <a:defRPr sz="1013"/>
            </a:lvl3pPr>
            <a:lvl4pPr marL="385763">
              <a:spcBef>
                <a:spcPts val="563"/>
              </a:spcBef>
              <a:spcAft>
                <a:spcPts val="281"/>
              </a:spcAft>
              <a:defRPr sz="1013"/>
            </a:lvl4pPr>
            <a:lvl5pPr marL="514350">
              <a:spcBef>
                <a:spcPts val="563"/>
              </a:spcBef>
              <a:spcAft>
                <a:spcPts val="281"/>
              </a:spcAft>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3"/>
          </p:nvPr>
        </p:nvSpPr>
        <p:spPr>
          <a:xfrm>
            <a:off x="4606290" y="2032663"/>
            <a:ext cx="3909060" cy="4067492"/>
          </a:xfrm>
        </p:spPr>
        <p:txBody>
          <a:bodyPr>
            <a:normAutofit/>
          </a:bodyPr>
          <a:lstStyle>
            <a:lvl1pPr marL="0" indent="0">
              <a:spcBef>
                <a:spcPts val="563"/>
              </a:spcBef>
              <a:spcAft>
                <a:spcPts val="281"/>
              </a:spcAft>
              <a:buNone/>
              <a:defRPr sz="1013"/>
            </a:lvl1pPr>
            <a:lvl2pPr marL="0">
              <a:spcBef>
                <a:spcPts val="563"/>
              </a:spcBef>
              <a:spcAft>
                <a:spcPts val="281"/>
              </a:spcAft>
              <a:defRPr sz="1013"/>
            </a:lvl2pPr>
            <a:lvl3pPr marL="257175">
              <a:spcBef>
                <a:spcPts val="563"/>
              </a:spcBef>
              <a:spcAft>
                <a:spcPts val="281"/>
              </a:spcAft>
              <a:defRPr sz="1013"/>
            </a:lvl3pPr>
            <a:lvl4pPr marL="385763">
              <a:spcBef>
                <a:spcPts val="563"/>
              </a:spcBef>
              <a:spcAft>
                <a:spcPts val="281"/>
              </a:spcAft>
              <a:defRPr sz="1013"/>
            </a:lvl4pPr>
            <a:lvl5pPr marL="514350">
              <a:spcBef>
                <a:spcPts val="563"/>
              </a:spcBef>
              <a:spcAft>
                <a:spcPts val="281"/>
              </a:spcAft>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48E46706-27F1-C517-775C-EE7C772E4196}"/>
              </a:ext>
            </a:extLst>
          </p:cNvPr>
          <p:cNvSpPr>
            <a:spLocks noGrp="1"/>
          </p:cNvSpPr>
          <p:nvPr>
            <p:ph type="dt" sz="half" idx="15"/>
          </p:nvPr>
        </p:nvSpPr>
        <p:spPr>
          <a:xfrm>
            <a:off x="0" y="0"/>
            <a:ext cx="0" cy="0"/>
          </a:xfrm>
        </p:spPr>
        <p:txBody>
          <a:bodyPr/>
          <a:lstStyle>
            <a:lvl1pPr>
              <a:defRPr/>
            </a:lvl1pPr>
          </a:lstStyle>
          <a:p>
            <a:pPr>
              <a:defRPr/>
            </a:pPr>
            <a:fld id="{6A981571-C4D0-4806-B94A-F4CB2549B93B}" type="datetimeFigureOut">
              <a:rPr lang="en-US"/>
              <a:pPr>
                <a:defRPr/>
              </a:pPr>
              <a:t>12/19/2025</a:t>
            </a:fld>
            <a:endParaRPr lang="en-US"/>
          </a:p>
        </p:txBody>
      </p:sp>
      <p:sp>
        <p:nvSpPr>
          <p:cNvPr id="11" name="Footer Placeholder 5">
            <a:extLst>
              <a:ext uri="{FF2B5EF4-FFF2-40B4-BE49-F238E27FC236}">
                <a16:creationId xmlns:a16="http://schemas.microsoft.com/office/drawing/2014/main" id="{A8BBFFB9-7490-9330-CE0D-844B8760680F}"/>
              </a:ext>
            </a:extLst>
          </p:cNvPr>
          <p:cNvSpPr>
            <a:spLocks noGrp="1"/>
          </p:cNvSpPr>
          <p:nvPr>
            <p:ph type="ftr" sz="quarter" idx="16"/>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61BCDB7D-8001-7B49-E5FC-45B0A8D409EA}"/>
              </a:ext>
            </a:extLst>
          </p:cNvPr>
          <p:cNvSpPr>
            <a:spLocks noGrp="1"/>
          </p:cNvSpPr>
          <p:nvPr>
            <p:ph type="sldNum" sz="quarter" idx="17"/>
          </p:nvPr>
        </p:nvSpPr>
        <p:spPr/>
        <p:txBody>
          <a:bodyPr/>
          <a:lstStyle>
            <a:lvl1pPr>
              <a:defRPr/>
            </a:lvl1pPr>
          </a:lstStyle>
          <a:p>
            <a:pPr>
              <a:defRPr/>
            </a:pPr>
            <a:fld id="{F2599964-F265-43D5-8059-383D48369E8B}" type="slidenum">
              <a:rPr lang="en-US"/>
              <a:pPr>
                <a:defRPr/>
              </a:pPr>
              <a:t>‹#›</a:t>
            </a:fld>
            <a:endParaRPr lang="en-US"/>
          </a:p>
        </p:txBody>
      </p:sp>
    </p:spTree>
    <p:extLst>
      <p:ext uri="{BB962C8B-B14F-4D97-AF65-F5344CB8AC3E}">
        <p14:creationId xmlns:p14="http://schemas.microsoft.com/office/powerpoint/2010/main" val="833796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D1228592-86F1-CE13-E5B6-F3BB14AEEEDC}"/>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2B9068AB-E90A-87E7-919B-F744183F6E8C}"/>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935572C4-2B2A-6117-56BD-F2F680DCB35C}"/>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C584B07F-DCA9-8652-5589-A0709A233A6B}"/>
              </a:ext>
            </a:extLst>
          </p:cNvPr>
          <p:cNvCxnSpPr>
            <a:cxnSpLocks/>
          </p:cNvCxnSpPr>
          <p:nvPr userDrawn="1"/>
        </p:nvCxnSpPr>
        <p:spPr>
          <a:xfrm flipH="1">
            <a:off x="6346825" y="5848350"/>
            <a:ext cx="2797175"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5921B519-1CA3-3433-8DD6-05F848611283}"/>
              </a:ext>
            </a:extLst>
          </p:cNvPr>
          <p:cNvCxnSpPr>
            <a:cxnSpLocks/>
          </p:cNvCxnSpPr>
          <p:nvPr userDrawn="1"/>
        </p:nvCxnSpPr>
        <p:spPr>
          <a:xfrm flipH="1">
            <a:off x="8656638" y="1647825"/>
            <a:ext cx="48736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descr="&quot;&quot;">
            <a:extLst>
              <a:ext uri="{FF2B5EF4-FFF2-40B4-BE49-F238E27FC236}">
                <a16:creationId xmlns:a16="http://schemas.microsoft.com/office/drawing/2014/main" id="{5F13B19A-ACA3-F1F7-F6EF-DBC215DD4F49}"/>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quot;">
            <a:extLst>
              <a:ext uri="{FF2B5EF4-FFF2-40B4-BE49-F238E27FC236}">
                <a16:creationId xmlns:a16="http://schemas.microsoft.com/office/drawing/2014/main" id="{A1FE6708-E658-BCED-07E6-D3919CE08378}"/>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b">
            <a:noAutofit/>
          </a:bodyPr>
          <a:lstStyle>
            <a:lvl1pPr>
              <a:defRPr sz="2025"/>
            </a:lvl1pPr>
          </a:lstStyle>
          <a:p>
            <a:r>
              <a:rPr lang="en-US"/>
              <a:t>Click to edit Master title style</a:t>
            </a:r>
            <a:endParaRPr lang="en-US" dirty="0"/>
          </a:p>
        </p:txBody>
      </p:sp>
      <p:sp>
        <p:nvSpPr>
          <p:cNvPr id="17" name="Content Placeholder 3"/>
          <p:cNvSpPr>
            <a:spLocks noGrp="1"/>
          </p:cNvSpPr>
          <p:nvPr>
            <p:ph sz="half" idx="15"/>
          </p:nvPr>
        </p:nvSpPr>
        <p:spPr>
          <a:xfrm>
            <a:off x="628649" y="2078963"/>
            <a:ext cx="2576721" cy="4067492"/>
          </a:xfrm>
        </p:spPr>
        <p:txBody>
          <a:bodyPr>
            <a:normAutofit/>
          </a:bodyPr>
          <a:lstStyle>
            <a:lvl1pPr marL="257175" indent="-257175">
              <a:spcBef>
                <a:spcPts val="563"/>
              </a:spcBef>
              <a:spcAft>
                <a:spcPts val="281"/>
              </a:spcAft>
              <a:buFont typeface="+mj-lt"/>
              <a:buAutoNum type="arabicPeriod"/>
              <a:defRPr sz="1013"/>
            </a:lvl1pPr>
            <a:lvl2pPr marL="514350" indent="-257175">
              <a:spcBef>
                <a:spcPts val="563"/>
              </a:spcBef>
              <a:spcAft>
                <a:spcPts val="281"/>
              </a:spcAft>
              <a:buFont typeface="+mj-lt"/>
              <a:buAutoNum type="alphaLcPeriod"/>
              <a:defRPr sz="1013"/>
            </a:lvl2pPr>
            <a:lvl3pPr marL="771525" indent="-257175">
              <a:spcBef>
                <a:spcPts val="563"/>
              </a:spcBef>
              <a:spcAft>
                <a:spcPts val="281"/>
              </a:spcAft>
              <a:buFont typeface="+mj-lt"/>
              <a:buAutoNum type="arabicParenR"/>
              <a:defRPr sz="1013"/>
            </a:lvl3pPr>
            <a:lvl4pPr marL="1028700" indent="-257175">
              <a:spcBef>
                <a:spcPts val="563"/>
              </a:spcBef>
              <a:spcAft>
                <a:spcPts val="281"/>
              </a:spcAft>
              <a:buFont typeface="+mj-lt"/>
              <a:buAutoNum type="alphaLcParenR"/>
              <a:defRPr sz="1013"/>
            </a:lvl4pPr>
            <a:lvl5pPr marL="1253729" indent="-257175">
              <a:spcBef>
                <a:spcPts val="563"/>
              </a:spcBef>
              <a:spcAft>
                <a:spcPts val="281"/>
              </a:spcAft>
              <a:buFont typeface="+mj-lt"/>
              <a:buAutoNum type="romanLcPeriod"/>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14"/>
          </p:nvPr>
        </p:nvSpPr>
        <p:spPr>
          <a:xfrm>
            <a:off x="3724155" y="2087315"/>
            <a:ext cx="4505446" cy="4067492"/>
          </a:xfrm>
        </p:spPr>
        <p:txBody>
          <a:bodyPr>
            <a:normAutofit/>
          </a:bodyPr>
          <a:lstStyle>
            <a:lvl1pPr marL="0" indent="0">
              <a:spcBef>
                <a:spcPts val="563"/>
              </a:spcBef>
              <a:spcAft>
                <a:spcPts val="0"/>
              </a:spcAft>
              <a:buNone/>
              <a:defRPr sz="1013"/>
            </a:lvl1pPr>
            <a:lvl2pPr marL="0">
              <a:spcBef>
                <a:spcPts val="563"/>
              </a:spcBef>
              <a:spcAft>
                <a:spcPts val="281"/>
              </a:spcAft>
              <a:defRPr sz="1013"/>
            </a:lvl2pPr>
            <a:lvl3pPr marL="257175">
              <a:spcBef>
                <a:spcPts val="563"/>
              </a:spcBef>
              <a:spcAft>
                <a:spcPts val="281"/>
              </a:spcAft>
              <a:defRPr sz="1013"/>
            </a:lvl3pPr>
            <a:lvl4pPr marL="385763">
              <a:spcBef>
                <a:spcPts val="563"/>
              </a:spcBef>
              <a:spcAft>
                <a:spcPts val="281"/>
              </a:spcAft>
              <a:defRPr sz="1013"/>
            </a:lvl4pPr>
            <a:lvl5pPr marL="514350">
              <a:spcBef>
                <a:spcPts val="563"/>
              </a:spcBef>
              <a:spcAft>
                <a:spcPts val="281"/>
              </a:spcAft>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4A7C1111-1AC1-CB24-77AD-62C4E7FB9C33}"/>
              </a:ext>
            </a:extLst>
          </p:cNvPr>
          <p:cNvSpPr>
            <a:spLocks noGrp="1"/>
          </p:cNvSpPr>
          <p:nvPr>
            <p:ph type="dt" sz="half" idx="16"/>
          </p:nvPr>
        </p:nvSpPr>
        <p:spPr>
          <a:xfrm>
            <a:off x="0" y="0"/>
            <a:ext cx="0" cy="0"/>
          </a:xfrm>
        </p:spPr>
        <p:txBody>
          <a:bodyPr/>
          <a:lstStyle>
            <a:lvl1pPr>
              <a:defRPr/>
            </a:lvl1pPr>
          </a:lstStyle>
          <a:p>
            <a:pPr>
              <a:defRPr/>
            </a:pPr>
            <a:fld id="{C015D2C9-434F-45D4-B31F-E6BDEF0D5613}" type="datetimeFigureOut">
              <a:rPr lang="en-US"/>
              <a:pPr>
                <a:defRPr/>
              </a:pPr>
              <a:t>12/19/2025</a:t>
            </a:fld>
            <a:endParaRPr lang="en-US"/>
          </a:p>
        </p:txBody>
      </p:sp>
      <p:sp>
        <p:nvSpPr>
          <p:cNvPr id="11" name="Footer Placeholder 5">
            <a:extLst>
              <a:ext uri="{FF2B5EF4-FFF2-40B4-BE49-F238E27FC236}">
                <a16:creationId xmlns:a16="http://schemas.microsoft.com/office/drawing/2014/main" id="{AE264827-1D65-C9CC-6114-06B2DC040765}"/>
              </a:ext>
            </a:extLst>
          </p:cNvPr>
          <p:cNvSpPr>
            <a:spLocks noGrp="1"/>
          </p:cNvSpPr>
          <p:nvPr>
            <p:ph type="ftr" sz="quarter" idx="17"/>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001BED14-E3AC-9804-502B-CA8D4E3741ED}"/>
              </a:ext>
            </a:extLst>
          </p:cNvPr>
          <p:cNvSpPr>
            <a:spLocks noGrp="1"/>
          </p:cNvSpPr>
          <p:nvPr>
            <p:ph type="sldNum" sz="quarter" idx="18"/>
          </p:nvPr>
        </p:nvSpPr>
        <p:spPr/>
        <p:txBody>
          <a:bodyPr/>
          <a:lstStyle>
            <a:lvl1pPr>
              <a:defRPr/>
            </a:lvl1pPr>
          </a:lstStyle>
          <a:p>
            <a:pPr>
              <a:defRPr/>
            </a:pPr>
            <a:fld id="{B2EFDE69-4555-422B-AABD-1D81931B635A}" type="slidenum">
              <a:rPr lang="en-US"/>
              <a:pPr>
                <a:defRPr/>
              </a:pPr>
              <a:t>‹#›</a:t>
            </a:fld>
            <a:endParaRPr lang="en-US"/>
          </a:p>
        </p:txBody>
      </p:sp>
    </p:spTree>
    <p:extLst>
      <p:ext uri="{BB962C8B-B14F-4D97-AF65-F5344CB8AC3E}">
        <p14:creationId xmlns:p14="http://schemas.microsoft.com/office/powerpoint/2010/main" val="17841354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FB44BF45-EE3B-702E-9311-994A45224029}"/>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4ADDDBCF-85CF-56AC-17C4-2EF1FD8630B9}"/>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04BC8B1B-2379-8E6C-40CE-8FD666DA56A9}"/>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365128"/>
            <a:ext cx="4984474" cy="1325563"/>
          </a:xfrm>
        </p:spPr>
        <p:txBody>
          <a:bodyPr anchor="b">
            <a:noAutofit/>
          </a:bodyPr>
          <a:lstStyle>
            <a:lvl1pPr>
              <a:defRPr sz="2025"/>
            </a:lvl1pPr>
          </a:lstStyle>
          <a:p>
            <a:r>
              <a:rPr lang="en-US"/>
              <a:t>Click to edit Master title style</a:t>
            </a:r>
            <a:endParaRPr lang="en-US" dirty="0"/>
          </a:p>
        </p:txBody>
      </p:sp>
      <p:sp>
        <p:nvSpPr>
          <p:cNvPr id="3" name="Content Placeholder 2"/>
          <p:cNvSpPr>
            <a:spLocks noGrp="1"/>
          </p:cNvSpPr>
          <p:nvPr>
            <p:ph sz="half" idx="1"/>
          </p:nvPr>
        </p:nvSpPr>
        <p:spPr>
          <a:xfrm>
            <a:off x="628652" y="2055813"/>
            <a:ext cx="4335946" cy="4067492"/>
          </a:xfrm>
        </p:spPr>
        <p:txBody>
          <a:bodyPr>
            <a:normAutofit/>
          </a:bodyPr>
          <a:lstStyle>
            <a:lvl1pPr marL="0" indent="0">
              <a:spcBef>
                <a:spcPts val="563"/>
              </a:spcBef>
              <a:spcAft>
                <a:spcPts val="281"/>
              </a:spcAft>
              <a:buNone/>
              <a:defRPr sz="1013"/>
            </a:lvl1pPr>
            <a:lvl2pPr>
              <a:spcBef>
                <a:spcPts val="563"/>
              </a:spcBef>
              <a:spcAft>
                <a:spcPts val="281"/>
              </a:spcAft>
              <a:defRPr sz="900"/>
            </a:lvl2pPr>
            <a:lvl3pPr>
              <a:spcBef>
                <a:spcPts val="563"/>
              </a:spcBef>
              <a:spcAft>
                <a:spcPts val="281"/>
              </a:spcAft>
              <a:defRPr sz="788"/>
            </a:lvl3pPr>
            <a:lvl4pPr>
              <a:spcBef>
                <a:spcPts val="563"/>
              </a:spcBef>
              <a:spcAft>
                <a:spcPts val="281"/>
              </a:spcAft>
              <a:defRPr sz="675"/>
            </a:lvl4pPr>
            <a:lvl5pPr>
              <a:spcBef>
                <a:spcPts val="563"/>
              </a:spcBef>
              <a:spcAft>
                <a:spcPts val="281"/>
              </a:spcAf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3"/>
          </p:nvPr>
        </p:nvSpPr>
        <p:spPr>
          <a:xfrm>
            <a:off x="5675243" y="-22860"/>
            <a:ext cx="3468756" cy="6903720"/>
          </a:xfrm>
        </p:spPr>
        <p:txBody>
          <a:bodyPr tIns="274320">
            <a:normAutofit/>
          </a:bodyPr>
          <a:lstStyle>
            <a:lvl1pPr marL="0" indent="0" algn="ctr">
              <a:buNone/>
              <a:defRPr sz="1125"/>
            </a:lvl1pPr>
          </a:lstStyle>
          <a:p>
            <a:pPr lvl="0"/>
            <a:r>
              <a:rPr lang="en-US" noProof="0"/>
              <a:t>Click icon to add picture</a:t>
            </a:r>
            <a:endParaRPr lang="en-US" noProof="0" dirty="0"/>
          </a:p>
        </p:txBody>
      </p:sp>
      <p:sp>
        <p:nvSpPr>
          <p:cNvPr id="7" name="Date Placeholder 4">
            <a:extLst>
              <a:ext uri="{FF2B5EF4-FFF2-40B4-BE49-F238E27FC236}">
                <a16:creationId xmlns:a16="http://schemas.microsoft.com/office/drawing/2014/main" id="{E650BA5A-48D4-0ACF-649B-9E50643590F1}"/>
              </a:ext>
            </a:extLst>
          </p:cNvPr>
          <p:cNvSpPr>
            <a:spLocks noGrp="1"/>
          </p:cNvSpPr>
          <p:nvPr>
            <p:ph type="dt" sz="half" idx="14"/>
          </p:nvPr>
        </p:nvSpPr>
        <p:spPr>
          <a:xfrm>
            <a:off x="0" y="0"/>
            <a:ext cx="0" cy="0"/>
          </a:xfrm>
        </p:spPr>
        <p:txBody>
          <a:bodyPr/>
          <a:lstStyle>
            <a:lvl1pPr>
              <a:defRPr/>
            </a:lvl1pPr>
          </a:lstStyle>
          <a:p>
            <a:pPr>
              <a:defRPr/>
            </a:pPr>
            <a:fld id="{7F085881-E987-4E28-A10F-5B373DAE2012}" type="datetimeFigureOut">
              <a:rPr lang="en-US"/>
              <a:pPr>
                <a:defRPr/>
              </a:pPr>
              <a:t>12/19/2025</a:t>
            </a:fld>
            <a:endParaRPr lang="en-US"/>
          </a:p>
        </p:txBody>
      </p:sp>
      <p:sp>
        <p:nvSpPr>
          <p:cNvPr id="9" name="Footer Placeholder 5">
            <a:extLst>
              <a:ext uri="{FF2B5EF4-FFF2-40B4-BE49-F238E27FC236}">
                <a16:creationId xmlns:a16="http://schemas.microsoft.com/office/drawing/2014/main" id="{E6C68295-D484-D23C-7C42-9C1B4D5E7D0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1F34415F-E504-19F4-18DB-3E842CE29BBD}"/>
              </a:ext>
            </a:extLst>
          </p:cNvPr>
          <p:cNvSpPr>
            <a:spLocks noGrp="1"/>
          </p:cNvSpPr>
          <p:nvPr>
            <p:ph type="sldNum" sz="quarter" idx="16"/>
          </p:nvPr>
        </p:nvSpPr>
        <p:spPr/>
        <p:txBody>
          <a:bodyPr/>
          <a:lstStyle>
            <a:lvl1pPr>
              <a:defRPr/>
            </a:lvl1pPr>
          </a:lstStyle>
          <a:p>
            <a:pPr>
              <a:defRPr/>
            </a:pPr>
            <a:fld id="{ADF4144E-9949-4183-9050-A01BD956DDAF}" type="slidenum">
              <a:rPr lang="en-US"/>
              <a:pPr>
                <a:defRPr/>
              </a:pPr>
              <a:t>‹#›</a:t>
            </a:fld>
            <a:endParaRPr lang="en-US"/>
          </a:p>
        </p:txBody>
      </p:sp>
    </p:spTree>
    <p:extLst>
      <p:ext uri="{BB962C8B-B14F-4D97-AF65-F5344CB8AC3E}">
        <p14:creationId xmlns:p14="http://schemas.microsoft.com/office/powerpoint/2010/main" val="24345319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3">
    <p:bg>
      <p:bgPr>
        <a:solidFill>
          <a:srgbClr val="FAF1D2"/>
        </a:solidFill>
        <a:effectLst/>
      </p:bgPr>
    </p:bg>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04938D81-2E44-F4DC-587C-87B8863A1772}"/>
              </a:ext>
            </a:extLst>
          </p:cNvPr>
          <p:cNvCxnSpPr>
            <a:cxnSpLocks/>
          </p:cNvCxnSpPr>
          <p:nvPr userDrawn="1"/>
        </p:nvCxnSpPr>
        <p:spPr>
          <a:xfrm flipH="1">
            <a:off x="6346825" y="5848350"/>
            <a:ext cx="2797175"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140FD643-94A9-56C5-0896-9E4B2B15E8C0}"/>
              </a:ext>
            </a:extLst>
          </p:cNvPr>
          <p:cNvCxnSpPr>
            <a:cxnSpLocks/>
          </p:cNvCxnSpPr>
          <p:nvPr userDrawn="1"/>
        </p:nvCxnSpPr>
        <p:spPr>
          <a:xfrm flipH="1">
            <a:off x="8656638" y="1647825"/>
            <a:ext cx="48736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F61CF031-615A-87D1-73C9-79BD0A70C94E}"/>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7B8C8F39-4AB1-3310-C093-2B5FCC4E02DC}"/>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p:cNvSpPr>
            <a:spLocks noGrp="1"/>
          </p:cNvSpPr>
          <p:nvPr>
            <p:ph type="pic" sz="quarter" idx="10"/>
          </p:nvPr>
        </p:nvSpPr>
        <p:spPr>
          <a:xfrm>
            <a:off x="2858" y="0"/>
            <a:ext cx="5862746"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1125"/>
            </a:lvl1pPr>
          </a:lstStyle>
          <a:p>
            <a:pPr lvl="0"/>
            <a:r>
              <a:rPr lang="en-US" noProof="0"/>
              <a:t>Click icon to add picture</a:t>
            </a:r>
            <a:endParaRPr lang="en-US" noProof="0" dirty="0"/>
          </a:p>
        </p:txBody>
      </p:sp>
      <p:sp>
        <p:nvSpPr>
          <p:cNvPr id="2" name="Title 1"/>
          <p:cNvSpPr>
            <a:spLocks noGrp="1"/>
          </p:cNvSpPr>
          <p:nvPr>
            <p:ph type="title"/>
          </p:nvPr>
        </p:nvSpPr>
        <p:spPr>
          <a:xfrm>
            <a:off x="4560745" y="731562"/>
            <a:ext cx="3677132" cy="3526778"/>
          </a:xfrm>
          <a:noFill/>
        </p:spPr>
        <p:txBody>
          <a:bodyPr anchor="b">
            <a:noAutofit/>
          </a:bodyPr>
          <a:lstStyle/>
          <a:p>
            <a:r>
              <a:rPr lang="en-US"/>
              <a:t>Click to edit Master title style</a:t>
            </a:r>
            <a:endParaRPr lang="en-US" dirty="0"/>
          </a:p>
        </p:txBody>
      </p:sp>
      <p:sp>
        <p:nvSpPr>
          <p:cNvPr id="3" name="Content Placeholder 2"/>
          <p:cNvSpPr>
            <a:spLocks noGrp="1"/>
          </p:cNvSpPr>
          <p:nvPr>
            <p:ph idx="1"/>
          </p:nvPr>
        </p:nvSpPr>
        <p:spPr>
          <a:xfrm>
            <a:off x="4560745" y="4373220"/>
            <a:ext cx="3677132" cy="1753221"/>
          </a:xfrm>
        </p:spPr>
        <p:txBody>
          <a:bodyPr>
            <a:normAutofit/>
          </a:bodyPr>
          <a:lstStyle>
            <a:lvl1pPr marL="0" indent="0">
              <a:spcBef>
                <a:spcPts val="563"/>
              </a:spcBef>
              <a:buNone/>
              <a:defRPr sz="1013">
                <a:solidFill>
                  <a:schemeClr val="tx1"/>
                </a:solidFill>
              </a:defRPr>
            </a:lvl1pPr>
            <a:lvl2pPr>
              <a:spcBef>
                <a:spcPts val="563"/>
              </a:spcBef>
              <a:defRPr sz="900">
                <a:solidFill>
                  <a:schemeClr val="tx1"/>
                </a:solidFill>
              </a:defRPr>
            </a:lvl2pPr>
            <a:lvl3pPr>
              <a:spcBef>
                <a:spcPts val="563"/>
              </a:spcBef>
              <a:defRPr sz="788">
                <a:solidFill>
                  <a:schemeClr val="tx1"/>
                </a:solidFill>
              </a:defRPr>
            </a:lvl3pPr>
            <a:lvl4pPr>
              <a:spcBef>
                <a:spcPts val="563"/>
              </a:spcBef>
              <a:defRPr sz="675">
                <a:solidFill>
                  <a:schemeClr val="tx1"/>
                </a:solidFill>
              </a:defRPr>
            </a:lvl4pPr>
            <a:lvl5pPr>
              <a:spcBef>
                <a:spcPts val="563"/>
              </a:spcBef>
              <a:defRPr sz="67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1430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31AAA644-1C5B-A6FE-932B-E16947AFD876}"/>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212382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586AED16-9BE0-DE64-D981-FCA5BB7B4CB1}"/>
              </a:ext>
            </a:extLst>
          </p:cNvPr>
          <p:cNvGrpSpPr>
            <a:grpSpLocks/>
          </p:cNvGrpSpPr>
          <p:nvPr/>
        </p:nvGrpSpPr>
        <p:grpSpPr bwMode="auto">
          <a:xfrm>
            <a:off x="-7938" y="-7938"/>
            <a:ext cx="9169401" cy="6873876"/>
            <a:chOff x="-8466" y="-8468"/>
            <a:chExt cx="9169804" cy="6874935"/>
          </a:xfrm>
        </p:grpSpPr>
        <p:cxnSp>
          <p:nvCxnSpPr>
            <p:cNvPr id="5" name="Straight Connector 4">
              <a:extLst>
                <a:ext uri="{FF2B5EF4-FFF2-40B4-BE49-F238E27FC236}">
                  <a16:creationId xmlns:a16="http://schemas.microsoft.com/office/drawing/2014/main" id="{4BC06361-4EA4-39EC-EE00-D6B8E8DD6843}"/>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FBA66BE-F5E1-DC34-8AA0-916DD48D2CFC}"/>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21">
              <a:extLst>
                <a:ext uri="{FF2B5EF4-FFF2-40B4-BE49-F238E27FC236}">
                  <a16:creationId xmlns:a16="http://schemas.microsoft.com/office/drawing/2014/main" id="{2E47A216-436F-0E48-F848-91B534FEFA32}"/>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22">
              <a:extLst>
                <a:ext uri="{FF2B5EF4-FFF2-40B4-BE49-F238E27FC236}">
                  <a16:creationId xmlns:a16="http://schemas.microsoft.com/office/drawing/2014/main" id="{C1AC7C94-28F2-23A0-BC3B-098C5D631278}"/>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3">
              <a:extLst>
                <a:ext uri="{FF2B5EF4-FFF2-40B4-BE49-F238E27FC236}">
                  <a16:creationId xmlns:a16="http://schemas.microsoft.com/office/drawing/2014/main" id="{4A4F7B61-E5F0-3B91-3AAB-EE261AB82DC7}"/>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4">
              <a:extLst>
                <a:ext uri="{FF2B5EF4-FFF2-40B4-BE49-F238E27FC236}">
                  <a16:creationId xmlns:a16="http://schemas.microsoft.com/office/drawing/2014/main" id="{C8A1939F-5661-81BF-649F-D203D16A782D}"/>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5">
              <a:extLst>
                <a:ext uri="{FF2B5EF4-FFF2-40B4-BE49-F238E27FC236}">
                  <a16:creationId xmlns:a16="http://schemas.microsoft.com/office/drawing/2014/main" id="{13AAB169-7C3D-629B-B8E7-EC9FFB610E7A}"/>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6">
              <a:extLst>
                <a:ext uri="{FF2B5EF4-FFF2-40B4-BE49-F238E27FC236}">
                  <a16:creationId xmlns:a16="http://schemas.microsoft.com/office/drawing/2014/main" id="{7F1B79F2-B2E1-FE9D-BFC2-903664950DAD}"/>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7">
              <a:extLst>
                <a:ext uri="{FF2B5EF4-FFF2-40B4-BE49-F238E27FC236}">
                  <a16:creationId xmlns:a16="http://schemas.microsoft.com/office/drawing/2014/main" id="{8DCECC4D-4730-D941-CDCB-AD2616A6F513}"/>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8">
              <a:extLst>
                <a:ext uri="{FF2B5EF4-FFF2-40B4-BE49-F238E27FC236}">
                  <a16:creationId xmlns:a16="http://schemas.microsoft.com/office/drawing/2014/main" id="{5379A1BB-FE1C-D8B1-D7FB-BD9F96AC0F18}"/>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Footer Placeholder 4">
            <a:extLst>
              <a:ext uri="{FF2B5EF4-FFF2-40B4-BE49-F238E27FC236}">
                <a16:creationId xmlns:a16="http://schemas.microsoft.com/office/drawing/2014/main" id="{7E68DCAF-1B05-3387-85AF-EC6BFAE182D6}"/>
              </a:ext>
            </a:extLst>
          </p:cNvPr>
          <p:cNvSpPr>
            <a:spLocks noGrp="1"/>
          </p:cNvSpPr>
          <p:nvPr>
            <p:ph type="ftr" sz="quarter" idx="10"/>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DE52FBE2-57D8-4D5C-F9C6-1EA50EA03F00}"/>
              </a:ext>
            </a:extLst>
          </p:cNvPr>
          <p:cNvSpPr>
            <a:spLocks noGrp="1"/>
          </p:cNvSpPr>
          <p:nvPr>
            <p:ph type="sldNum" sz="quarter" idx="11"/>
          </p:nvPr>
        </p:nvSpPr>
        <p:spPr/>
        <p:txBody>
          <a:bodyPr/>
          <a:lstStyle>
            <a:lvl1pPr>
              <a:defRPr/>
            </a:lvl1pPr>
          </a:lstStyle>
          <a:p>
            <a:pPr>
              <a:defRPr/>
            </a:pPr>
            <a:fld id="{9B83C132-8AE6-4961-8BD3-65FDFA82B809}" type="slidenum">
              <a:rPr lang="en-US" altLang="en-US"/>
              <a:pPr>
                <a:defRPr/>
              </a:pPr>
              <a:t>‹#›</a:t>
            </a:fld>
            <a:endParaRPr lang="en-US" altLang="en-US"/>
          </a:p>
        </p:txBody>
      </p:sp>
    </p:spTree>
    <p:extLst>
      <p:ext uri="{BB962C8B-B14F-4D97-AF65-F5344CB8AC3E}">
        <p14:creationId xmlns:p14="http://schemas.microsoft.com/office/powerpoint/2010/main" val="26794037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646D5B-AE0D-639D-D3E8-77BBE003F1A8}"/>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D8D8880-98EB-FA36-B333-B60923F6C109}"/>
              </a:ext>
            </a:extLst>
          </p:cNvPr>
          <p:cNvSpPr>
            <a:spLocks noGrp="1"/>
          </p:cNvSpPr>
          <p:nvPr>
            <p:ph type="ftr" sz="quarter" idx="10"/>
          </p:nvPr>
        </p:nvSpPr>
        <p:spPr>
          <a:xfrm>
            <a:off x="609600" y="6042025"/>
            <a:ext cx="5835650" cy="365125"/>
          </a:xfrm>
        </p:spPr>
        <p:txBody>
          <a:bodyPr/>
          <a:lstStyle>
            <a:lvl1pPr>
              <a:defRPr/>
            </a:lvl1pPr>
          </a:lstStyle>
          <a:p>
            <a:pPr>
              <a:defRPr/>
            </a:pPr>
            <a:r>
              <a:rPr lang="en-US"/>
              <a:t>Buchheit Logistics Inc. </a:t>
            </a:r>
          </a:p>
          <a:p>
            <a:pPr>
              <a:defRPr/>
            </a:pPr>
            <a:r>
              <a:rPr lang="en-US"/>
              <a:t>Revision 2016</a:t>
            </a:r>
          </a:p>
        </p:txBody>
      </p:sp>
      <p:sp>
        <p:nvSpPr>
          <p:cNvPr id="6" name="Slide Number Placeholder 5">
            <a:extLst>
              <a:ext uri="{FF2B5EF4-FFF2-40B4-BE49-F238E27FC236}">
                <a16:creationId xmlns:a16="http://schemas.microsoft.com/office/drawing/2014/main" id="{B5B60D2C-CA1B-6AA3-F3E1-05964FB4C9DA}"/>
              </a:ext>
            </a:extLst>
          </p:cNvPr>
          <p:cNvSpPr>
            <a:spLocks noGrp="1"/>
          </p:cNvSpPr>
          <p:nvPr>
            <p:ph type="sldNum" sz="quarter" idx="11"/>
          </p:nvPr>
        </p:nvSpPr>
        <p:spPr/>
        <p:txBody>
          <a:bodyPr/>
          <a:lstStyle>
            <a:lvl1pPr>
              <a:defRPr/>
            </a:lvl1pPr>
          </a:lstStyle>
          <a:p>
            <a:pPr>
              <a:defRPr/>
            </a:pPr>
            <a:fld id="{AC0367F7-B7B3-4729-BCCE-1FC27BB898A0}" type="slidenum">
              <a:rPr lang="en-US" altLang="en-US"/>
              <a:pPr>
                <a:defRPr/>
              </a:pPr>
              <a:t>‹#›</a:t>
            </a:fld>
            <a:endParaRPr lang="en-US" altLang="en-US"/>
          </a:p>
        </p:txBody>
      </p:sp>
    </p:spTree>
    <p:extLst>
      <p:ext uri="{BB962C8B-B14F-4D97-AF65-F5344CB8AC3E}">
        <p14:creationId xmlns:p14="http://schemas.microsoft.com/office/powerpoint/2010/main" val="23140547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DCB7E-11E9-B977-75FF-6BE295289F2E}"/>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340C5C87-256B-6AE2-4C1A-22D0DD15F44A}"/>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0FA25F-42B7-E121-35C5-FB27F3A685BE}"/>
              </a:ext>
            </a:extLst>
          </p:cNvPr>
          <p:cNvSpPr>
            <a:spLocks noGrp="1"/>
          </p:cNvSpPr>
          <p:nvPr>
            <p:ph type="sldNum" sz="quarter" idx="11"/>
          </p:nvPr>
        </p:nvSpPr>
        <p:spPr/>
        <p:txBody>
          <a:bodyPr/>
          <a:lstStyle>
            <a:lvl1pPr>
              <a:defRPr/>
            </a:lvl1pPr>
          </a:lstStyle>
          <a:p>
            <a:pPr>
              <a:defRPr/>
            </a:pPr>
            <a:fld id="{60551433-8E24-4FE8-BD90-2F7477F92F8D}" type="slidenum">
              <a:rPr lang="en-US" altLang="en-US"/>
              <a:pPr>
                <a:defRPr/>
              </a:pPr>
              <a:t>‹#›</a:t>
            </a:fld>
            <a:endParaRPr lang="en-US" altLang="en-US"/>
          </a:p>
        </p:txBody>
      </p:sp>
    </p:spTree>
    <p:extLst>
      <p:ext uri="{BB962C8B-B14F-4D97-AF65-F5344CB8AC3E}">
        <p14:creationId xmlns:p14="http://schemas.microsoft.com/office/powerpoint/2010/main" val="1654345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103C1-9C03-C9A7-2240-D102CECFB627}"/>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0927D3F-EB79-453B-0FAB-B6934F6AF41B}"/>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97C52EF-2A4C-FD39-681C-9F2F0C90203F}"/>
              </a:ext>
            </a:extLst>
          </p:cNvPr>
          <p:cNvSpPr>
            <a:spLocks noGrp="1"/>
          </p:cNvSpPr>
          <p:nvPr>
            <p:ph type="sldNum" sz="quarter" idx="11"/>
          </p:nvPr>
        </p:nvSpPr>
        <p:spPr/>
        <p:txBody>
          <a:bodyPr/>
          <a:lstStyle>
            <a:lvl1pPr>
              <a:defRPr/>
            </a:lvl1pPr>
          </a:lstStyle>
          <a:p>
            <a:pPr>
              <a:defRPr/>
            </a:pPr>
            <a:fld id="{DCCFAD14-4F11-4598-A45A-DED9E6AB5AFD}" type="slidenum">
              <a:rPr lang="en-US" altLang="en-US"/>
              <a:pPr>
                <a:defRPr/>
              </a:pPr>
              <a:t>‹#›</a:t>
            </a:fld>
            <a:endParaRPr lang="en-US" altLang="en-US"/>
          </a:p>
        </p:txBody>
      </p:sp>
    </p:spTree>
    <p:extLst>
      <p:ext uri="{BB962C8B-B14F-4D97-AF65-F5344CB8AC3E}">
        <p14:creationId xmlns:p14="http://schemas.microsoft.com/office/powerpoint/2010/main" val="1362339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C2CD26-D939-9C38-FDAE-21D29027E5A3}"/>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2E02291-141B-3F71-6546-38BC146C4CF0}"/>
              </a:ext>
            </a:extLst>
          </p:cNvPr>
          <p:cNvSpPr>
            <a:spLocks noGrp="1"/>
          </p:cNvSpPr>
          <p:nvPr>
            <p:ph type="ftr" sz="quarter" idx="10"/>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C05D46C-7E0C-A4B7-DD03-2ACCAD6441DD}"/>
              </a:ext>
            </a:extLst>
          </p:cNvPr>
          <p:cNvSpPr>
            <a:spLocks noGrp="1"/>
          </p:cNvSpPr>
          <p:nvPr>
            <p:ph type="sldNum" sz="quarter" idx="11"/>
          </p:nvPr>
        </p:nvSpPr>
        <p:spPr/>
        <p:txBody>
          <a:bodyPr/>
          <a:lstStyle>
            <a:lvl1pPr>
              <a:defRPr/>
            </a:lvl1pPr>
          </a:lstStyle>
          <a:p>
            <a:pPr>
              <a:defRPr/>
            </a:pPr>
            <a:fld id="{C69AFE77-75A1-4E88-BBCB-7F2AC4A94F40}" type="slidenum">
              <a:rPr lang="en-US" altLang="en-US"/>
              <a:pPr>
                <a:defRPr/>
              </a:pPr>
              <a:t>‹#›</a:t>
            </a:fld>
            <a:endParaRPr lang="en-US" altLang="en-US"/>
          </a:p>
        </p:txBody>
      </p:sp>
    </p:spTree>
    <p:extLst>
      <p:ext uri="{BB962C8B-B14F-4D97-AF65-F5344CB8AC3E}">
        <p14:creationId xmlns:p14="http://schemas.microsoft.com/office/powerpoint/2010/main" val="36061779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9844A-585F-4FF3-29C0-C3B3F8AE147F}"/>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1741480-8491-2AEE-E966-A71069E20775}"/>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8FDC906-FE05-5FBF-BEE6-1354997C9B36}"/>
              </a:ext>
            </a:extLst>
          </p:cNvPr>
          <p:cNvSpPr>
            <a:spLocks noGrp="1"/>
          </p:cNvSpPr>
          <p:nvPr>
            <p:ph type="sldNum" sz="quarter" idx="11"/>
          </p:nvPr>
        </p:nvSpPr>
        <p:spPr/>
        <p:txBody>
          <a:bodyPr/>
          <a:lstStyle>
            <a:lvl1pPr>
              <a:defRPr/>
            </a:lvl1pPr>
          </a:lstStyle>
          <a:p>
            <a:pPr>
              <a:defRPr/>
            </a:pPr>
            <a:fld id="{5A1A7E90-1919-460C-9FD0-FF1A41902E8D}" type="slidenum">
              <a:rPr lang="en-US" altLang="en-US"/>
              <a:pPr>
                <a:defRPr/>
              </a:pPr>
              <a:t>‹#›</a:t>
            </a:fld>
            <a:endParaRPr lang="en-US" altLang="en-US"/>
          </a:p>
        </p:txBody>
      </p:sp>
    </p:spTree>
    <p:extLst>
      <p:ext uri="{BB962C8B-B14F-4D97-AF65-F5344CB8AC3E}">
        <p14:creationId xmlns:p14="http://schemas.microsoft.com/office/powerpoint/2010/main" val="31613269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67D733-C1A8-AAF9-B4E1-DD4039859DF8}"/>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ooter Placeholder 2">
            <a:extLst>
              <a:ext uri="{FF2B5EF4-FFF2-40B4-BE49-F238E27FC236}">
                <a16:creationId xmlns:a16="http://schemas.microsoft.com/office/drawing/2014/main" id="{051D1CF9-E5F3-4473-DAC7-6A2DA6F49D33}"/>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456E3DB-A139-6013-0C96-58F2B4586EFC}"/>
              </a:ext>
            </a:extLst>
          </p:cNvPr>
          <p:cNvSpPr>
            <a:spLocks noGrp="1"/>
          </p:cNvSpPr>
          <p:nvPr>
            <p:ph type="sldNum" sz="quarter" idx="11"/>
          </p:nvPr>
        </p:nvSpPr>
        <p:spPr/>
        <p:txBody>
          <a:bodyPr/>
          <a:lstStyle>
            <a:lvl1pPr>
              <a:defRPr/>
            </a:lvl1pPr>
          </a:lstStyle>
          <a:p>
            <a:pPr>
              <a:defRPr/>
            </a:pPr>
            <a:fld id="{6F8D3FFD-7992-498F-8AE7-EB86D8F296BE}" type="slidenum">
              <a:rPr lang="en-US" altLang="en-US"/>
              <a:pPr>
                <a:defRPr/>
              </a:pPr>
              <a:t>‹#›</a:t>
            </a:fld>
            <a:endParaRPr lang="en-US" altLang="en-US"/>
          </a:p>
        </p:txBody>
      </p:sp>
    </p:spTree>
    <p:extLst>
      <p:ext uri="{BB962C8B-B14F-4D97-AF65-F5344CB8AC3E}">
        <p14:creationId xmlns:p14="http://schemas.microsoft.com/office/powerpoint/2010/main" val="18582442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B607F-D82E-F47F-7DBD-C2FD1FA0FE35}"/>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CF834B12-8126-9655-5A95-45895ED9E387}"/>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E138945-B681-4357-28E2-9B8A5B80D310}"/>
              </a:ext>
            </a:extLst>
          </p:cNvPr>
          <p:cNvSpPr>
            <a:spLocks noGrp="1"/>
          </p:cNvSpPr>
          <p:nvPr>
            <p:ph type="sldNum" sz="quarter" idx="11"/>
          </p:nvPr>
        </p:nvSpPr>
        <p:spPr/>
        <p:txBody>
          <a:bodyPr/>
          <a:lstStyle>
            <a:lvl1pPr>
              <a:defRPr/>
            </a:lvl1pPr>
          </a:lstStyle>
          <a:p>
            <a:pPr>
              <a:defRPr/>
            </a:pPr>
            <a:fld id="{7E1539FC-365E-4F6F-A37A-1B956B350E6C}" type="slidenum">
              <a:rPr lang="en-US" altLang="en-US"/>
              <a:pPr>
                <a:defRPr/>
              </a:pPr>
              <a:t>‹#›</a:t>
            </a:fld>
            <a:endParaRPr lang="en-US" altLang="en-US"/>
          </a:p>
        </p:txBody>
      </p:sp>
    </p:spTree>
    <p:extLst>
      <p:ext uri="{BB962C8B-B14F-4D97-AF65-F5344CB8AC3E}">
        <p14:creationId xmlns:p14="http://schemas.microsoft.com/office/powerpoint/2010/main" val="24200846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84D8B-0889-976D-6C89-806BF16A7A2B}"/>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a:extLst>
              <a:ext uri="{FF2B5EF4-FFF2-40B4-BE49-F238E27FC236}">
                <a16:creationId xmlns:a16="http://schemas.microsoft.com/office/drawing/2014/main" id="{9A027ACE-5E30-CA77-E193-FBD5C274FC29}"/>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54D8703-23BD-B91E-EDC0-78EBB93B4F2E}"/>
              </a:ext>
            </a:extLst>
          </p:cNvPr>
          <p:cNvSpPr>
            <a:spLocks noGrp="1"/>
          </p:cNvSpPr>
          <p:nvPr>
            <p:ph type="sldNum" sz="quarter" idx="11"/>
          </p:nvPr>
        </p:nvSpPr>
        <p:spPr/>
        <p:txBody>
          <a:bodyPr/>
          <a:lstStyle>
            <a:lvl1pPr>
              <a:defRPr/>
            </a:lvl1pPr>
          </a:lstStyle>
          <a:p>
            <a:pPr>
              <a:defRPr/>
            </a:pPr>
            <a:fld id="{B0CA0E71-1791-4651-944D-4EE3496D8C1C}" type="slidenum">
              <a:rPr lang="en-US" altLang="en-US"/>
              <a:pPr>
                <a:defRPr/>
              </a:pPr>
              <a:t>‹#›</a:t>
            </a:fld>
            <a:endParaRPr lang="en-US" altLang="en-US"/>
          </a:p>
        </p:txBody>
      </p:sp>
    </p:spTree>
    <p:extLst>
      <p:ext uri="{BB962C8B-B14F-4D97-AF65-F5344CB8AC3E}">
        <p14:creationId xmlns:p14="http://schemas.microsoft.com/office/powerpoint/2010/main" val="24720903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D41CA-ACD2-D4BA-F7EF-95AD87A9EEF0}"/>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F4D75FE9-BED0-1164-A2F6-EF4CEE8C924F}"/>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DF8B9F-B064-5DE8-39AB-E2072FC53FB1}"/>
              </a:ext>
            </a:extLst>
          </p:cNvPr>
          <p:cNvSpPr>
            <a:spLocks noGrp="1"/>
          </p:cNvSpPr>
          <p:nvPr>
            <p:ph type="sldNum" sz="quarter" idx="11"/>
          </p:nvPr>
        </p:nvSpPr>
        <p:spPr/>
        <p:txBody>
          <a:bodyPr/>
          <a:lstStyle>
            <a:lvl1pPr>
              <a:defRPr/>
            </a:lvl1pPr>
          </a:lstStyle>
          <a:p>
            <a:pPr>
              <a:defRPr/>
            </a:pPr>
            <a:fld id="{1520839B-4B30-4954-99C1-7ECD1CC2D53D}" type="slidenum">
              <a:rPr lang="en-US" altLang="en-US"/>
              <a:pPr>
                <a:defRPr/>
              </a:pPr>
              <a:t>‹#›</a:t>
            </a:fld>
            <a:endParaRPr lang="en-US" altLang="en-US"/>
          </a:p>
        </p:txBody>
      </p:sp>
    </p:spTree>
    <p:extLst>
      <p:ext uri="{BB962C8B-B14F-4D97-AF65-F5344CB8AC3E}">
        <p14:creationId xmlns:p14="http://schemas.microsoft.com/office/powerpoint/2010/main" val="2693635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4BD15-2696-F07C-E7AD-38775970F966}"/>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68108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049731-5AA3-6B75-3D13-141E60B5BF59}"/>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8000">
                <a:solidFill>
                  <a:srgbClr val="C0E474"/>
                </a:solidFill>
                <a:latin typeface="Arial" panose="020B0604020202020204" pitchFamily="34" charset="0"/>
              </a:rPr>
              <a:t>“</a:t>
            </a:r>
          </a:p>
        </p:txBody>
      </p:sp>
      <p:sp>
        <p:nvSpPr>
          <p:cNvPr id="5" name="TextBox 4">
            <a:extLst>
              <a:ext uri="{FF2B5EF4-FFF2-40B4-BE49-F238E27FC236}">
                <a16:creationId xmlns:a16="http://schemas.microsoft.com/office/drawing/2014/main" id="{CF284248-EFCF-C43B-669D-FAB63A894273}"/>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8000">
                <a:solidFill>
                  <a:srgbClr val="C0E474"/>
                </a:solidFill>
                <a:latin typeface="Arial" panose="020B0604020202020204" pitchFamily="34" charset="0"/>
              </a:rPr>
              <a:t>”</a:t>
            </a:r>
          </a:p>
        </p:txBody>
      </p:sp>
      <p:pic>
        <p:nvPicPr>
          <p:cNvPr id="6" name="Picture 5">
            <a:extLst>
              <a:ext uri="{FF2B5EF4-FFF2-40B4-BE49-F238E27FC236}">
                <a16:creationId xmlns:a16="http://schemas.microsoft.com/office/drawing/2014/main" id="{F7DCD0F8-2577-35DF-FAC8-96F8D6674044}"/>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Footer Placeholder 4">
            <a:extLst>
              <a:ext uri="{FF2B5EF4-FFF2-40B4-BE49-F238E27FC236}">
                <a16:creationId xmlns:a16="http://schemas.microsoft.com/office/drawing/2014/main" id="{6DABA8F6-2C59-7AEC-A8E4-62B6B783C19B}"/>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F2852572-0B0B-BAF0-1759-6142CCD4461C}"/>
              </a:ext>
            </a:extLst>
          </p:cNvPr>
          <p:cNvSpPr>
            <a:spLocks noGrp="1"/>
          </p:cNvSpPr>
          <p:nvPr>
            <p:ph type="sldNum" sz="quarter" idx="15"/>
          </p:nvPr>
        </p:nvSpPr>
        <p:spPr/>
        <p:txBody>
          <a:bodyPr/>
          <a:lstStyle>
            <a:lvl1pPr>
              <a:defRPr/>
            </a:lvl1pPr>
          </a:lstStyle>
          <a:p>
            <a:pPr>
              <a:defRPr/>
            </a:pPr>
            <a:fld id="{5048B423-8484-4F4E-9EE6-27AF4E4F442A}" type="slidenum">
              <a:rPr lang="en-US" altLang="en-US"/>
              <a:pPr>
                <a:defRPr/>
              </a:pPr>
              <a:t>‹#›</a:t>
            </a:fld>
            <a:endParaRPr lang="en-US" altLang="en-US"/>
          </a:p>
        </p:txBody>
      </p:sp>
    </p:spTree>
    <p:extLst>
      <p:ext uri="{BB962C8B-B14F-4D97-AF65-F5344CB8AC3E}">
        <p14:creationId xmlns:p14="http://schemas.microsoft.com/office/powerpoint/2010/main" val="37555712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38CD3-E991-93A1-3767-513BDEAC7B17}"/>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EC29B1FF-83CB-7108-D164-98B0E8A6EF4E}"/>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88E566-C4BB-10D5-D534-21CD96E99647}"/>
              </a:ext>
            </a:extLst>
          </p:cNvPr>
          <p:cNvSpPr>
            <a:spLocks noGrp="1"/>
          </p:cNvSpPr>
          <p:nvPr>
            <p:ph type="sldNum" sz="quarter" idx="11"/>
          </p:nvPr>
        </p:nvSpPr>
        <p:spPr/>
        <p:txBody>
          <a:bodyPr/>
          <a:lstStyle>
            <a:lvl1pPr>
              <a:defRPr/>
            </a:lvl1pPr>
          </a:lstStyle>
          <a:p>
            <a:pPr>
              <a:defRPr/>
            </a:pPr>
            <a:fld id="{5795B60B-2477-4A0F-BD57-0BA56C62E02D}" type="slidenum">
              <a:rPr lang="en-US" altLang="en-US"/>
              <a:pPr>
                <a:defRPr/>
              </a:pPr>
              <a:t>‹#›</a:t>
            </a:fld>
            <a:endParaRPr lang="en-US" altLang="en-US"/>
          </a:p>
        </p:txBody>
      </p:sp>
    </p:spTree>
    <p:extLst>
      <p:ext uri="{BB962C8B-B14F-4D97-AF65-F5344CB8AC3E}">
        <p14:creationId xmlns:p14="http://schemas.microsoft.com/office/powerpoint/2010/main" val="3534553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991EC2-93EA-FA80-E63F-A86FD6EAA940}"/>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8000">
                <a:solidFill>
                  <a:srgbClr val="C0E474"/>
                </a:solidFill>
                <a:latin typeface="Arial" panose="020B0604020202020204" pitchFamily="34" charset="0"/>
              </a:rPr>
              <a:t>“</a:t>
            </a:r>
          </a:p>
        </p:txBody>
      </p:sp>
      <p:sp>
        <p:nvSpPr>
          <p:cNvPr id="5" name="TextBox 4">
            <a:extLst>
              <a:ext uri="{FF2B5EF4-FFF2-40B4-BE49-F238E27FC236}">
                <a16:creationId xmlns:a16="http://schemas.microsoft.com/office/drawing/2014/main" id="{5E425836-0871-F56A-16A2-EA7581F0C196}"/>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8000">
                <a:solidFill>
                  <a:srgbClr val="C0E474"/>
                </a:solidFill>
                <a:latin typeface="Arial" panose="020B0604020202020204" pitchFamily="34" charset="0"/>
              </a:rPr>
              <a:t>”</a:t>
            </a:r>
          </a:p>
        </p:txBody>
      </p:sp>
      <p:pic>
        <p:nvPicPr>
          <p:cNvPr id="6" name="Picture 5">
            <a:extLst>
              <a:ext uri="{FF2B5EF4-FFF2-40B4-BE49-F238E27FC236}">
                <a16:creationId xmlns:a16="http://schemas.microsoft.com/office/drawing/2014/main" id="{076E1B15-B22C-1002-64AF-43C7F4D79BE8}"/>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Footer Placeholder 4">
            <a:extLst>
              <a:ext uri="{FF2B5EF4-FFF2-40B4-BE49-F238E27FC236}">
                <a16:creationId xmlns:a16="http://schemas.microsoft.com/office/drawing/2014/main" id="{2A740A0F-BEF3-385A-00CB-E8C881728D89}"/>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10CD6C5-471C-F11C-085D-DE07E2DFB980}"/>
              </a:ext>
            </a:extLst>
          </p:cNvPr>
          <p:cNvSpPr>
            <a:spLocks noGrp="1"/>
          </p:cNvSpPr>
          <p:nvPr>
            <p:ph type="sldNum" sz="quarter" idx="15"/>
          </p:nvPr>
        </p:nvSpPr>
        <p:spPr/>
        <p:txBody>
          <a:bodyPr/>
          <a:lstStyle>
            <a:lvl1pPr>
              <a:defRPr/>
            </a:lvl1pPr>
          </a:lstStyle>
          <a:p>
            <a:pPr>
              <a:defRPr/>
            </a:pPr>
            <a:fld id="{BF7071C8-5BC2-4DF7-9AA4-1D65FB0E0199}" type="slidenum">
              <a:rPr lang="en-US" altLang="en-US"/>
              <a:pPr>
                <a:defRPr/>
              </a:pPr>
              <a:t>‹#›</a:t>
            </a:fld>
            <a:endParaRPr lang="en-US" altLang="en-US"/>
          </a:p>
        </p:txBody>
      </p:sp>
    </p:spTree>
    <p:extLst>
      <p:ext uri="{BB962C8B-B14F-4D97-AF65-F5344CB8AC3E}">
        <p14:creationId xmlns:p14="http://schemas.microsoft.com/office/powerpoint/2010/main" val="4046248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5B8EB-CE2A-4B01-4BF6-1FEA44FB1BE7}"/>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4E6B8FB8-3736-2F92-73FC-4271E1C0EA9E}"/>
              </a:ext>
            </a:extLst>
          </p:cNvPr>
          <p:cNvSpPr>
            <a:spLocks noGrp="1"/>
          </p:cNvSpPr>
          <p:nvPr>
            <p:ph type="ftr" sz="quarter" idx="14"/>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40DDFC-0507-515E-6E94-56F8894B9551}"/>
              </a:ext>
            </a:extLst>
          </p:cNvPr>
          <p:cNvSpPr>
            <a:spLocks noGrp="1"/>
          </p:cNvSpPr>
          <p:nvPr>
            <p:ph type="sldNum" sz="quarter" idx="15"/>
          </p:nvPr>
        </p:nvSpPr>
        <p:spPr/>
        <p:txBody>
          <a:bodyPr/>
          <a:lstStyle>
            <a:lvl1pPr>
              <a:defRPr/>
            </a:lvl1pPr>
          </a:lstStyle>
          <a:p>
            <a:pPr>
              <a:defRPr/>
            </a:pPr>
            <a:fld id="{B0D7BF07-EE73-41D3-9EE8-AB020DA734ED}" type="slidenum">
              <a:rPr lang="en-US" altLang="en-US"/>
              <a:pPr>
                <a:defRPr/>
              </a:pPr>
              <a:t>‹#›</a:t>
            </a:fld>
            <a:endParaRPr lang="en-US" altLang="en-US"/>
          </a:p>
        </p:txBody>
      </p:sp>
    </p:spTree>
    <p:extLst>
      <p:ext uri="{BB962C8B-B14F-4D97-AF65-F5344CB8AC3E}">
        <p14:creationId xmlns:p14="http://schemas.microsoft.com/office/powerpoint/2010/main" val="24883158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3A5040-563F-8AFA-71EF-FD0AA47CD6BA}"/>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E7D01A-50AB-D192-7842-A96B748F491B}"/>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6D8374-B0A3-FD96-800A-A89BFC7CC752}"/>
              </a:ext>
            </a:extLst>
          </p:cNvPr>
          <p:cNvSpPr>
            <a:spLocks noGrp="1"/>
          </p:cNvSpPr>
          <p:nvPr>
            <p:ph type="sldNum" sz="quarter" idx="11"/>
          </p:nvPr>
        </p:nvSpPr>
        <p:spPr/>
        <p:txBody>
          <a:bodyPr/>
          <a:lstStyle>
            <a:lvl1pPr>
              <a:defRPr/>
            </a:lvl1pPr>
          </a:lstStyle>
          <a:p>
            <a:pPr>
              <a:defRPr/>
            </a:pPr>
            <a:fld id="{705E396F-9307-449A-9798-D2FA350A240C}" type="slidenum">
              <a:rPr lang="en-US" altLang="en-US"/>
              <a:pPr>
                <a:defRPr/>
              </a:pPr>
              <a:t>‹#›</a:t>
            </a:fld>
            <a:endParaRPr lang="en-US" altLang="en-US"/>
          </a:p>
        </p:txBody>
      </p:sp>
    </p:spTree>
    <p:extLst>
      <p:ext uri="{BB962C8B-B14F-4D97-AF65-F5344CB8AC3E}">
        <p14:creationId xmlns:p14="http://schemas.microsoft.com/office/powerpoint/2010/main" val="15582712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099FD0-3F4B-83CB-0A5F-FB463B276A8A}"/>
              </a:ext>
            </a:extLst>
          </p:cNvPr>
          <p:cNvPicPr>
            <a:picLocks noChangeAspect="1"/>
          </p:cNvPicPr>
          <p:nvPr userDrawn="1"/>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69041B4-E48B-BB77-30FB-02D79EB75E9F}"/>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B0624A-E578-5E33-ADF3-3AE3C9CCD283}"/>
              </a:ext>
            </a:extLst>
          </p:cNvPr>
          <p:cNvSpPr>
            <a:spLocks noGrp="1"/>
          </p:cNvSpPr>
          <p:nvPr>
            <p:ph type="sldNum" sz="quarter" idx="11"/>
          </p:nvPr>
        </p:nvSpPr>
        <p:spPr/>
        <p:txBody>
          <a:bodyPr/>
          <a:lstStyle>
            <a:lvl1pPr>
              <a:defRPr/>
            </a:lvl1pPr>
          </a:lstStyle>
          <a:p>
            <a:pPr>
              <a:defRPr/>
            </a:pPr>
            <a:fld id="{A6B9B6FC-3469-400A-9E98-3B635151E083}" type="slidenum">
              <a:rPr lang="en-US" altLang="en-US"/>
              <a:pPr>
                <a:defRPr/>
              </a:pPr>
              <a:t>‹#›</a:t>
            </a:fld>
            <a:endParaRPr lang="en-US" altLang="en-US"/>
          </a:p>
        </p:txBody>
      </p:sp>
    </p:spTree>
    <p:extLst>
      <p:ext uri="{BB962C8B-B14F-4D97-AF65-F5344CB8AC3E}">
        <p14:creationId xmlns:p14="http://schemas.microsoft.com/office/powerpoint/2010/main" val="400643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8C9D927-B793-0C4D-62ED-9871317C82C9}"/>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82739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2EFA15-D94A-970A-5815-2E74011CB9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02928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C9EDAA-1725-0CFA-BF9D-29C54E599E52}"/>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57660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17F4B5-572E-5FBD-CFAA-D810D5AB33E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56661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2AF462-3F33-AD93-D740-9C0B337F87AD}"/>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1773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4709A08-4AD3-C6F4-1CC7-338A8A958693}"/>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74547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DA96B0-40D6-76B6-85C6-AFFF29FF1666}"/>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93292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F8A7944-0739-85BA-3BC9-49C8B60BE0EA}"/>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57041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9E080C-1426-85B0-3703-007AEB779B1C}"/>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95896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4390A5-CA44-2EE2-501C-92459FC927D3}"/>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29958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0818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31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5916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1978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731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876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18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1CBDE03-FCD2-71EA-4FBD-779D363C56EC}"/>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60355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2355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8276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777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209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B1593EE5-E83F-1EF6-2096-09D637985A3F}"/>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37721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E63FC-9FCA-1D2B-7FC4-1834752C587D}"/>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40362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1CF2257-A54A-D89A-C9CB-BD9A05E4ECF7}"/>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79674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96C9DC-75A3-02CD-4CF9-0BFB9C82D7F0}"/>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99172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57A9D4-F487-F9F6-EAB8-30D6FBEFE794}"/>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7086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C316DC-CA84-0B71-887E-A3FC98E7DCAE}"/>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4536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9F8EAA-BD22-1C36-A69C-285051E47BB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89140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E00FC3-CD29-06C3-3183-2AF29BB187F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04196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F5718A4-9610-E789-8F14-7ADF1FA67DA7}"/>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75408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D8CAAF2-24AB-81E2-8EC4-2B94CFB37636}"/>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84254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6817C4-1D60-BC24-7C05-4343B17F8173}"/>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35941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EEB03-9A63-5739-7293-3979A6F72F9B}"/>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53988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BB263B6-6705-5D48-FB52-504528C9BD8A}"/>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03738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37595B-4C71-3CDB-9619-90E76977F5CF}"/>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98709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7D2BE01-3799-48EE-E9BD-F4078428F1B8}"/>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65702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3C3412-7FEE-C8A2-78AB-852B16FCA125}"/>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67044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8BBD48-CD58-D190-21B8-C2F92E9D4BB9}"/>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1689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A319A1-4A45-42DD-B987-8717ACA45A3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68414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B1660F-4DA3-56BF-24AA-463C8A71F5E6}"/>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104195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BB7D43-3CD3-6740-F893-580C2499CD90}"/>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35900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C7D9A41-3CB1-00F8-CBE2-0C0A8FF271EA}"/>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91515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2604CF3-1D89-9045-CC34-C66EC2E9C82F}"/>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12436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4D2A73-C55F-83A1-F4D9-B0AF9BE4A52F}"/>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56312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461602-ACF9-5FEB-5161-8121E559491D}"/>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56642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a:extLst>
              <a:ext uri="{FF2B5EF4-FFF2-40B4-BE49-F238E27FC236}">
                <a16:creationId xmlns:a16="http://schemas.microsoft.com/office/drawing/2014/main" id="{40363E15-A5F3-5FF3-A214-BFAA0EF0F772}"/>
              </a:ext>
            </a:extLst>
          </p:cNvPr>
          <p:cNvSpPr>
            <a:spLocks noGrp="1" noChangeArrowheads="1"/>
          </p:cNvSpPr>
          <p:nvPr>
            <p:ph type="sldNum" sz="quarter" idx="10"/>
          </p:nvPr>
        </p:nvSpPr>
        <p:spPr>
          <a:ln/>
        </p:spPr>
        <p:txBody>
          <a:bodyPr/>
          <a:lstStyle>
            <a:lvl1pPr>
              <a:defRPr/>
            </a:lvl1pPr>
          </a:lstStyle>
          <a:p>
            <a:pPr>
              <a:defRPr/>
            </a:pPr>
            <a:fld id="{6D6B9401-FE42-4880-A27D-89D64C218EDE}" type="slidenum">
              <a:rPr lang="en-US" altLang="en-US"/>
              <a:pPr>
                <a:defRPr/>
              </a:pPr>
              <a:t>‹#›</a:t>
            </a:fld>
            <a:endParaRPr lang="en-US" altLang="en-US"/>
          </a:p>
        </p:txBody>
      </p:sp>
    </p:spTree>
    <p:extLst>
      <p:ext uri="{BB962C8B-B14F-4D97-AF65-F5344CB8AC3E}">
        <p14:creationId xmlns:p14="http://schemas.microsoft.com/office/powerpoint/2010/main" val="915595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FFC27CE-14DD-31CD-A122-6D339ED659ED}"/>
              </a:ext>
            </a:extLst>
          </p:cNvPr>
          <p:cNvSpPr>
            <a:spLocks noGrp="1" noChangeArrowheads="1"/>
          </p:cNvSpPr>
          <p:nvPr>
            <p:ph type="sldNum" sz="quarter" idx="10"/>
          </p:nvPr>
        </p:nvSpPr>
        <p:spPr>
          <a:ln/>
        </p:spPr>
        <p:txBody>
          <a:bodyPr/>
          <a:lstStyle>
            <a:lvl1pPr>
              <a:defRPr/>
            </a:lvl1pPr>
          </a:lstStyle>
          <a:p>
            <a:pPr>
              <a:defRPr/>
            </a:pPr>
            <a:fld id="{2F7582F2-241F-4BE3-96CA-40C57A0242B7}" type="slidenum">
              <a:rPr lang="en-US" altLang="en-US"/>
              <a:pPr>
                <a:defRPr/>
              </a:pPr>
              <a:t>‹#›</a:t>
            </a:fld>
            <a:endParaRPr lang="en-US" altLang="en-US"/>
          </a:p>
        </p:txBody>
      </p:sp>
    </p:spTree>
    <p:extLst>
      <p:ext uri="{BB962C8B-B14F-4D97-AF65-F5344CB8AC3E}">
        <p14:creationId xmlns:p14="http://schemas.microsoft.com/office/powerpoint/2010/main" val="1744032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111812BE-A6D5-07A6-59ED-84260A2CF43A}"/>
              </a:ext>
            </a:extLst>
          </p:cNvPr>
          <p:cNvSpPr>
            <a:spLocks noGrp="1" noChangeArrowheads="1"/>
          </p:cNvSpPr>
          <p:nvPr>
            <p:ph type="sldNum" sz="quarter" idx="10"/>
          </p:nvPr>
        </p:nvSpPr>
        <p:spPr>
          <a:ln/>
        </p:spPr>
        <p:txBody>
          <a:bodyPr/>
          <a:lstStyle>
            <a:lvl1pPr>
              <a:defRPr/>
            </a:lvl1pPr>
          </a:lstStyle>
          <a:p>
            <a:pPr>
              <a:defRPr/>
            </a:pPr>
            <a:fld id="{D7E89A12-F9E1-4B9C-B5B8-86B2E0FDCA8F}" type="slidenum">
              <a:rPr lang="en-US" altLang="en-US"/>
              <a:pPr>
                <a:defRPr/>
              </a:pPr>
              <a:t>‹#›</a:t>
            </a:fld>
            <a:endParaRPr lang="en-US" altLang="en-US"/>
          </a:p>
        </p:txBody>
      </p:sp>
    </p:spTree>
    <p:extLst>
      <p:ext uri="{BB962C8B-B14F-4D97-AF65-F5344CB8AC3E}">
        <p14:creationId xmlns:p14="http://schemas.microsoft.com/office/powerpoint/2010/main" val="2632819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7843DABB-5CB0-ED23-1EA7-BF3A200EC4FB}"/>
              </a:ext>
            </a:extLst>
          </p:cNvPr>
          <p:cNvSpPr>
            <a:spLocks noGrp="1" noChangeArrowheads="1"/>
          </p:cNvSpPr>
          <p:nvPr>
            <p:ph type="sldNum" sz="quarter" idx="10"/>
          </p:nvPr>
        </p:nvSpPr>
        <p:spPr>
          <a:ln/>
        </p:spPr>
        <p:txBody>
          <a:bodyPr/>
          <a:lstStyle>
            <a:lvl1pPr>
              <a:defRPr/>
            </a:lvl1pPr>
          </a:lstStyle>
          <a:p>
            <a:pPr>
              <a:defRPr/>
            </a:pPr>
            <a:fld id="{C0CAB198-4FCD-4254-96FB-99BF1F011CE7}" type="slidenum">
              <a:rPr lang="en-US" altLang="en-US"/>
              <a:pPr>
                <a:defRPr/>
              </a:pPr>
              <a:t>‹#›</a:t>
            </a:fld>
            <a:endParaRPr lang="en-US" altLang="en-US"/>
          </a:p>
        </p:txBody>
      </p:sp>
    </p:spTree>
    <p:extLst>
      <p:ext uri="{BB962C8B-B14F-4D97-AF65-F5344CB8AC3E}">
        <p14:creationId xmlns:p14="http://schemas.microsoft.com/office/powerpoint/2010/main" val="3155854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B475D9-C1E8-DF08-357D-C57CB3CDF15C}"/>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74838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16C007E-36D2-9D13-7C47-99C7F9B141CF}"/>
              </a:ext>
            </a:extLst>
          </p:cNvPr>
          <p:cNvSpPr>
            <a:spLocks noGrp="1" noChangeArrowheads="1"/>
          </p:cNvSpPr>
          <p:nvPr>
            <p:ph type="sldNum" sz="quarter" idx="10"/>
          </p:nvPr>
        </p:nvSpPr>
        <p:spPr>
          <a:ln/>
        </p:spPr>
        <p:txBody>
          <a:bodyPr/>
          <a:lstStyle>
            <a:lvl1pPr>
              <a:defRPr/>
            </a:lvl1pPr>
          </a:lstStyle>
          <a:p>
            <a:pPr>
              <a:defRPr/>
            </a:pPr>
            <a:fld id="{086F1041-94C5-4B77-BD2F-2286B629475B}" type="slidenum">
              <a:rPr lang="en-US" altLang="en-US"/>
              <a:pPr>
                <a:defRPr/>
              </a:pPr>
              <a:t>‹#›</a:t>
            </a:fld>
            <a:endParaRPr lang="en-US" altLang="en-US"/>
          </a:p>
        </p:txBody>
      </p:sp>
    </p:spTree>
    <p:extLst>
      <p:ext uri="{BB962C8B-B14F-4D97-AF65-F5344CB8AC3E}">
        <p14:creationId xmlns:p14="http://schemas.microsoft.com/office/powerpoint/2010/main" val="3573267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D8EC59EC-B468-8B68-6B57-648E0931A4E9}"/>
              </a:ext>
            </a:extLst>
          </p:cNvPr>
          <p:cNvSpPr>
            <a:spLocks noGrp="1" noChangeArrowheads="1"/>
          </p:cNvSpPr>
          <p:nvPr>
            <p:ph type="sldNum" sz="quarter" idx="10"/>
          </p:nvPr>
        </p:nvSpPr>
        <p:spPr>
          <a:ln/>
        </p:spPr>
        <p:txBody>
          <a:bodyPr/>
          <a:lstStyle>
            <a:lvl1pPr>
              <a:defRPr/>
            </a:lvl1pPr>
          </a:lstStyle>
          <a:p>
            <a:pPr>
              <a:defRPr/>
            </a:pPr>
            <a:fld id="{1D4D0E02-DA85-4BEF-9EA8-632437C74582}" type="slidenum">
              <a:rPr lang="en-US" altLang="en-US"/>
              <a:pPr>
                <a:defRPr/>
              </a:pPr>
              <a:t>‹#›</a:t>
            </a:fld>
            <a:endParaRPr lang="en-US" altLang="en-US"/>
          </a:p>
        </p:txBody>
      </p:sp>
    </p:spTree>
    <p:extLst>
      <p:ext uri="{BB962C8B-B14F-4D97-AF65-F5344CB8AC3E}">
        <p14:creationId xmlns:p14="http://schemas.microsoft.com/office/powerpoint/2010/main" val="190580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6B43D90-E396-9CDF-76E5-0A764C0C0AF5}"/>
              </a:ext>
            </a:extLst>
          </p:cNvPr>
          <p:cNvSpPr>
            <a:spLocks noGrp="1" noChangeArrowheads="1"/>
          </p:cNvSpPr>
          <p:nvPr>
            <p:ph type="sldNum" sz="quarter" idx="10"/>
          </p:nvPr>
        </p:nvSpPr>
        <p:spPr>
          <a:ln/>
        </p:spPr>
        <p:txBody>
          <a:bodyPr/>
          <a:lstStyle>
            <a:lvl1pPr>
              <a:defRPr/>
            </a:lvl1pPr>
          </a:lstStyle>
          <a:p>
            <a:pPr>
              <a:defRPr/>
            </a:pPr>
            <a:fld id="{59F6AED6-487A-4E4D-ABF3-900DC0027004}" type="slidenum">
              <a:rPr lang="en-US" altLang="en-US"/>
              <a:pPr>
                <a:defRPr/>
              </a:pPr>
              <a:t>‹#›</a:t>
            </a:fld>
            <a:endParaRPr lang="en-US" altLang="en-US"/>
          </a:p>
        </p:txBody>
      </p:sp>
    </p:spTree>
    <p:extLst>
      <p:ext uri="{BB962C8B-B14F-4D97-AF65-F5344CB8AC3E}">
        <p14:creationId xmlns:p14="http://schemas.microsoft.com/office/powerpoint/2010/main" val="277897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CBC86B6B-DBDE-B52E-8084-52FF813B958F}"/>
              </a:ext>
            </a:extLst>
          </p:cNvPr>
          <p:cNvSpPr>
            <a:spLocks noGrp="1" noChangeArrowheads="1"/>
          </p:cNvSpPr>
          <p:nvPr>
            <p:ph type="sldNum" sz="quarter" idx="10"/>
          </p:nvPr>
        </p:nvSpPr>
        <p:spPr>
          <a:ln/>
        </p:spPr>
        <p:txBody>
          <a:bodyPr/>
          <a:lstStyle>
            <a:lvl1pPr>
              <a:defRPr/>
            </a:lvl1pPr>
          </a:lstStyle>
          <a:p>
            <a:pPr>
              <a:defRPr/>
            </a:pPr>
            <a:fld id="{DF402D92-894F-4CAA-8227-5D84B0DFEE21}" type="slidenum">
              <a:rPr lang="en-US" altLang="en-US"/>
              <a:pPr>
                <a:defRPr/>
              </a:pPr>
              <a:t>‹#›</a:t>
            </a:fld>
            <a:endParaRPr lang="en-US" altLang="en-US"/>
          </a:p>
        </p:txBody>
      </p:sp>
    </p:spTree>
    <p:extLst>
      <p:ext uri="{BB962C8B-B14F-4D97-AF65-F5344CB8AC3E}">
        <p14:creationId xmlns:p14="http://schemas.microsoft.com/office/powerpoint/2010/main" val="1898611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4910A48C-F826-749A-19DC-17A491999812}"/>
              </a:ext>
            </a:extLst>
          </p:cNvPr>
          <p:cNvSpPr>
            <a:spLocks noGrp="1" noChangeArrowheads="1"/>
          </p:cNvSpPr>
          <p:nvPr>
            <p:ph type="sldNum" sz="quarter" idx="10"/>
          </p:nvPr>
        </p:nvSpPr>
        <p:spPr>
          <a:ln/>
        </p:spPr>
        <p:txBody>
          <a:bodyPr/>
          <a:lstStyle>
            <a:lvl1pPr>
              <a:defRPr/>
            </a:lvl1pPr>
          </a:lstStyle>
          <a:p>
            <a:pPr>
              <a:defRPr/>
            </a:pPr>
            <a:fld id="{CBC6B96A-CF32-4C23-905F-4F96F337AFBB}" type="slidenum">
              <a:rPr lang="en-US" altLang="en-US"/>
              <a:pPr>
                <a:defRPr/>
              </a:pPr>
              <a:t>‹#›</a:t>
            </a:fld>
            <a:endParaRPr lang="en-US" altLang="en-US"/>
          </a:p>
        </p:txBody>
      </p:sp>
    </p:spTree>
    <p:extLst>
      <p:ext uri="{BB962C8B-B14F-4D97-AF65-F5344CB8AC3E}">
        <p14:creationId xmlns:p14="http://schemas.microsoft.com/office/powerpoint/2010/main" val="773507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4F8DDB8-038A-CF65-B349-098474663E42}"/>
              </a:ext>
            </a:extLst>
          </p:cNvPr>
          <p:cNvSpPr>
            <a:spLocks noGrp="1" noChangeArrowheads="1"/>
          </p:cNvSpPr>
          <p:nvPr>
            <p:ph type="sldNum" sz="quarter" idx="10"/>
          </p:nvPr>
        </p:nvSpPr>
        <p:spPr>
          <a:ln/>
        </p:spPr>
        <p:txBody>
          <a:bodyPr/>
          <a:lstStyle>
            <a:lvl1pPr>
              <a:defRPr/>
            </a:lvl1pPr>
          </a:lstStyle>
          <a:p>
            <a:pPr>
              <a:defRPr/>
            </a:pPr>
            <a:fld id="{EAC46DCB-E874-498F-8A1E-5895C1FD8F57}" type="slidenum">
              <a:rPr lang="en-US" altLang="en-US"/>
              <a:pPr>
                <a:defRPr/>
              </a:pPr>
              <a:t>‹#›</a:t>
            </a:fld>
            <a:endParaRPr lang="en-US" altLang="en-US"/>
          </a:p>
        </p:txBody>
      </p:sp>
    </p:spTree>
    <p:extLst>
      <p:ext uri="{BB962C8B-B14F-4D97-AF65-F5344CB8AC3E}">
        <p14:creationId xmlns:p14="http://schemas.microsoft.com/office/powerpoint/2010/main" val="1748221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09B38975-9A23-F841-C2CB-2DCF657D1225}"/>
              </a:ext>
            </a:extLst>
          </p:cNvPr>
          <p:cNvSpPr>
            <a:spLocks noGrp="1" noChangeArrowheads="1"/>
          </p:cNvSpPr>
          <p:nvPr>
            <p:ph type="sldNum" sz="quarter" idx="10"/>
          </p:nvPr>
        </p:nvSpPr>
        <p:spPr>
          <a:ln/>
        </p:spPr>
        <p:txBody>
          <a:bodyPr/>
          <a:lstStyle>
            <a:lvl1pPr>
              <a:defRPr/>
            </a:lvl1pPr>
          </a:lstStyle>
          <a:p>
            <a:pPr>
              <a:defRPr/>
            </a:pPr>
            <a:fld id="{EC107DF0-E9B7-4A93-A7FC-F97D0A7696FF}" type="slidenum">
              <a:rPr lang="en-US" altLang="en-US"/>
              <a:pPr>
                <a:defRPr/>
              </a:pPr>
              <a:t>‹#›</a:t>
            </a:fld>
            <a:endParaRPr lang="en-US" altLang="en-US"/>
          </a:p>
        </p:txBody>
      </p:sp>
    </p:spTree>
    <p:extLst>
      <p:ext uri="{BB962C8B-B14F-4D97-AF65-F5344CB8AC3E}">
        <p14:creationId xmlns:p14="http://schemas.microsoft.com/office/powerpoint/2010/main" val="568132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F1059F00-8988-47C2-97AA-7407675863D1}"/>
              </a:ext>
            </a:extLst>
          </p:cNvPr>
          <p:cNvGrpSpPr>
            <a:grpSpLocks/>
          </p:cNvGrpSpPr>
          <p:nvPr/>
        </p:nvGrpSpPr>
        <p:grpSpPr bwMode="auto">
          <a:xfrm>
            <a:off x="-7938" y="-7938"/>
            <a:ext cx="9169401" cy="6873876"/>
            <a:chOff x="-8466" y="-8468"/>
            <a:chExt cx="9169804" cy="6874935"/>
          </a:xfrm>
        </p:grpSpPr>
        <p:cxnSp>
          <p:nvCxnSpPr>
            <p:cNvPr id="5" name="Straight Connector 4">
              <a:extLst>
                <a:ext uri="{FF2B5EF4-FFF2-40B4-BE49-F238E27FC236}">
                  <a16:creationId xmlns:a16="http://schemas.microsoft.com/office/drawing/2014/main" id="{F1EEB17E-6A52-7C94-8109-345D8AC747C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BF9A1B3-39B3-C7CB-2A27-EEB25DF9FCD7}"/>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82BC7F19-BE04-7985-FF9A-FC2F599E9370}"/>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8" name="Freeform 7">
              <a:extLst>
                <a:ext uri="{FF2B5EF4-FFF2-40B4-BE49-F238E27FC236}">
                  <a16:creationId xmlns:a16="http://schemas.microsoft.com/office/drawing/2014/main" id="{CDBB30AA-CAA0-3B2F-3379-456904B111CE}"/>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9" name="Freeform 8">
              <a:extLst>
                <a:ext uri="{FF2B5EF4-FFF2-40B4-BE49-F238E27FC236}">
                  <a16:creationId xmlns:a16="http://schemas.microsoft.com/office/drawing/2014/main" id="{9236FF20-7F53-F6DD-E200-9087EDAF5C43}"/>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0" name="Freeform 9">
              <a:extLst>
                <a:ext uri="{FF2B5EF4-FFF2-40B4-BE49-F238E27FC236}">
                  <a16:creationId xmlns:a16="http://schemas.microsoft.com/office/drawing/2014/main" id="{B9C4587C-0B74-734F-7E6E-AAD79C5DFA7E}"/>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1" name="Freeform 10">
              <a:extLst>
                <a:ext uri="{FF2B5EF4-FFF2-40B4-BE49-F238E27FC236}">
                  <a16:creationId xmlns:a16="http://schemas.microsoft.com/office/drawing/2014/main" id="{9DE9DD89-4DC9-2B87-19A2-4542B94645FF}"/>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2" name="Freeform 11">
              <a:extLst>
                <a:ext uri="{FF2B5EF4-FFF2-40B4-BE49-F238E27FC236}">
                  <a16:creationId xmlns:a16="http://schemas.microsoft.com/office/drawing/2014/main" id="{BFCD5877-3F2E-4D68-CD15-DE1997BB51FF}"/>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3" name="Freeform 12">
              <a:extLst>
                <a:ext uri="{FF2B5EF4-FFF2-40B4-BE49-F238E27FC236}">
                  <a16:creationId xmlns:a16="http://schemas.microsoft.com/office/drawing/2014/main" id="{8D28212D-30BE-42DD-F7AA-0BFD4274AF70}"/>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4" name="Freeform 13">
              <a:extLst>
                <a:ext uri="{FF2B5EF4-FFF2-40B4-BE49-F238E27FC236}">
                  <a16:creationId xmlns:a16="http://schemas.microsoft.com/office/drawing/2014/main" id="{71B35494-3CFF-A6C5-41F9-131749C6563A}"/>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Footer Placeholder 4">
            <a:extLst>
              <a:ext uri="{FF2B5EF4-FFF2-40B4-BE49-F238E27FC236}">
                <a16:creationId xmlns:a16="http://schemas.microsoft.com/office/drawing/2014/main" id="{38152FAB-C41E-3452-3AAC-392EBD82332D}"/>
              </a:ext>
            </a:extLst>
          </p:cNvPr>
          <p:cNvSpPr>
            <a:spLocks noGrp="1"/>
          </p:cNvSpPr>
          <p:nvPr>
            <p:ph type="ftr" sz="quarter" idx="10"/>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D7F2D2B8-7B39-FE8A-7A7F-F698A624B7D9}"/>
              </a:ext>
            </a:extLst>
          </p:cNvPr>
          <p:cNvSpPr>
            <a:spLocks noGrp="1"/>
          </p:cNvSpPr>
          <p:nvPr>
            <p:ph type="sldNum" sz="quarter" idx="11"/>
          </p:nvPr>
        </p:nvSpPr>
        <p:spPr/>
        <p:txBody>
          <a:bodyPr/>
          <a:lstStyle>
            <a:lvl1pPr>
              <a:defRPr/>
            </a:lvl1pPr>
          </a:lstStyle>
          <a:p>
            <a:pPr>
              <a:defRPr/>
            </a:pPr>
            <a:fld id="{8F68E14B-6CCB-4682-B687-9FD55C4D1BA4}" type="slidenum">
              <a:rPr lang="en-US" altLang="en-US"/>
              <a:pPr>
                <a:defRPr/>
              </a:pPr>
              <a:t>‹#›</a:t>
            </a:fld>
            <a:endParaRPr lang="en-US" altLang="en-US"/>
          </a:p>
        </p:txBody>
      </p:sp>
    </p:spTree>
    <p:extLst>
      <p:ext uri="{BB962C8B-B14F-4D97-AF65-F5344CB8AC3E}">
        <p14:creationId xmlns:p14="http://schemas.microsoft.com/office/powerpoint/2010/main" val="1640564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5191F-E263-F0A1-74D9-D337E3A1A427}"/>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79E6F-4C44-E8CF-0C46-64A1A27D29EE}"/>
              </a:ext>
            </a:extLst>
          </p:cNvPr>
          <p:cNvSpPr>
            <a:spLocks noGrp="1"/>
          </p:cNvSpPr>
          <p:nvPr>
            <p:ph type="ftr" sz="quarter" idx="10"/>
          </p:nvPr>
        </p:nvSpPr>
        <p:spPr>
          <a:xfrm>
            <a:off x="609600" y="6042025"/>
            <a:ext cx="5835650" cy="365125"/>
          </a:xfrm>
        </p:spPr>
        <p:txBody>
          <a:bodyPr/>
          <a:lstStyle>
            <a:lvl1pPr>
              <a:defRPr/>
            </a:lvl1pPr>
          </a:lstStyle>
          <a:p>
            <a:pPr>
              <a:defRPr/>
            </a:pPr>
            <a:r>
              <a:rPr lang="en-US"/>
              <a:t>Buchheit Logistics Inc. </a:t>
            </a:r>
          </a:p>
          <a:p>
            <a:pPr>
              <a:defRPr/>
            </a:pPr>
            <a:r>
              <a:rPr lang="en-US"/>
              <a:t>Revision 2016</a:t>
            </a:r>
          </a:p>
        </p:txBody>
      </p:sp>
      <p:sp>
        <p:nvSpPr>
          <p:cNvPr id="6" name="Slide Number Placeholder 5">
            <a:extLst>
              <a:ext uri="{FF2B5EF4-FFF2-40B4-BE49-F238E27FC236}">
                <a16:creationId xmlns:a16="http://schemas.microsoft.com/office/drawing/2014/main" id="{78B172B8-7B42-5232-5AD3-E02441359148}"/>
              </a:ext>
            </a:extLst>
          </p:cNvPr>
          <p:cNvSpPr>
            <a:spLocks noGrp="1"/>
          </p:cNvSpPr>
          <p:nvPr>
            <p:ph type="sldNum" sz="quarter" idx="11"/>
          </p:nvPr>
        </p:nvSpPr>
        <p:spPr/>
        <p:txBody>
          <a:bodyPr/>
          <a:lstStyle>
            <a:lvl1pPr>
              <a:defRPr/>
            </a:lvl1pPr>
          </a:lstStyle>
          <a:p>
            <a:pPr>
              <a:defRPr/>
            </a:pPr>
            <a:fld id="{3DFA0A6D-B13E-44E3-9AF6-11BA3211606D}" type="slidenum">
              <a:rPr lang="en-US" altLang="en-US"/>
              <a:pPr>
                <a:defRPr/>
              </a:pPr>
              <a:t>‹#›</a:t>
            </a:fld>
            <a:endParaRPr lang="en-US" altLang="en-US"/>
          </a:p>
        </p:txBody>
      </p:sp>
    </p:spTree>
    <p:extLst>
      <p:ext uri="{BB962C8B-B14F-4D97-AF65-F5344CB8AC3E}">
        <p14:creationId xmlns:p14="http://schemas.microsoft.com/office/powerpoint/2010/main" val="795985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9B965-8D59-0890-A465-15B4ACC3744A}"/>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1B3675D-63A5-D0BA-A151-1C55489BF2C7}"/>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E81697-A263-C071-9784-9FD145414488}"/>
              </a:ext>
            </a:extLst>
          </p:cNvPr>
          <p:cNvSpPr>
            <a:spLocks noGrp="1"/>
          </p:cNvSpPr>
          <p:nvPr>
            <p:ph type="sldNum" sz="quarter" idx="11"/>
          </p:nvPr>
        </p:nvSpPr>
        <p:spPr/>
        <p:txBody>
          <a:bodyPr/>
          <a:lstStyle>
            <a:lvl1pPr>
              <a:defRPr/>
            </a:lvl1pPr>
          </a:lstStyle>
          <a:p>
            <a:pPr>
              <a:defRPr/>
            </a:pPr>
            <a:fld id="{11BFF5B8-78A5-427A-82F7-7465D101CBD4}" type="slidenum">
              <a:rPr lang="en-US" altLang="en-US"/>
              <a:pPr>
                <a:defRPr/>
              </a:pPr>
              <a:t>‹#›</a:t>
            </a:fld>
            <a:endParaRPr lang="en-US" altLang="en-US"/>
          </a:p>
        </p:txBody>
      </p:sp>
    </p:spTree>
    <p:extLst>
      <p:ext uri="{BB962C8B-B14F-4D97-AF65-F5344CB8AC3E}">
        <p14:creationId xmlns:p14="http://schemas.microsoft.com/office/powerpoint/2010/main" val="370280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D6735F-2F9B-07D9-9447-0ECEBC0B5206}"/>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39595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9FBCB2-A3F3-C01E-E9D7-85D194B34982}"/>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41BB370-CF5F-A1D1-DE42-2AA872DA11C4}"/>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82BFEBE-88E4-1B85-C9DF-5D5DC7F9EDD8}"/>
              </a:ext>
            </a:extLst>
          </p:cNvPr>
          <p:cNvSpPr>
            <a:spLocks noGrp="1"/>
          </p:cNvSpPr>
          <p:nvPr>
            <p:ph type="sldNum" sz="quarter" idx="11"/>
          </p:nvPr>
        </p:nvSpPr>
        <p:spPr/>
        <p:txBody>
          <a:bodyPr/>
          <a:lstStyle>
            <a:lvl1pPr>
              <a:defRPr/>
            </a:lvl1pPr>
          </a:lstStyle>
          <a:p>
            <a:pPr>
              <a:defRPr/>
            </a:pPr>
            <a:fld id="{69F916D8-2037-445A-869D-E29A5ABEB382}" type="slidenum">
              <a:rPr lang="en-US" altLang="en-US"/>
              <a:pPr>
                <a:defRPr/>
              </a:pPr>
              <a:t>‹#›</a:t>
            </a:fld>
            <a:endParaRPr lang="en-US" altLang="en-US"/>
          </a:p>
        </p:txBody>
      </p:sp>
    </p:spTree>
    <p:extLst>
      <p:ext uri="{BB962C8B-B14F-4D97-AF65-F5344CB8AC3E}">
        <p14:creationId xmlns:p14="http://schemas.microsoft.com/office/powerpoint/2010/main" val="2984922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3525EA-19E0-F8BC-3726-9B71D8750B11}"/>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6773C44-23BB-D59C-5A55-4BE193AF1E3C}"/>
              </a:ext>
            </a:extLst>
          </p:cNvPr>
          <p:cNvSpPr>
            <a:spLocks noGrp="1"/>
          </p:cNvSpPr>
          <p:nvPr>
            <p:ph type="ftr" sz="quarter" idx="10"/>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0C1BE37-1108-EE72-BB99-4E14DF34F8FC}"/>
              </a:ext>
            </a:extLst>
          </p:cNvPr>
          <p:cNvSpPr>
            <a:spLocks noGrp="1"/>
          </p:cNvSpPr>
          <p:nvPr>
            <p:ph type="sldNum" sz="quarter" idx="11"/>
          </p:nvPr>
        </p:nvSpPr>
        <p:spPr/>
        <p:txBody>
          <a:bodyPr/>
          <a:lstStyle>
            <a:lvl1pPr>
              <a:defRPr/>
            </a:lvl1pPr>
          </a:lstStyle>
          <a:p>
            <a:pPr>
              <a:defRPr/>
            </a:pPr>
            <a:fld id="{D0D5B9EB-DA42-4BFF-888D-6809934BE261}" type="slidenum">
              <a:rPr lang="en-US" altLang="en-US"/>
              <a:pPr>
                <a:defRPr/>
              </a:pPr>
              <a:t>‹#›</a:t>
            </a:fld>
            <a:endParaRPr lang="en-US" altLang="en-US"/>
          </a:p>
        </p:txBody>
      </p:sp>
    </p:spTree>
    <p:extLst>
      <p:ext uri="{BB962C8B-B14F-4D97-AF65-F5344CB8AC3E}">
        <p14:creationId xmlns:p14="http://schemas.microsoft.com/office/powerpoint/2010/main" val="64132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3E3E5-D977-E63A-0A0C-645B4A77C7D5}"/>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A1BD6DF9-840D-3D06-3DE9-125756AE7C80}"/>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9B7F3FC-C392-9FB2-FAAB-3D0C42FF5CDD}"/>
              </a:ext>
            </a:extLst>
          </p:cNvPr>
          <p:cNvSpPr>
            <a:spLocks noGrp="1"/>
          </p:cNvSpPr>
          <p:nvPr>
            <p:ph type="sldNum" sz="quarter" idx="11"/>
          </p:nvPr>
        </p:nvSpPr>
        <p:spPr/>
        <p:txBody>
          <a:bodyPr/>
          <a:lstStyle>
            <a:lvl1pPr>
              <a:defRPr/>
            </a:lvl1pPr>
          </a:lstStyle>
          <a:p>
            <a:pPr>
              <a:defRPr/>
            </a:pPr>
            <a:fld id="{AAD9D1B8-B7A8-49BD-BED3-E3B233BF878C}" type="slidenum">
              <a:rPr lang="en-US" altLang="en-US"/>
              <a:pPr>
                <a:defRPr/>
              </a:pPr>
              <a:t>‹#›</a:t>
            </a:fld>
            <a:endParaRPr lang="en-US" altLang="en-US"/>
          </a:p>
        </p:txBody>
      </p:sp>
    </p:spTree>
    <p:extLst>
      <p:ext uri="{BB962C8B-B14F-4D97-AF65-F5344CB8AC3E}">
        <p14:creationId xmlns:p14="http://schemas.microsoft.com/office/powerpoint/2010/main" val="1875783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9F2FB5-530E-6AFC-0FD1-C9C9025155CC}"/>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ooter Placeholder 2">
            <a:extLst>
              <a:ext uri="{FF2B5EF4-FFF2-40B4-BE49-F238E27FC236}">
                <a16:creationId xmlns:a16="http://schemas.microsoft.com/office/drawing/2014/main" id="{C331C470-7DC9-121E-661F-0EFA282B9BEB}"/>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7807C61C-A458-DAEE-3080-EF7C04C27182}"/>
              </a:ext>
            </a:extLst>
          </p:cNvPr>
          <p:cNvSpPr>
            <a:spLocks noGrp="1"/>
          </p:cNvSpPr>
          <p:nvPr>
            <p:ph type="sldNum" sz="quarter" idx="11"/>
          </p:nvPr>
        </p:nvSpPr>
        <p:spPr/>
        <p:txBody>
          <a:bodyPr/>
          <a:lstStyle>
            <a:lvl1pPr>
              <a:defRPr/>
            </a:lvl1pPr>
          </a:lstStyle>
          <a:p>
            <a:pPr>
              <a:defRPr/>
            </a:pPr>
            <a:fld id="{C02639A5-632D-4171-B05B-1426C9A19FF8}" type="slidenum">
              <a:rPr lang="en-US" altLang="en-US"/>
              <a:pPr>
                <a:defRPr/>
              </a:pPr>
              <a:t>‹#›</a:t>
            </a:fld>
            <a:endParaRPr lang="en-US" altLang="en-US"/>
          </a:p>
        </p:txBody>
      </p:sp>
    </p:spTree>
    <p:extLst>
      <p:ext uri="{BB962C8B-B14F-4D97-AF65-F5344CB8AC3E}">
        <p14:creationId xmlns:p14="http://schemas.microsoft.com/office/powerpoint/2010/main" val="680654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C908EC-2AF8-3961-FF64-477597D8DE97}"/>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0C4B5244-388D-29E4-9386-E360EBEAAADE}"/>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5D9B6D3-2138-A8D6-5A98-1B46D497C0F3}"/>
              </a:ext>
            </a:extLst>
          </p:cNvPr>
          <p:cNvSpPr>
            <a:spLocks noGrp="1"/>
          </p:cNvSpPr>
          <p:nvPr>
            <p:ph type="sldNum" sz="quarter" idx="11"/>
          </p:nvPr>
        </p:nvSpPr>
        <p:spPr/>
        <p:txBody>
          <a:bodyPr/>
          <a:lstStyle>
            <a:lvl1pPr>
              <a:defRPr/>
            </a:lvl1pPr>
          </a:lstStyle>
          <a:p>
            <a:pPr>
              <a:defRPr/>
            </a:pPr>
            <a:fld id="{7BAB4A46-1B7A-4262-9F2A-5CF0015B80BD}" type="slidenum">
              <a:rPr lang="en-US" altLang="en-US"/>
              <a:pPr>
                <a:defRPr/>
              </a:pPr>
              <a:t>‹#›</a:t>
            </a:fld>
            <a:endParaRPr lang="en-US" altLang="en-US"/>
          </a:p>
        </p:txBody>
      </p:sp>
    </p:spTree>
    <p:extLst>
      <p:ext uri="{BB962C8B-B14F-4D97-AF65-F5344CB8AC3E}">
        <p14:creationId xmlns:p14="http://schemas.microsoft.com/office/powerpoint/2010/main" val="1676762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260DE-391E-2737-E93B-9190476E2136}"/>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a:extLst>
              <a:ext uri="{FF2B5EF4-FFF2-40B4-BE49-F238E27FC236}">
                <a16:creationId xmlns:a16="http://schemas.microsoft.com/office/drawing/2014/main" id="{496C4DE5-0387-16E0-8CB1-FCD06D734AFA}"/>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8FB94FC-DEBF-1570-06D1-259D54E7F11D}"/>
              </a:ext>
            </a:extLst>
          </p:cNvPr>
          <p:cNvSpPr>
            <a:spLocks noGrp="1"/>
          </p:cNvSpPr>
          <p:nvPr>
            <p:ph type="sldNum" sz="quarter" idx="11"/>
          </p:nvPr>
        </p:nvSpPr>
        <p:spPr/>
        <p:txBody>
          <a:bodyPr/>
          <a:lstStyle>
            <a:lvl1pPr>
              <a:defRPr/>
            </a:lvl1pPr>
          </a:lstStyle>
          <a:p>
            <a:pPr>
              <a:defRPr/>
            </a:pPr>
            <a:fld id="{9C82E3FA-1266-49FE-9A5C-8704EDF846E1}" type="slidenum">
              <a:rPr lang="en-US" altLang="en-US"/>
              <a:pPr>
                <a:defRPr/>
              </a:pPr>
              <a:t>‹#›</a:t>
            </a:fld>
            <a:endParaRPr lang="en-US" altLang="en-US"/>
          </a:p>
        </p:txBody>
      </p:sp>
    </p:spTree>
    <p:extLst>
      <p:ext uri="{BB962C8B-B14F-4D97-AF65-F5344CB8AC3E}">
        <p14:creationId xmlns:p14="http://schemas.microsoft.com/office/powerpoint/2010/main" val="1889161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09041-31AE-BF56-F462-9877CDD75457}"/>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002CFADF-8579-EFF8-F6E1-213508FC138C}"/>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4F7622-5EE2-F3C9-AEEC-5E01C255DACB}"/>
              </a:ext>
            </a:extLst>
          </p:cNvPr>
          <p:cNvSpPr>
            <a:spLocks noGrp="1"/>
          </p:cNvSpPr>
          <p:nvPr>
            <p:ph type="sldNum" sz="quarter" idx="11"/>
          </p:nvPr>
        </p:nvSpPr>
        <p:spPr/>
        <p:txBody>
          <a:bodyPr/>
          <a:lstStyle>
            <a:lvl1pPr>
              <a:defRPr/>
            </a:lvl1pPr>
          </a:lstStyle>
          <a:p>
            <a:pPr>
              <a:defRPr/>
            </a:pPr>
            <a:fld id="{F2BDEC1A-5512-49B3-A370-024B72F4D23D}" type="slidenum">
              <a:rPr lang="en-US" altLang="en-US"/>
              <a:pPr>
                <a:defRPr/>
              </a:pPr>
              <a:t>‹#›</a:t>
            </a:fld>
            <a:endParaRPr lang="en-US" altLang="en-US"/>
          </a:p>
        </p:txBody>
      </p:sp>
    </p:spTree>
    <p:extLst>
      <p:ext uri="{BB962C8B-B14F-4D97-AF65-F5344CB8AC3E}">
        <p14:creationId xmlns:p14="http://schemas.microsoft.com/office/powerpoint/2010/main" val="29862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28CDA0-C4F0-55BB-5643-11E33A8FEE8F}"/>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8000">
                <a:solidFill>
                  <a:srgbClr val="C0E474"/>
                </a:solidFill>
                <a:latin typeface="Arial" panose="020B0604020202020204" pitchFamily="34" charset="0"/>
              </a:rPr>
              <a:t>“</a:t>
            </a:r>
          </a:p>
        </p:txBody>
      </p:sp>
      <p:sp>
        <p:nvSpPr>
          <p:cNvPr id="5" name="TextBox 4">
            <a:extLst>
              <a:ext uri="{FF2B5EF4-FFF2-40B4-BE49-F238E27FC236}">
                <a16:creationId xmlns:a16="http://schemas.microsoft.com/office/drawing/2014/main" id="{1A0E9241-8A0F-B18E-11A7-3C744D214736}"/>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8000">
                <a:solidFill>
                  <a:srgbClr val="C0E474"/>
                </a:solidFill>
                <a:latin typeface="Arial" panose="020B0604020202020204" pitchFamily="34" charset="0"/>
              </a:rPr>
              <a:t>”</a:t>
            </a:r>
          </a:p>
        </p:txBody>
      </p:sp>
      <p:pic>
        <p:nvPicPr>
          <p:cNvPr id="6" name="Picture 5">
            <a:extLst>
              <a:ext uri="{FF2B5EF4-FFF2-40B4-BE49-F238E27FC236}">
                <a16:creationId xmlns:a16="http://schemas.microsoft.com/office/drawing/2014/main" id="{89A7F734-0803-514E-D4FE-084B7C7D4126}"/>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2542D6C-1E24-C5B0-AA33-55001A1DD260}"/>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F84F29D7-BB34-3AB6-C1BE-8983C9D643FD}"/>
              </a:ext>
            </a:extLst>
          </p:cNvPr>
          <p:cNvSpPr>
            <a:spLocks noGrp="1"/>
          </p:cNvSpPr>
          <p:nvPr>
            <p:ph type="sldNum" sz="quarter" idx="15"/>
          </p:nvPr>
        </p:nvSpPr>
        <p:spPr/>
        <p:txBody>
          <a:bodyPr/>
          <a:lstStyle>
            <a:lvl1pPr>
              <a:defRPr/>
            </a:lvl1pPr>
          </a:lstStyle>
          <a:p>
            <a:pPr>
              <a:defRPr/>
            </a:pPr>
            <a:fld id="{949402B6-EC45-4F92-BBF5-90A092B37885}" type="slidenum">
              <a:rPr lang="en-US" altLang="en-US"/>
              <a:pPr>
                <a:defRPr/>
              </a:pPr>
              <a:t>‹#›</a:t>
            </a:fld>
            <a:endParaRPr lang="en-US" altLang="en-US"/>
          </a:p>
        </p:txBody>
      </p:sp>
    </p:spTree>
    <p:extLst>
      <p:ext uri="{BB962C8B-B14F-4D97-AF65-F5344CB8AC3E}">
        <p14:creationId xmlns:p14="http://schemas.microsoft.com/office/powerpoint/2010/main" val="1616907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789429-9DC4-0903-2BDD-2B5E71DB37B6}"/>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147CF55-7D04-5B16-B06E-3FD64138B026}"/>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294737-E4AB-CEBE-6650-DB611FD09381}"/>
              </a:ext>
            </a:extLst>
          </p:cNvPr>
          <p:cNvSpPr>
            <a:spLocks noGrp="1"/>
          </p:cNvSpPr>
          <p:nvPr>
            <p:ph type="sldNum" sz="quarter" idx="11"/>
          </p:nvPr>
        </p:nvSpPr>
        <p:spPr/>
        <p:txBody>
          <a:bodyPr/>
          <a:lstStyle>
            <a:lvl1pPr>
              <a:defRPr/>
            </a:lvl1pPr>
          </a:lstStyle>
          <a:p>
            <a:pPr>
              <a:defRPr/>
            </a:pPr>
            <a:fld id="{AE6B10CB-E766-4A18-A829-56FC5AE22D99}" type="slidenum">
              <a:rPr lang="en-US" altLang="en-US"/>
              <a:pPr>
                <a:defRPr/>
              </a:pPr>
              <a:t>‹#›</a:t>
            </a:fld>
            <a:endParaRPr lang="en-US" altLang="en-US"/>
          </a:p>
        </p:txBody>
      </p:sp>
    </p:spTree>
    <p:extLst>
      <p:ext uri="{BB962C8B-B14F-4D97-AF65-F5344CB8AC3E}">
        <p14:creationId xmlns:p14="http://schemas.microsoft.com/office/powerpoint/2010/main" val="1395204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167EF-2D59-C0FE-83CB-DD4BB335002D}"/>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8000">
                <a:solidFill>
                  <a:srgbClr val="C0E474"/>
                </a:solidFill>
                <a:latin typeface="Arial" panose="020B0604020202020204" pitchFamily="34" charset="0"/>
              </a:rPr>
              <a:t>“</a:t>
            </a:r>
          </a:p>
        </p:txBody>
      </p:sp>
      <p:sp>
        <p:nvSpPr>
          <p:cNvPr id="5" name="TextBox 4">
            <a:extLst>
              <a:ext uri="{FF2B5EF4-FFF2-40B4-BE49-F238E27FC236}">
                <a16:creationId xmlns:a16="http://schemas.microsoft.com/office/drawing/2014/main" id="{172DBE5F-A947-3461-06F5-FB09D1ED833B}"/>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defRPr/>
            </a:pPr>
            <a:r>
              <a:rPr lang="en-US" altLang="en-US" sz="8000">
                <a:solidFill>
                  <a:srgbClr val="C0E474"/>
                </a:solidFill>
                <a:latin typeface="Arial" panose="020B0604020202020204" pitchFamily="34" charset="0"/>
              </a:rPr>
              <a:t>”</a:t>
            </a:r>
          </a:p>
        </p:txBody>
      </p:sp>
      <p:pic>
        <p:nvPicPr>
          <p:cNvPr id="6" name="Picture 5">
            <a:extLst>
              <a:ext uri="{FF2B5EF4-FFF2-40B4-BE49-F238E27FC236}">
                <a16:creationId xmlns:a16="http://schemas.microsoft.com/office/drawing/2014/main" id="{516B7FAE-0090-57A1-5F68-2676C021A79B}"/>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78216CC3-A288-EF58-A8AE-42AA6810F926}"/>
              </a:ext>
            </a:extLst>
          </p:cNvPr>
          <p:cNvSpPr>
            <a:spLocks noGrp="1"/>
          </p:cNvSpPr>
          <p:nvPr>
            <p:ph type="ftr" sz="quarter" idx="14"/>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275AE7D-5AF3-B9B3-9B5A-BBEB54EDB9A6}"/>
              </a:ext>
            </a:extLst>
          </p:cNvPr>
          <p:cNvSpPr>
            <a:spLocks noGrp="1"/>
          </p:cNvSpPr>
          <p:nvPr>
            <p:ph type="sldNum" sz="quarter" idx="15"/>
          </p:nvPr>
        </p:nvSpPr>
        <p:spPr/>
        <p:txBody>
          <a:bodyPr/>
          <a:lstStyle>
            <a:lvl1pPr>
              <a:defRPr/>
            </a:lvl1pPr>
          </a:lstStyle>
          <a:p>
            <a:pPr>
              <a:defRPr/>
            </a:pPr>
            <a:fld id="{334A27EE-073E-480F-BD90-21AC0FDEBB60}" type="slidenum">
              <a:rPr lang="en-US" altLang="en-US"/>
              <a:pPr>
                <a:defRPr/>
              </a:pPr>
              <a:t>‹#›</a:t>
            </a:fld>
            <a:endParaRPr lang="en-US" altLang="en-US"/>
          </a:p>
        </p:txBody>
      </p:sp>
    </p:spTree>
    <p:extLst>
      <p:ext uri="{BB962C8B-B14F-4D97-AF65-F5344CB8AC3E}">
        <p14:creationId xmlns:p14="http://schemas.microsoft.com/office/powerpoint/2010/main" val="185439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C18E81F-D440-594E-F601-838B50235983}"/>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08416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AD9FAF-A83E-ACA6-6F95-441080DC74C8}"/>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F08FA82-A05E-A16D-A1E7-39851299DD82}"/>
              </a:ext>
            </a:extLst>
          </p:cNvPr>
          <p:cNvSpPr>
            <a:spLocks noGrp="1"/>
          </p:cNvSpPr>
          <p:nvPr>
            <p:ph type="ftr" sz="quarter" idx="14"/>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E25100-9B22-E919-2E24-AE2EA592462C}"/>
              </a:ext>
            </a:extLst>
          </p:cNvPr>
          <p:cNvSpPr>
            <a:spLocks noGrp="1"/>
          </p:cNvSpPr>
          <p:nvPr>
            <p:ph type="sldNum" sz="quarter" idx="15"/>
          </p:nvPr>
        </p:nvSpPr>
        <p:spPr/>
        <p:txBody>
          <a:bodyPr/>
          <a:lstStyle>
            <a:lvl1pPr>
              <a:defRPr/>
            </a:lvl1pPr>
          </a:lstStyle>
          <a:p>
            <a:pPr>
              <a:defRPr/>
            </a:pPr>
            <a:fld id="{C4724A6B-999C-4428-B0D7-21DF2983B328}" type="slidenum">
              <a:rPr lang="en-US" altLang="en-US"/>
              <a:pPr>
                <a:defRPr/>
              </a:pPr>
              <a:t>‹#›</a:t>
            </a:fld>
            <a:endParaRPr lang="en-US" altLang="en-US"/>
          </a:p>
        </p:txBody>
      </p:sp>
    </p:spTree>
    <p:extLst>
      <p:ext uri="{BB962C8B-B14F-4D97-AF65-F5344CB8AC3E}">
        <p14:creationId xmlns:p14="http://schemas.microsoft.com/office/powerpoint/2010/main" val="2893575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F443FB-9BE6-25B1-F363-0857819E9682}"/>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59A3AC3-13BA-4DEF-EFFA-0A2CC831B771}"/>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79CDFA-D5C6-8C66-94BF-EB71004BE18F}"/>
              </a:ext>
            </a:extLst>
          </p:cNvPr>
          <p:cNvSpPr>
            <a:spLocks noGrp="1"/>
          </p:cNvSpPr>
          <p:nvPr>
            <p:ph type="sldNum" sz="quarter" idx="11"/>
          </p:nvPr>
        </p:nvSpPr>
        <p:spPr/>
        <p:txBody>
          <a:bodyPr/>
          <a:lstStyle>
            <a:lvl1pPr>
              <a:defRPr/>
            </a:lvl1pPr>
          </a:lstStyle>
          <a:p>
            <a:pPr>
              <a:defRPr/>
            </a:pPr>
            <a:fld id="{4578BBC0-DF34-477E-AB13-F97AFFC02A56}" type="slidenum">
              <a:rPr lang="en-US" altLang="en-US"/>
              <a:pPr>
                <a:defRPr/>
              </a:pPr>
              <a:t>‹#›</a:t>
            </a:fld>
            <a:endParaRPr lang="en-US" altLang="en-US"/>
          </a:p>
        </p:txBody>
      </p:sp>
    </p:spTree>
    <p:extLst>
      <p:ext uri="{BB962C8B-B14F-4D97-AF65-F5344CB8AC3E}">
        <p14:creationId xmlns:p14="http://schemas.microsoft.com/office/powerpoint/2010/main" val="361257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E1EAE9-E316-C57A-20A6-08974F650981}"/>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D6641A8-094E-CB07-9528-6BB6105617B4}"/>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A66E70-7C06-A877-F282-D54A86F1EFE6}"/>
              </a:ext>
            </a:extLst>
          </p:cNvPr>
          <p:cNvSpPr>
            <a:spLocks noGrp="1"/>
          </p:cNvSpPr>
          <p:nvPr>
            <p:ph type="sldNum" sz="quarter" idx="11"/>
          </p:nvPr>
        </p:nvSpPr>
        <p:spPr/>
        <p:txBody>
          <a:bodyPr/>
          <a:lstStyle>
            <a:lvl1pPr>
              <a:defRPr/>
            </a:lvl1pPr>
          </a:lstStyle>
          <a:p>
            <a:pPr>
              <a:defRPr/>
            </a:pPr>
            <a:fld id="{C74E3FCE-B1F7-46A8-85B8-1CD8413A134E}" type="slidenum">
              <a:rPr lang="en-US" altLang="en-US"/>
              <a:pPr>
                <a:defRPr/>
              </a:pPr>
              <a:t>‹#›</a:t>
            </a:fld>
            <a:endParaRPr lang="en-US" altLang="en-US"/>
          </a:p>
        </p:txBody>
      </p:sp>
    </p:spTree>
    <p:extLst>
      <p:ext uri="{BB962C8B-B14F-4D97-AF65-F5344CB8AC3E}">
        <p14:creationId xmlns:p14="http://schemas.microsoft.com/office/powerpoint/2010/main" val="2719848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column - Green">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564A09E-65E7-4506-374C-602D26CCE6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5938838"/>
            <a:ext cx="2771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4393" y="1728592"/>
            <a:ext cx="2969451" cy="488189"/>
          </a:xfrm>
        </p:spPr>
        <p:txBody>
          <a:bodyPr anchor="b"/>
          <a:lstStyle>
            <a:lvl1pPr>
              <a:defRPr cap="all"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06392" y="2186368"/>
            <a:ext cx="2822583" cy="3751774"/>
          </a:xfrm>
        </p:spPr>
        <p:txBody>
          <a:bodyPr/>
          <a:lstStyle>
            <a:lvl1pPr marR="0" algn="l" rtl="0">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647700" indent="-129779">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3"/>
          </p:nvPr>
        </p:nvSpPr>
        <p:spPr>
          <a:xfrm>
            <a:off x="3950397" y="381000"/>
            <a:ext cx="4822129" cy="5975350"/>
          </a:xfrm>
          <a:noFill/>
        </p:spPr>
        <p:txBody>
          <a:bodyPr/>
          <a:lstStyle>
            <a:lvl1pPr>
              <a:defRPr>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257256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AF1D2"/>
        </a:solidFill>
        <a:effectLst/>
      </p:bgPr>
    </p:bg>
    <p:spTree>
      <p:nvGrpSpPr>
        <p:cNvPr id="1" name=""/>
        <p:cNvGrpSpPr/>
        <p:nvPr/>
      </p:nvGrpSpPr>
      <p:grpSpPr>
        <a:xfrm>
          <a:off x="0" y="0"/>
          <a:ext cx="0" cy="0"/>
          <a:chOff x="0" y="0"/>
          <a:chExt cx="0" cy="0"/>
        </a:xfrm>
      </p:grpSpPr>
      <p:cxnSp>
        <p:nvCxnSpPr>
          <p:cNvPr id="2" name="Straight Connector 1" descr="&quot;&quot;">
            <a:extLst>
              <a:ext uri="{FF2B5EF4-FFF2-40B4-BE49-F238E27FC236}">
                <a16:creationId xmlns:a16="http://schemas.microsoft.com/office/drawing/2014/main" id="{B94A3DD3-044F-5FC3-EF73-EE7B0ACA9D48}"/>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descr="&quot;&quot;">
            <a:extLst>
              <a:ext uri="{FF2B5EF4-FFF2-40B4-BE49-F238E27FC236}">
                <a16:creationId xmlns:a16="http://schemas.microsoft.com/office/drawing/2014/main" id="{796BECBA-7B0A-7738-8272-4F0741AF7480}"/>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p:nvPr>
        </p:nvSpPr>
        <p:spPr>
          <a:xfrm>
            <a:off x="643101" y="486138"/>
            <a:ext cx="4070688" cy="3599727"/>
          </a:xfrm>
        </p:spPr>
        <p:txBody>
          <a:bodyPr anchor="b">
            <a:noAutofit/>
          </a:bodyPr>
          <a:lstStyle>
            <a:lvl1pPr algn="l">
              <a:defRPr sz="3300" cap="all" baseline="0">
                <a:solidFill>
                  <a:schemeClr val="accent1"/>
                </a:solidFill>
              </a:defRPr>
            </a:lvl1pPr>
          </a:lstStyle>
          <a:p>
            <a:r>
              <a:rPr lang="en-US"/>
              <a:t>Click to edit Master title style</a:t>
            </a:r>
            <a:endParaRPr lang="en-US" dirty="0"/>
          </a:p>
        </p:txBody>
      </p:sp>
      <p:sp>
        <p:nvSpPr>
          <p:cNvPr id="13" name="Picture Placeholder 12"/>
          <p:cNvSpPr>
            <a:spLocks noGrp="1"/>
          </p:cNvSpPr>
          <p:nvPr>
            <p:ph type="pic" sz="quarter" idx="10"/>
          </p:nvPr>
        </p:nvSpPr>
        <p:spPr>
          <a:xfrm>
            <a:off x="4218581" y="-6713"/>
            <a:ext cx="49341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1532432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4" name="Freeform 6" descr="&quot;&quot;">
            <a:extLst>
              <a:ext uri="{FF2B5EF4-FFF2-40B4-BE49-F238E27FC236}">
                <a16:creationId xmlns:a16="http://schemas.microsoft.com/office/drawing/2014/main" id="{22B73BA8-FDF6-71A8-FB1A-8CA4328E82DC}"/>
              </a:ext>
            </a:extLst>
          </p:cNvPr>
          <p:cNvSpPr/>
          <p:nvPr userDrawn="1"/>
        </p:nvSpPr>
        <p:spPr>
          <a:xfrm>
            <a:off x="-31750" y="0"/>
            <a:ext cx="3494088"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2100"/>
          </a:p>
        </p:txBody>
      </p:sp>
      <p:cxnSp>
        <p:nvCxnSpPr>
          <p:cNvPr id="5" name="Straight Connector 4" descr="&quot;&quot;">
            <a:extLst>
              <a:ext uri="{FF2B5EF4-FFF2-40B4-BE49-F238E27FC236}">
                <a16:creationId xmlns:a16="http://schemas.microsoft.com/office/drawing/2014/main" id="{F2098D04-435B-6D36-7352-8F07798684CA}"/>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C4963B71-3EAA-7D81-5260-701407366136}"/>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46BE48FF-A601-3615-979F-8230BFB5941D}"/>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509287"/>
            <a:ext cx="2400300" cy="5617193"/>
          </a:xfrm>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67559" y="509286"/>
            <a:ext cx="3246699" cy="5617194"/>
          </a:xfrm>
        </p:spPr>
        <p:txBody>
          <a:bodyPr anchor="ctr">
            <a:normAutofit/>
          </a:bodyPr>
          <a:lstStyle>
            <a:lvl1pPr marL="0" indent="0">
              <a:lnSpc>
                <a:spcPct val="150000"/>
              </a:lnSpc>
              <a:spcBef>
                <a:spcPts val="750"/>
              </a:spcBef>
              <a:buNone/>
              <a:defRPr sz="1350"/>
            </a:lvl1pPr>
            <a:lvl2pPr marL="342900" indent="0">
              <a:lnSpc>
                <a:spcPct val="150000"/>
              </a:lnSpc>
              <a:spcBef>
                <a:spcPts val="750"/>
              </a:spcBef>
              <a:buNone/>
              <a:defRPr sz="1200"/>
            </a:lvl2pPr>
            <a:lvl3pPr marL="685800" indent="0">
              <a:lnSpc>
                <a:spcPct val="150000"/>
              </a:lnSpc>
              <a:spcBef>
                <a:spcPts val="750"/>
              </a:spcBef>
              <a:buNone/>
              <a:defRPr sz="1050"/>
            </a:lvl3pPr>
            <a:lvl4pPr marL="1028700" indent="0">
              <a:lnSpc>
                <a:spcPct val="150000"/>
              </a:lnSpc>
              <a:spcBef>
                <a:spcPts val="750"/>
              </a:spcBef>
              <a:buNone/>
              <a:defRPr sz="900"/>
            </a:lvl4pPr>
            <a:lvl5pPr marL="1371600" indent="0">
              <a:lnSpc>
                <a:spcPct val="150000"/>
              </a:lnSpc>
              <a:spcBef>
                <a:spcPts val="750"/>
              </a:spcBef>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p:cNvSpPr>
            <a:spLocks noGrp="1"/>
          </p:cNvSpPr>
          <p:nvPr>
            <p:ph type="pic" sz="quarter" idx="13"/>
          </p:nvPr>
        </p:nvSpPr>
        <p:spPr>
          <a:xfrm>
            <a:off x="7161610" y="-22860"/>
            <a:ext cx="1988820" cy="6903720"/>
          </a:xfrm>
        </p:spPr>
        <p:txBody>
          <a:bodyPr lIns="182880" tIns="274320" rIns="182880">
            <a:normAutofit/>
          </a:bodyPr>
          <a:lstStyle>
            <a:lvl1pPr marL="0" indent="0" algn="ctr">
              <a:buNone/>
              <a:defRPr sz="1500"/>
            </a:lvl1pPr>
          </a:lstStyle>
          <a:p>
            <a:pPr lvl="0"/>
            <a:r>
              <a:rPr lang="en-US" noProof="0"/>
              <a:t>Click icon to add picture</a:t>
            </a:r>
            <a:endParaRPr lang="en-US" noProof="0" dirty="0"/>
          </a:p>
        </p:txBody>
      </p:sp>
      <p:sp>
        <p:nvSpPr>
          <p:cNvPr id="8" name="Date Placeholder 3">
            <a:extLst>
              <a:ext uri="{FF2B5EF4-FFF2-40B4-BE49-F238E27FC236}">
                <a16:creationId xmlns:a16="http://schemas.microsoft.com/office/drawing/2014/main" id="{B09BDA73-176F-845F-666E-477CE0CB4B36}"/>
              </a:ext>
            </a:extLst>
          </p:cNvPr>
          <p:cNvSpPr>
            <a:spLocks noGrp="1"/>
          </p:cNvSpPr>
          <p:nvPr>
            <p:ph type="dt" sz="half" idx="14"/>
          </p:nvPr>
        </p:nvSpPr>
        <p:spPr>
          <a:xfrm>
            <a:off x="0" y="0"/>
            <a:ext cx="0" cy="0"/>
          </a:xfrm>
        </p:spPr>
        <p:txBody>
          <a:bodyPr/>
          <a:lstStyle>
            <a:lvl1pPr>
              <a:defRPr/>
            </a:lvl1pPr>
          </a:lstStyle>
          <a:p>
            <a:pPr>
              <a:defRPr/>
            </a:pPr>
            <a:fld id="{365F6CD8-36D1-4E1F-903A-5DF73994BEE9}" type="datetimeFigureOut">
              <a:rPr lang="en-US"/>
              <a:pPr>
                <a:defRPr/>
              </a:pPr>
              <a:t>12/19/2025</a:t>
            </a:fld>
            <a:endParaRPr lang="en-US"/>
          </a:p>
        </p:txBody>
      </p:sp>
      <p:sp>
        <p:nvSpPr>
          <p:cNvPr id="9" name="Footer Placeholder 4">
            <a:extLst>
              <a:ext uri="{FF2B5EF4-FFF2-40B4-BE49-F238E27FC236}">
                <a16:creationId xmlns:a16="http://schemas.microsoft.com/office/drawing/2014/main" id="{D482621C-91C8-EABD-88D1-444F4B3CB575}"/>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B94E36D7-4409-AB36-45D5-B2BDA95FC626}"/>
              </a:ext>
            </a:extLst>
          </p:cNvPr>
          <p:cNvSpPr>
            <a:spLocks noGrp="1"/>
          </p:cNvSpPr>
          <p:nvPr>
            <p:ph type="sldNum" sz="quarter" idx="16"/>
          </p:nvPr>
        </p:nvSpPr>
        <p:spPr/>
        <p:txBody>
          <a:bodyPr/>
          <a:lstStyle>
            <a:lvl1pPr>
              <a:defRPr/>
            </a:lvl1pPr>
          </a:lstStyle>
          <a:p>
            <a:pPr>
              <a:defRPr/>
            </a:pPr>
            <a:fld id="{D6E236B3-F985-4C45-9C21-C791C51DA7CC}" type="slidenum">
              <a:rPr lang="en-US"/>
              <a:pPr>
                <a:defRPr/>
              </a:pPr>
              <a:t>‹#›</a:t>
            </a:fld>
            <a:endParaRPr lang="en-US"/>
          </a:p>
        </p:txBody>
      </p:sp>
    </p:spTree>
    <p:extLst>
      <p:ext uri="{BB962C8B-B14F-4D97-AF65-F5344CB8AC3E}">
        <p14:creationId xmlns:p14="http://schemas.microsoft.com/office/powerpoint/2010/main" val="20049186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descr="&quot;&quot;">
            <a:extLst>
              <a:ext uri="{FF2B5EF4-FFF2-40B4-BE49-F238E27FC236}">
                <a16:creationId xmlns:a16="http://schemas.microsoft.com/office/drawing/2014/main" id="{40FF7907-9BEC-52BA-9029-F169E61B4A58}"/>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descr="&quot;&quot;">
            <a:extLst>
              <a:ext uri="{FF2B5EF4-FFF2-40B4-BE49-F238E27FC236}">
                <a16:creationId xmlns:a16="http://schemas.microsoft.com/office/drawing/2014/main" id="{6A89A208-B64E-6122-67CC-654DCBD43AC1}"/>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DDC726DD-E1D0-73F7-5358-8ED2536C99ED}"/>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33B943BC-18D7-AD24-836B-607B076190CD}"/>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1143000" y="743671"/>
            <a:ext cx="6858000" cy="3361254"/>
          </a:xfrm>
        </p:spPr>
        <p:txBody>
          <a:bodyPr anchor="b">
            <a:noAutofit/>
          </a:bodyPr>
          <a:lstStyle>
            <a:lvl1pPr algn="ctr">
              <a:defRPr sz="3300"/>
            </a:lvl1pPr>
          </a:lstStyle>
          <a:p>
            <a:r>
              <a:rPr lang="en-US"/>
              <a:t>Click to edit Master title style</a:t>
            </a:r>
            <a:endParaRPr lang="en-US" dirty="0"/>
          </a:p>
        </p:txBody>
      </p:sp>
      <p:sp>
        <p:nvSpPr>
          <p:cNvPr id="8" name="Picture Placeholder 7"/>
          <p:cNvSpPr>
            <a:spLocks noGrp="1"/>
          </p:cNvSpPr>
          <p:nvPr>
            <p:ph type="pic" sz="quarter" idx="13"/>
          </p:nvPr>
        </p:nvSpPr>
        <p:spPr>
          <a:xfrm>
            <a:off x="-5715" y="4766434"/>
            <a:ext cx="9155430" cy="2121408"/>
          </a:xfrm>
        </p:spPr>
        <p:txBody>
          <a:bodyPr>
            <a:noAutofit/>
          </a:bodyPr>
          <a:lstStyle>
            <a:lvl1pPr marL="0" indent="0" algn="ctr">
              <a:buNone/>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2393318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87C14BB3-5386-3D83-2857-ED4AE3897B0C}"/>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CF389FA-06D2-B4ED-3E61-EB0F024C3318}"/>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8DDFD55B-48CA-E5A4-B47B-334A85E75E07}"/>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1304" y="528320"/>
            <a:ext cx="3771425" cy="3354992"/>
          </a:xfrm>
        </p:spPr>
        <p:txBody>
          <a:bodyPr anchor="b">
            <a:noAutofit/>
          </a:bodyPr>
          <a:lstStyle>
            <a:lvl1pPr algn="l">
              <a:defRPr sz="3300"/>
            </a:lvl1pPr>
          </a:lstStyle>
          <a:p>
            <a:r>
              <a:rPr lang="en-US"/>
              <a:t>Click to edit Master title style</a:t>
            </a:r>
            <a:endParaRPr lang="en-US" dirty="0"/>
          </a:p>
        </p:txBody>
      </p:sp>
      <p:sp>
        <p:nvSpPr>
          <p:cNvPr id="3" name="Subtitle 2"/>
          <p:cNvSpPr>
            <a:spLocks noGrp="1"/>
          </p:cNvSpPr>
          <p:nvPr>
            <p:ph type="subTitle" idx="1"/>
          </p:nvPr>
        </p:nvSpPr>
        <p:spPr>
          <a:xfrm>
            <a:off x="911304" y="4027992"/>
            <a:ext cx="3771424" cy="1894972"/>
          </a:xfrm>
        </p:spPr>
        <p:txBody>
          <a:bodyPr>
            <a:noAutofit/>
          </a:bodyPr>
          <a:lstStyle>
            <a:lvl1pPr marL="0" indent="0" algn="l">
              <a:buNone/>
              <a:defRPr sz="1350" b="1" cap="all" baseline="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Picture Placeholder 7"/>
          <p:cNvSpPr>
            <a:spLocks noGrp="1"/>
          </p:cNvSpPr>
          <p:nvPr>
            <p:ph type="pic" sz="quarter" idx="13"/>
          </p:nvPr>
        </p:nvSpPr>
        <p:spPr>
          <a:xfrm>
            <a:off x="5442995" y="-11576"/>
            <a:ext cx="3709687"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33611715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E916E178-9A04-02C9-5976-9F250D5A7E5F}"/>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0DDABD44-7D2F-86C1-5F9E-22FE49B8A596}"/>
              </a:ext>
            </a:extLst>
          </p:cNvPr>
          <p:cNvCxnSpPr>
            <a:cxnSpLocks/>
          </p:cNvCxnSpPr>
          <p:nvPr userDrawn="1"/>
        </p:nvCxnSpPr>
        <p:spPr>
          <a:xfrm flipH="1">
            <a:off x="8183563" y="0"/>
            <a:ext cx="685800"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7588" y="185196"/>
            <a:ext cx="5198129" cy="1505493"/>
          </a:xfrm>
        </p:spPr>
        <p:txBody>
          <a:bodyPr anchor="b">
            <a:noAutofit/>
          </a:bodyPr>
          <a:lstStyle>
            <a:lvl1pPr>
              <a:defRPr sz="2700"/>
            </a:lvl1pPr>
          </a:lstStyle>
          <a:p>
            <a:r>
              <a:rPr lang="en-US"/>
              <a:t>Click to edit Master title style</a:t>
            </a:r>
            <a:endParaRPr lang="en-US" dirty="0"/>
          </a:p>
        </p:txBody>
      </p:sp>
      <p:sp>
        <p:nvSpPr>
          <p:cNvPr id="12" name="Picture Placeholder 11"/>
          <p:cNvSpPr>
            <a:spLocks noGrp="1"/>
          </p:cNvSpPr>
          <p:nvPr>
            <p:ph type="pic" sz="quarter" idx="10"/>
          </p:nvPr>
        </p:nvSpPr>
        <p:spPr>
          <a:xfrm>
            <a:off x="-14091" y="-22860"/>
            <a:ext cx="2468880" cy="6903720"/>
          </a:xfrm>
        </p:spPr>
        <p:txBody>
          <a:bodyPr lIns="182880" tIns="274320" rIns="182880">
            <a:normAutofit/>
          </a:bodyPr>
          <a:lstStyle>
            <a:lvl1pPr marL="0" indent="0" algn="ctr">
              <a:buNone/>
              <a:defRPr sz="1500"/>
            </a:lvl1pPr>
          </a:lstStyle>
          <a:p>
            <a:pPr lvl="0"/>
            <a:r>
              <a:rPr lang="en-US" noProof="0"/>
              <a:t>Click icon to add picture</a:t>
            </a:r>
            <a:endParaRPr lang="en-US" noProof="0" dirty="0"/>
          </a:p>
        </p:txBody>
      </p:sp>
      <p:sp>
        <p:nvSpPr>
          <p:cNvPr id="11" name="Content Placeholder 3"/>
          <p:cNvSpPr>
            <a:spLocks noGrp="1"/>
          </p:cNvSpPr>
          <p:nvPr>
            <p:ph sz="half" idx="2"/>
          </p:nvPr>
        </p:nvSpPr>
        <p:spPr>
          <a:xfrm>
            <a:off x="2977588" y="2022395"/>
            <a:ext cx="5206277" cy="4297680"/>
          </a:xfrm>
        </p:spPr>
        <p:txBody>
          <a:bodyPr>
            <a:normAutofit/>
          </a:bodyPr>
          <a:lstStyle>
            <a:lvl1pPr marL="171450" indent="-171450">
              <a:spcBef>
                <a:spcPts val="750"/>
              </a:spcBef>
              <a:spcAft>
                <a:spcPts val="1125"/>
              </a:spcAft>
              <a:buFont typeface="Arial" panose="020B0604020202020204" pitchFamily="34" charset="0"/>
              <a:buChar char="•"/>
              <a:defRPr sz="1350"/>
            </a:lvl1pPr>
            <a:lvl2pPr>
              <a:spcBef>
                <a:spcPts val="750"/>
              </a:spcBef>
              <a:spcAft>
                <a:spcPts val="1125"/>
              </a:spcAft>
              <a:defRPr sz="1350"/>
            </a:lvl2pPr>
            <a:lvl3pPr>
              <a:spcBef>
                <a:spcPts val="750"/>
              </a:spcBef>
              <a:spcAft>
                <a:spcPts val="1125"/>
              </a:spcAft>
              <a:defRPr sz="1350"/>
            </a:lvl3pPr>
            <a:lvl4pPr>
              <a:spcBef>
                <a:spcPts val="750"/>
              </a:spcBef>
              <a:spcAft>
                <a:spcPts val="1125"/>
              </a:spcAft>
              <a:defRPr sz="1350"/>
            </a:lvl4pPr>
            <a:lvl5pPr>
              <a:spcBef>
                <a:spcPts val="750"/>
              </a:spcBef>
              <a:spcAft>
                <a:spcPts val="1125"/>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8343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4" name="Freeform 10" descr="&quot;&quot;">
            <a:extLst>
              <a:ext uri="{FF2B5EF4-FFF2-40B4-BE49-F238E27FC236}">
                <a16:creationId xmlns:a16="http://schemas.microsoft.com/office/drawing/2014/main" id="{9DF74769-F331-22ED-8E27-31860BF13BDE}"/>
              </a:ext>
            </a:extLst>
          </p:cNvPr>
          <p:cNvSpPr/>
          <p:nvPr userDrawn="1"/>
        </p:nvSpPr>
        <p:spPr>
          <a:xfrm>
            <a:off x="0" y="0"/>
            <a:ext cx="5603875"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2100"/>
          </a:p>
        </p:txBody>
      </p:sp>
      <p:cxnSp>
        <p:nvCxnSpPr>
          <p:cNvPr id="5" name="Straight Connector 4" descr="&quot;&quot;">
            <a:extLst>
              <a:ext uri="{FF2B5EF4-FFF2-40B4-BE49-F238E27FC236}">
                <a16:creationId xmlns:a16="http://schemas.microsoft.com/office/drawing/2014/main" id="{07442358-FF6A-DFE3-0605-E1731EE746B1}"/>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FAD5BA36-FE61-B5F4-D75B-8C928A3C2043}"/>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B7451B45-205A-53B1-4246-19153C57527D}"/>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descr="&quot;&quot;">
            <a:extLst>
              <a:ext uri="{FF2B5EF4-FFF2-40B4-BE49-F238E27FC236}">
                <a16:creationId xmlns:a16="http://schemas.microsoft.com/office/drawing/2014/main" id="{89A67F63-8765-3B3D-6423-56F98E841F0D}"/>
              </a:ext>
            </a:extLst>
          </p:cNvPr>
          <p:cNvCxnSpPr>
            <a:cxnSpLocks/>
          </p:cNvCxnSpPr>
          <p:nvPr userDrawn="1"/>
        </p:nvCxnSpPr>
        <p:spPr>
          <a:xfrm flipH="1">
            <a:off x="6346825" y="5848350"/>
            <a:ext cx="2797175"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quot;">
            <a:extLst>
              <a:ext uri="{FF2B5EF4-FFF2-40B4-BE49-F238E27FC236}">
                <a16:creationId xmlns:a16="http://schemas.microsoft.com/office/drawing/2014/main" id="{B0DE242D-2CF4-7D1F-1CD7-36439C78BF0C}"/>
              </a:ext>
            </a:extLst>
          </p:cNvPr>
          <p:cNvCxnSpPr>
            <a:cxnSpLocks/>
          </p:cNvCxnSpPr>
          <p:nvPr userDrawn="1"/>
        </p:nvCxnSpPr>
        <p:spPr>
          <a:xfrm flipH="1">
            <a:off x="8656638" y="1647825"/>
            <a:ext cx="48736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quot;&quot;">
            <a:extLst>
              <a:ext uri="{FF2B5EF4-FFF2-40B4-BE49-F238E27FC236}">
                <a16:creationId xmlns:a16="http://schemas.microsoft.com/office/drawing/2014/main" id="{52ED889A-A716-5D57-E8A1-5C9D8822405D}"/>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descr="&quot;&quot;">
            <a:extLst>
              <a:ext uri="{FF2B5EF4-FFF2-40B4-BE49-F238E27FC236}">
                <a16:creationId xmlns:a16="http://schemas.microsoft.com/office/drawing/2014/main" id="{F644F9E1-36FD-D52F-CCB3-B318F6891A2C}"/>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43000" y="685800"/>
            <a:ext cx="6858000" cy="3136738"/>
          </a:xfrm>
        </p:spPr>
        <p:txBody>
          <a:bodyPr anchor="b">
            <a:noAutofit/>
          </a:bodyPr>
          <a:lstStyle>
            <a:lvl1pPr algn="ctr">
              <a:defRPr sz="3300">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978800"/>
            <a:ext cx="6858000" cy="1965960"/>
          </a:xfrm>
        </p:spPr>
        <p:txBody>
          <a:bodyPr>
            <a:noAutofit/>
          </a:bodyPr>
          <a:lstStyle>
            <a:lvl1pPr marL="0" indent="0" algn="ctr">
              <a:buNone/>
              <a:defRPr sz="1350" b="1" cap="all" baseline="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55827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BFD4F86-B8AD-695C-499D-4E26810223FF}"/>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253129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99621CB1-E08B-F195-1B5E-1586E426CC8D}"/>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898C5BA8-7D93-E2D3-4029-D13F221F18CF}"/>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CF5FDE04-E95D-7F96-4CC3-17D8EDA272A4}"/>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6697AE3F-5542-34E5-D8A8-42A377B5BF4B}"/>
              </a:ext>
            </a:extLst>
          </p:cNvPr>
          <p:cNvCxnSpPr>
            <a:cxnSpLocks/>
          </p:cNvCxnSpPr>
          <p:nvPr userDrawn="1"/>
        </p:nvCxnSpPr>
        <p:spPr>
          <a:xfrm flipH="1">
            <a:off x="6346825" y="5848350"/>
            <a:ext cx="2797175"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F68E8A4A-BA59-4993-A2D6-CD410DE0789E}"/>
              </a:ext>
            </a:extLst>
          </p:cNvPr>
          <p:cNvCxnSpPr>
            <a:cxnSpLocks/>
          </p:cNvCxnSpPr>
          <p:nvPr userDrawn="1"/>
        </p:nvCxnSpPr>
        <p:spPr>
          <a:xfrm flipH="1">
            <a:off x="8656638" y="1647825"/>
            <a:ext cx="48736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descr="&quot;&quot;">
            <a:extLst>
              <a:ext uri="{FF2B5EF4-FFF2-40B4-BE49-F238E27FC236}">
                <a16:creationId xmlns:a16="http://schemas.microsoft.com/office/drawing/2014/main" id="{639AB8C1-AB4E-1FD4-2A10-F35DC5A2ADF9}"/>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quot;">
            <a:extLst>
              <a:ext uri="{FF2B5EF4-FFF2-40B4-BE49-F238E27FC236}">
                <a16:creationId xmlns:a16="http://schemas.microsoft.com/office/drawing/2014/main" id="{199EC5C8-0352-2403-9C99-D3E44790F50D}"/>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b">
            <a:noAutofit/>
          </a:bodyPr>
          <a:lstStyle>
            <a:lvl1pPr>
              <a:defRPr sz="2700"/>
            </a:lvl1pPr>
          </a:lstStyle>
          <a:p>
            <a:r>
              <a:rPr lang="en-US"/>
              <a:t>Click to edit Master title style</a:t>
            </a:r>
            <a:endParaRPr lang="en-US" dirty="0"/>
          </a:p>
        </p:txBody>
      </p:sp>
      <p:sp>
        <p:nvSpPr>
          <p:cNvPr id="17" name="Content Placeholder 3"/>
          <p:cNvSpPr>
            <a:spLocks noGrp="1"/>
          </p:cNvSpPr>
          <p:nvPr>
            <p:ph sz="half" idx="15"/>
          </p:nvPr>
        </p:nvSpPr>
        <p:spPr>
          <a:xfrm>
            <a:off x="628649" y="2078963"/>
            <a:ext cx="2576721" cy="4067492"/>
          </a:xfrm>
        </p:spPr>
        <p:txBody>
          <a:bodyPr>
            <a:normAutofit/>
          </a:bodyPr>
          <a:lstStyle>
            <a:lvl1pPr marL="342900" indent="-342900">
              <a:spcBef>
                <a:spcPts val="750"/>
              </a:spcBef>
              <a:spcAft>
                <a:spcPts val="375"/>
              </a:spcAft>
              <a:buFont typeface="+mj-lt"/>
              <a:buAutoNum type="arabicPeriod"/>
              <a:defRPr sz="1350"/>
            </a:lvl1pPr>
            <a:lvl2pPr marL="685800" indent="-342900">
              <a:spcBef>
                <a:spcPts val="750"/>
              </a:spcBef>
              <a:spcAft>
                <a:spcPts val="375"/>
              </a:spcAft>
              <a:buFont typeface="+mj-lt"/>
              <a:buAutoNum type="alphaLcPeriod"/>
              <a:defRPr sz="1350"/>
            </a:lvl2pPr>
            <a:lvl3pPr marL="1028700" indent="-342900">
              <a:spcBef>
                <a:spcPts val="750"/>
              </a:spcBef>
              <a:spcAft>
                <a:spcPts val="375"/>
              </a:spcAft>
              <a:buFont typeface="+mj-lt"/>
              <a:buAutoNum type="arabicParenR"/>
              <a:defRPr sz="1350"/>
            </a:lvl3pPr>
            <a:lvl4pPr marL="1371600" indent="-342900">
              <a:spcBef>
                <a:spcPts val="750"/>
              </a:spcBef>
              <a:spcAft>
                <a:spcPts val="375"/>
              </a:spcAft>
              <a:buFont typeface="+mj-lt"/>
              <a:buAutoNum type="alphaLcParenR"/>
              <a:defRPr sz="1350"/>
            </a:lvl4pPr>
            <a:lvl5pPr marL="1671638" indent="-342900">
              <a:spcBef>
                <a:spcPts val="750"/>
              </a:spcBef>
              <a:spcAft>
                <a:spcPts val="375"/>
              </a:spcAft>
              <a:buFont typeface="+mj-lt"/>
              <a:buAutoNum type="romanLcPeriod"/>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14"/>
          </p:nvPr>
        </p:nvSpPr>
        <p:spPr>
          <a:xfrm>
            <a:off x="3724155" y="2087315"/>
            <a:ext cx="4505446" cy="4067492"/>
          </a:xfrm>
        </p:spPr>
        <p:txBody>
          <a:bodyPr>
            <a:normAutofit/>
          </a:bodyPr>
          <a:lstStyle>
            <a:lvl1pPr marL="0" indent="0">
              <a:spcBef>
                <a:spcPts val="750"/>
              </a:spcBef>
              <a:spcAft>
                <a:spcPts val="0"/>
              </a:spcAft>
              <a:buNone/>
              <a:defRPr sz="1350"/>
            </a:lvl1pPr>
            <a:lvl2pPr marL="0">
              <a:spcBef>
                <a:spcPts val="750"/>
              </a:spcBef>
              <a:spcAft>
                <a:spcPts val="375"/>
              </a:spcAft>
              <a:defRPr sz="1350"/>
            </a:lvl2pPr>
            <a:lvl3pPr marL="342900">
              <a:spcBef>
                <a:spcPts val="750"/>
              </a:spcBef>
              <a:spcAft>
                <a:spcPts val="375"/>
              </a:spcAft>
              <a:defRPr sz="1350"/>
            </a:lvl3pPr>
            <a:lvl4pPr marL="514350">
              <a:spcBef>
                <a:spcPts val="750"/>
              </a:spcBef>
              <a:spcAft>
                <a:spcPts val="375"/>
              </a:spcAft>
              <a:defRPr sz="1350"/>
            </a:lvl4pPr>
            <a:lvl5pPr marL="685800">
              <a:spcBef>
                <a:spcPts val="750"/>
              </a:spcBef>
              <a:spcAft>
                <a:spcPts val="375"/>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89C560A7-FA49-0024-2A96-DDBA1AFCBF2B}"/>
              </a:ext>
            </a:extLst>
          </p:cNvPr>
          <p:cNvSpPr>
            <a:spLocks noGrp="1"/>
          </p:cNvSpPr>
          <p:nvPr>
            <p:ph type="dt" sz="half" idx="16"/>
          </p:nvPr>
        </p:nvSpPr>
        <p:spPr>
          <a:xfrm>
            <a:off x="0" y="0"/>
            <a:ext cx="0" cy="0"/>
          </a:xfrm>
        </p:spPr>
        <p:txBody>
          <a:bodyPr/>
          <a:lstStyle>
            <a:lvl1pPr>
              <a:defRPr/>
            </a:lvl1pPr>
          </a:lstStyle>
          <a:p>
            <a:pPr>
              <a:defRPr/>
            </a:pPr>
            <a:fld id="{077762A0-0C1D-4EE9-805E-B90724EE8846}" type="datetimeFigureOut">
              <a:rPr lang="en-US"/>
              <a:pPr>
                <a:defRPr/>
              </a:pPr>
              <a:t>12/19/2025</a:t>
            </a:fld>
            <a:endParaRPr lang="en-US"/>
          </a:p>
        </p:txBody>
      </p:sp>
      <p:sp>
        <p:nvSpPr>
          <p:cNvPr id="11" name="Footer Placeholder 5">
            <a:extLst>
              <a:ext uri="{FF2B5EF4-FFF2-40B4-BE49-F238E27FC236}">
                <a16:creationId xmlns:a16="http://schemas.microsoft.com/office/drawing/2014/main" id="{16C5B04D-8213-4B2C-C034-D64E3F92A3DF}"/>
              </a:ext>
            </a:extLst>
          </p:cNvPr>
          <p:cNvSpPr>
            <a:spLocks noGrp="1"/>
          </p:cNvSpPr>
          <p:nvPr>
            <p:ph type="ftr" sz="quarter" idx="17"/>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D52F3F5D-E3A5-179D-59F9-CD27BBFB074D}"/>
              </a:ext>
            </a:extLst>
          </p:cNvPr>
          <p:cNvSpPr>
            <a:spLocks noGrp="1"/>
          </p:cNvSpPr>
          <p:nvPr>
            <p:ph type="sldNum" sz="quarter" idx="18"/>
          </p:nvPr>
        </p:nvSpPr>
        <p:spPr/>
        <p:txBody>
          <a:bodyPr/>
          <a:lstStyle>
            <a:lvl1pPr>
              <a:defRPr/>
            </a:lvl1pPr>
          </a:lstStyle>
          <a:p>
            <a:pPr>
              <a:defRPr/>
            </a:pPr>
            <a:fld id="{297AED2C-E205-404D-9F97-BE0A514FD46D}" type="slidenum">
              <a:rPr lang="en-US"/>
              <a:pPr>
                <a:defRPr/>
              </a:pPr>
              <a:t>‹#›</a:t>
            </a:fld>
            <a:endParaRPr lang="en-US"/>
          </a:p>
        </p:txBody>
      </p:sp>
    </p:spTree>
    <p:extLst>
      <p:ext uri="{BB962C8B-B14F-4D97-AF65-F5344CB8AC3E}">
        <p14:creationId xmlns:p14="http://schemas.microsoft.com/office/powerpoint/2010/main" val="13753736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E1294EEB-EE3F-56F2-B5B1-8F485202B8D9}"/>
              </a:ext>
            </a:extLst>
          </p:cNvPr>
          <p:cNvCxnSpPr>
            <a:cxnSpLocks/>
          </p:cNvCxnSpPr>
          <p:nvPr userDrawn="1"/>
        </p:nvCxnSpPr>
        <p:spPr>
          <a:xfrm flipH="1">
            <a:off x="0" y="0"/>
            <a:ext cx="2339975"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9C644EF0-C390-4162-05A5-FAF0C0F84FF4}"/>
              </a:ext>
            </a:extLst>
          </p:cNvPr>
          <p:cNvCxnSpPr>
            <a:cxnSpLocks/>
          </p:cNvCxnSpPr>
          <p:nvPr userDrawn="1"/>
        </p:nvCxnSpPr>
        <p:spPr>
          <a:xfrm flipH="1">
            <a:off x="0" y="0"/>
            <a:ext cx="677863"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F7F47340-6724-666E-E323-30FC016E4A34}"/>
              </a:ext>
            </a:extLst>
          </p:cNvPr>
          <p:cNvCxnSpPr>
            <a:cxnSpLocks/>
          </p:cNvCxnSpPr>
          <p:nvPr userDrawn="1"/>
        </p:nvCxnSpPr>
        <p:spPr>
          <a:xfrm flipH="1" flipV="1">
            <a:off x="-31750" y="5791200"/>
            <a:ext cx="4714875" cy="1066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365126"/>
            <a:ext cx="4984474" cy="1325563"/>
          </a:xfrm>
        </p:spPr>
        <p:txBody>
          <a:bodyPr anchor="b">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628651" y="2055813"/>
            <a:ext cx="4335946" cy="4067492"/>
          </a:xfrm>
        </p:spPr>
        <p:txBody>
          <a:bodyPr>
            <a:normAutofit/>
          </a:bodyPr>
          <a:lstStyle>
            <a:lvl1pPr marL="0" indent="0">
              <a:spcBef>
                <a:spcPts val="750"/>
              </a:spcBef>
              <a:spcAft>
                <a:spcPts val="375"/>
              </a:spcAft>
              <a:buNone/>
              <a:defRPr sz="1350"/>
            </a:lvl1pPr>
            <a:lvl2pPr>
              <a:spcBef>
                <a:spcPts val="750"/>
              </a:spcBef>
              <a:spcAft>
                <a:spcPts val="375"/>
              </a:spcAft>
              <a:defRPr sz="1200"/>
            </a:lvl2pPr>
            <a:lvl3pPr>
              <a:spcBef>
                <a:spcPts val="750"/>
              </a:spcBef>
              <a:spcAft>
                <a:spcPts val="375"/>
              </a:spcAft>
              <a:defRPr sz="1050"/>
            </a:lvl3pPr>
            <a:lvl4pPr>
              <a:spcBef>
                <a:spcPts val="750"/>
              </a:spcBef>
              <a:spcAft>
                <a:spcPts val="375"/>
              </a:spcAft>
              <a:defRPr sz="900"/>
            </a:lvl4pPr>
            <a:lvl5pPr>
              <a:spcBef>
                <a:spcPts val="750"/>
              </a:spcBef>
              <a:spcAft>
                <a:spcPts val="375"/>
              </a:spcAft>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3"/>
          </p:nvPr>
        </p:nvSpPr>
        <p:spPr>
          <a:xfrm>
            <a:off x="5675243" y="-22860"/>
            <a:ext cx="3468756" cy="6903720"/>
          </a:xfrm>
        </p:spPr>
        <p:txBody>
          <a:bodyPr tIns="274320">
            <a:normAutofit/>
          </a:bodyPr>
          <a:lstStyle>
            <a:lvl1pPr marL="0" indent="0" algn="ctr">
              <a:buNone/>
              <a:defRPr sz="1500"/>
            </a:lvl1pPr>
          </a:lstStyle>
          <a:p>
            <a:pPr lvl="0"/>
            <a:r>
              <a:rPr lang="en-US" noProof="0"/>
              <a:t>Click icon to add picture</a:t>
            </a:r>
            <a:endParaRPr lang="en-US" noProof="0" dirty="0"/>
          </a:p>
        </p:txBody>
      </p:sp>
      <p:sp>
        <p:nvSpPr>
          <p:cNvPr id="7" name="Date Placeholder 4">
            <a:extLst>
              <a:ext uri="{FF2B5EF4-FFF2-40B4-BE49-F238E27FC236}">
                <a16:creationId xmlns:a16="http://schemas.microsoft.com/office/drawing/2014/main" id="{45476A40-3198-38D4-4179-F1DD75C3E2C9}"/>
              </a:ext>
            </a:extLst>
          </p:cNvPr>
          <p:cNvSpPr>
            <a:spLocks noGrp="1"/>
          </p:cNvSpPr>
          <p:nvPr>
            <p:ph type="dt" sz="half" idx="14"/>
          </p:nvPr>
        </p:nvSpPr>
        <p:spPr>
          <a:xfrm>
            <a:off x="0" y="0"/>
            <a:ext cx="0" cy="0"/>
          </a:xfrm>
        </p:spPr>
        <p:txBody>
          <a:bodyPr/>
          <a:lstStyle>
            <a:lvl1pPr>
              <a:defRPr/>
            </a:lvl1pPr>
          </a:lstStyle>
          <a:p>
            <a:pPr>
              <a:defRPr/>
            </a:pPr>
            <a:fld id="{C5A7DE6F-D70A-4BCA-BC58-791BDF876FC7}" type="datetimeFigureOut">
              <a:rPr lang="en-US"/>
              <a:pPr>
                <a:defRPr/>
              </a:pPr>
              <a:t>12/19/2025</a:t>
            </a:fld>
            <a:endParaRPr lang="en-US"/>
          </a:p>
        </p:txBody>
      </p:sp>
      <p:sp>
        <p:nvSpPr>
          <p:cNvPr id="9" name="Footer Placeholder 5">
            <a:extLst>
              <a:ext uri="{FF2B5EF4-FFF2-40B4-BE49-F238E27FC236}">
                <a16:creationId xmlns:a16="http://schemas.microsoft.com/office/drawing/2014/main" id="{0664CC05-AF22-43E6-D500-ED1D75D6BC9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DA06028-22A4-74EA-CFC0-B91E51FFBE20}"/>
              </a:ext>
            </a:extLst>
          </p:cNvPr>
          <p:cNvSpPr>
            <a:spLocks noGrp="1"/>
          </p:cNvSpPr>
          <p:nvPr>
            <p:ph type="sldNum" sz="quarter" idx="16"/>
          </p:nvPr>
        </p:nvSpPr>
        <p:spPr/>
        <p:txBody>
          <a:bodyPr/>
          <a:lstStyle>
            <a:lvl1pPr>
              <a:defRPr/>
            </a:lvl1pPr>
          </a:lstStyle>
          <a:p>
            <a:pPr>
              <a:defRPr/>
            </a:pPr>
            <a:fld id="{19D3C7F3-C8E1-4A7C-B8C4-CDB033C07612}" type="slidenum">
              <a:rPr lang="en-US"/>
              <a:pPr>
                <a:defRPr/>
              </a:pPr>
              <a:t>‹#›</a:t>
            </a:fld>
            <a:endParaRPr lang="en-US"/>
          </a:p>
        </p:txBody>
      </p:sp>
    </p:spTree>
    <p:extLst>
      <p:ext uri="{BB962C8B-B14F-4D97-AF65-F5344CB8AC3E}">
        <p14:creationId xmlns:p14="http://schemas.microsoft.com/office/powerpoint/2010/main" val="3179937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ontent 3">
    <p:bg>
      <p:bgPr>
        <a:solidFill>
          <a:srgbClr val="FAF1D2"/>
        </a:solidFill>
        <a:effectLst/>
      </p:bgPr>
    </p:bg>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CEDC0809-6BB7-E11B-5A24-FA5223E28CA8}"/>
              </a:ext>
            </a:extLst>
          </p:cNvPr>
          <p:cNvCxnSpPr>
            <a:cxnSpLocks/>
          </p:cNvCxnSpPr>
          <p:nvPr userDrawn="1"/>
        </p:nvCxnSpPr>
        <p:spPr>
          <a:xfrm flipH="1">
            <a:off x="6346825" y="5848350"/>
            <a:ext cx="2797175"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4E23ABA3-E582-D169-765C-85F0A9F11757}"/>
              </a:ext>
            </a:extLst>
          </p:cNvPr>
          <p:cNvCxnSpPr>
            <a:cxnSpLocks/>
          </p:cNvCxnSpPr>
          <p:nvPr userDrawn="1"/>
        </p:nvCxnSpPr>
        <p:spPr>
          <a:xfrm flipH="1">
            <a:off x="8656638" y="1647825"/>
            <a:ext cx="48736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a:extLst>
              <a:ext uri="{FF2B5EF4-FFF2-40B4-BE49-F238E27FC236}">
                <a16:creationId xmlns:a16="http://schemas.microsoft.com/office/drawing/2014/main" id="{97A1187E-A38D-62E8-3AFC-C5A6863B1559}"/>
              </a:ext>
            </a:extLst>
          </p:cNvPr>
          <p:cNvCxnSpPr>
            <a:cxnSpLocks/>
          </p:cNvCxnSpPr>
          <p:nvPr userDrawn="1"/>
        </p:nvCxnSpPr>
        <p:spPr>
          <a:xfrm flipH="1" flipV="1">
            <a:off x="8086725" y="0"/>
            <a:ext cx="1057275" cy="4257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quot;">
            <a:extLst>
              <a:ext uri="{FF2B5EF4-FFF2-40B4-BE49-F238E27FC236}">
                <a16:creationId xmlns:a16="http://schemas.microsoft.com/office/drawing/2014/main" id="{F88C58E7-285F-79B6-7499-3302463C9AD1}"/>
              </a:ext>
            </a:extLst>
          </p:cNvPr>
          <p:cNvCxnSpPr>
            <a:cxnSpLocks/>
          </p:cNvCxnSpPr>
          <p:nvPr userDrawn="1"/>
        </p:nvCxnSpPr>
        <p:spPr>
          <a:xfrm flipH="1" flipV="1">
            <a:off x="4897438" y="-4763"/>
            <a:ext cx="4246562" cy="931863"/>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p:cNvSpPr>
            <a:spLocks noGrp="1"/>
          </p:cNvSpPr>
          <p:nvPr>
            <p:ph type="pic" sz="quarter" idx="10"/>
          </p:nvPr>
        </p:nvSpPr>
        <p:spPr>
          <a:xfrm>
            <a:off x="2858" y="0"/>
            <a:ext cx="5862746"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1500"/>
            </a:lvl1pPr>
          </a:lstStyle>
          <a:p>
            <a:pPr lvl="0"/>
            <a:r>
              <a:rPr lang="en-US" noProof="0"/>
              <a:t>Click icon to add picture</a:t>
            </a:r>
            <a:endParaRPr lang="en-US" noProof="0" dirty="0"/>
          </a:p>
        </p:txBody>
      </p:sp>
      <p:sp>
        <p:nvSpPr>
          <p:cNvPr id="2" name="Title 1"/>
          <p:cNvSpPr>
            <a:spLocks noGrp="1"/>
          </p:cNvSpPr>
          <p:nvPr>
            <p:ph type="title"/>
          </p:nvPr>
        </p:nvSpPr>
        <p:spPr>
          <a:xfrm>
            <a:off x="4560745" y="731562"/>
            <a:ext cx="3677132" cy="3526778"/>
          </a:xfrm>
          <a:noFill/>
        </p:spPr>
        <p:txBody>
          <a:bodyPr anchor="b">
            <a:noAutofit/>
          </a:bodyPr>
          <a:lstStyle/>
          <a:p>
            <a:r>
              <a:rPr lang="en-US"/>
              <a:t>Click to edit Master title style</a:t>
            </a:r>
            <a:endParaRPr lang="en-US" dirty="0"/>
          </a:p>
        </p:txBody>
      </p:sp>
      <p:sp>
        <p:nvSpPr>
          <p:cNvPr id="3" name="Content Placeholder 2"/>
          <p:cNvSpPr>
            <a:spLocks noGrp="1"/>
          </p:cNvSpPr>
          <p:nvPr>
            <p:ph idx="1"/>
          </p:nvPr>
        </p:nvSpPr>
        <p:spPr>
          <a:xfrm>
            <a:off x="4560745" y="4373218"/>
            <a:ext cx="3677132" cy="1753221"/>
          </a:xfrm>
        </p:spPr>
        <p:txBody>
          <a:bodyPr>
            <a:normAutofit/>
          </a:bodyPr>
          <a:lstStyle>
            <a:lvl1pPr marL="0" indent="0">
              <a:spcBef>
                <a:spcPts val="750"/>
              </a:spcBef>
              <a:buNone/>
              <a:defRPr sz="1350">
                <a:solidFill>
                  <a:schemeClr val="tx1"/>
                </a:solidFill>
              </a:defRPr>
            </a:lvl1pPr>
            <a:lvl2pPr>
              <a:spcBef>
                <a:spcPts val="750"/>
              </a:spcBef>
              <a:defRPr sz="1200">
                <a:solidFill>
                  <a:schemeClr val="tx1"/>
                </a:solidFill>
              </a:defRPr>
            </a:lvl2pPr>
            <a:lvl3pPr>
              <a:spcBef>
                <a:spcPts val="750"/>
              </a:spcBef>
              <a:defRPr sz="1050">
                <a:solidFill>
                  <a:schemeClr val="tx1"/>
                </a:solidFill>
              </a:defRPr>
            </a:lvl3pPr>
            <a:lvl4pPr>
              <a:spcBef>
                <a:spcPts val="750"/>
              </a:spcBef>
              <a:defRPr sz="900">
                <a:solidFill>
                  <a:schemeClr val="tx1"/>
                </a:solidFill>
              </a:defRPr>
            </a:lvl4pPr>
            <a:lvl5pPr>
              <a:spcBef>
                <a:spcPts val="750"/>
              </a:spcBef>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340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20431278-7267-9024-4F45-41664A49A5D9}"/>
              </a:ext>
            </a:extLst>
          </p:cNvPr>
          <p:cNvGrpSpPr>
            <a:grpSpLocks/>
          </p:cNvGrpSpPr>
          <p:nvPr/>
        </p:nvGrpSpPr>
        <p:grpSpPr bwMode="auto">
          <a:xfrm>
            <a:off x="-7938" y="-7938"/>
            <a:ext cx="9169401" cy="6873876"/>
            <a:chOff x="-8466" y="-8468"/>
            <a:chExt cx="9169804" cy="6874935"/>
          </a:xfrm>
        </p:grpSpPr>
        <p:cxnSp>
          <p:nvCxnSpPr>
            <p:cNvPr id="5" name="Straight Connector 4">
              <a:extLst>
                <a:ext uri="{FF2B5EF4-FFF2-40B4-BE49-F238E27FC236}">
                  <a16:creationId xmlns:a16="http://schemas.microsoft.com/office/drawing/2014/main" id="{6139A18C-B7CD-9198-7F97-0321C926A963}"/>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D11D85B-D8E1-A4C2-AB49-90282B99C082}"/>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F1ED0A12-E118-5AE1-EB9A-25266696FDAA}"/>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a:extLst>
                <a:ext uri="{FF2B5EF4-FFF2-40B4-BE49-F238E27FC236}">
                  <a16:creationId xmlns:a16="http://schemas.microsoft.com/office/drawing/2014/main" id="{DDE6F687-0647-5F60-4070-C5A83D3B09F3}"/>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a:extLst>
                <a:ext uri="{FF2B5EF4-FFF2-40B4-BE49-F238E27FC236}">
                  <a16:creationId xmlns:a16="http://schemas.microsoft.com/office/drawing/2014/main" id="{B7DE2BA8-ED85-9BD4-1A8E-3E37E2B8CBC7}"/>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a:extLst>
                <a:ext uri="{FF2B5EF4-FFF2-40B4-BE49-F238E27FC236}">
                  <a16:creationId xmlns:a16="http://schemas.microsoft.com/office/drawing/2014/main" id="{38C58FD0-4830-32E9-5893-4022DEFE648B}"/>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C6793EDF-4F0C-0859-B33B-8588AEF4FA1A}"/>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9183C8C9-75A4-205C-1FC7-73BC1CDF3A5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9A91ED14-A6BE-0B87-20A5-5B1BBBD99AD0}"/>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61FF7CCA-B068-B350-504C-1AE51F937855}"/>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5" name="Footer Placeholder 4">
            <a:extLst>
              <a:ext uri="{FF2B5EF4-FFF2-40B4-BE49-F238E27FC236}">
                <a16:creationId xmlns:a16="http://schemas.microsoft.com/office/drawing/2014/main" id="{E7951D76-CD56-FBFC-A011-6F82ED5003F4}"/>
              </a:ext>
            </a:extLst>
          </p:cNvPr>
          <p:cNvSpPr>
            <a:spLocks noGrp="1"/>
          </p:cNvSpPr>
          <p:nvPr>
            <p:ph type="ftr" sz="quarter" idx="10"/>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3CA457F9-67B5-E994-D07A-EEBA4820BE28}"/>
              </a:ext>
            </a:extLst>
          </p:cNvPr>
          <p:cNvSpPr>
            <a:spLocks noGrp="1"/>
          </p:cNvSpPr>
          <p:nvPr>
            <p:ph type="sldNum" sz="quarter" idx="11"/>
          </p:nvPr>
        </p:nvSpPr>
        <p:spPr/>
        <p:txBody>
          <a:bodyPr/>
          <a:lstStyle>
            <a:lvl1pPr>
              <a:defRPr/>
            </a:lvl1pPr>
          </a:lstStyle>
          <a:p>
            <a:pPr>
              <a:defRPr/>
            </a:pPr>
            <a:fld id="{28901711-6F92-4929-A7E7-697A3901A10F}" type="slidenum">
              <a:rPr lang="en-US" altLang="en-US"/>
              <a:pPr>
                <a:defRPr/>
              </a:pPr>
              <a:t>‹#›</a:t>
            </a:fld>
            <a:endParaRPr lang="en-US" altLang="en-US"/>
          </a:p>
        </p:txBody>
      </p:sp>
    </p:spTree>
    <p:extLst>
      <p:ext uri="{BB962C8B-B14F-4D97-AF65-F5344CB8AC3E}">
        <p14:creationId xmlns:p14="http://schemas.microsoft.com/office/powerpoint/2010/main" val="40949869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63FDEA-CA43-EA05-0AA4-D6B9D7269397}"/>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4B86632-9B91-0832-89F6-B102314356CF}"/>
              </a:ext>
            </a:extLst>
          </p:cNvPr>
          <p:cNvSpPr>
            <a:spLocks noGrp="1"/>
          </p:cNvSpPr>
          <p:nvPr>
            <p:ph type="ftr" sz="quarter" idx="10"/>
          </p:nvPr>
        </p:nvSpPr>
        <p:spPr>
          <a:xfrm>
            <a:off x="609600" y="6042025"/>
            <a:ext cx="5835650" cy="365125"/>
          </a:xfrm>
        </p:spPr>
        <p:txBody>
          <a:bodyPr/>
          <a:lstStyle>
            <a:lvl1pPr>
              <a:defRPr/>
            </a:lvl1pPr>
          </a:lstStyle>
          <a:p>
            <a:pPr>
              <a:defRPr/>
            </a:pPr>
            <a:r>
              <a:rPr lang="en-US"/>
              <a:t>Buchheit Logistics Inc. </a:t>
            </a:r>
          </a:p>
          <a:p>
            <a:pPr>
              <a:defRPr/>
            </a:pPr>
            <a:r>
              <a:rPr lang="en-US"/>
              <a:t>Revision 2016</a:t>
            </a:r>
          </a:p>
        </p:txBody>
      </p:sp>
      <p:sp>
        <p:nvSpPr>
          <p:cNvPr id="6" name="Slide Number Placeholder 5">
            <a:extLst>
              <a:ext uri="{FF2B5EF4-FFF2-40B4-BE49-F238E27FC236}">
                <a16:creationId xmlns:a16="http://schemas.microsoft.com/office/drawing/2014/main" id="{36234865-2863-B27E-4D87-9D0E921AEE82}"/>
              </a:ext>
            </a:extLst>
          </p:cNvPr>
          <p:cNvSpPr>
            <a:spLocks noGrp="1"/>
          </p:cNvSpPr>
          <p:nvPr>
            <p:ph type="sldNum" sz="quarter" idx="11"/>
          </p:nvPr>
        </p:nvSpPr>
        <p:spPr/>
        <p:txBody>
          <a:bodyPr/>
          <a:lstStyle>
            <a:lvl1pPr>
              <a:defRPr/>
            </a:lvl1pPr>
          </a:lstStyle>
          <a:p>
            <a:pPr>
              <a:defRPr/>
            </a:pPr>
            <a:fld id="{F921D1C2-E9A5-4B33-B4DE-1437CD6CFB2A}" type="slidenum">
              <a:rPr lang="en-US" altLang="en-US"/>
              <a:pPr>
                <a:defRPr/>
              </a:pPr>
              <a:t>‹#›</a:t>
            </a:fld>
            <a:endParaRPr lang="en-US" altLang="en-US"/>
          </a:p>
        </p:txBody>
      </p:sp>
    </p:spTree>
    <p:extLst>
      <p:ext uri="{BB962C8B-B14F-4D97-AF65-F5344CB8AC3E}">
        <p14:creationId xmlns:p14="http://schemas.microsoft.com/office/powerpoint/2010/main" val="6448532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25D541-33D8-5940-5776-0749935F0B4B}"/>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599" y="2700870"/>
            <a:ext cx="6347715"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FF7C6C5-805B-08F3-96C5-34FA11D82D66}"/>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43AB9B-5B57-AA67-D8D3-D1B1853C70A4}"/>
              </a:ext>
            </a:extLst>
          </p:cNvPr>
          <p:cNvSpPr>
            <a:spLocks noGrp="1"/>
          </p:cNvSpPr>
          <p:nvPr>
            <p:ph type="sldNum" sz="quarter" idx="11"/>
          </p:nvPr>
        </p:nvSpPr>
        <p:spPr/>
        <p:txBody>
          <a:bodyPr/>
          <a:lstStyle>
            <a:lvl1pPr>
              <a:defRPr/>
            </a:lvl1pPr>
          </a:lstStyle>
          <a:p>
            <a:pPr>
              <a:defRPr/>
            </a:pPr>
            <a:fld id="{A2339750-BD1E-401E-A21E-038C20C7F382}" type="slidenum">
              <a:rPr lang="en-US" altLang="en-US"/>
              <a:pPr>
                <a:defRPr/>
              </a:pPr>
              <a:t>‹#›</a:t>
            </a:fld>
            <a:endParaRPr lang="en-US" altLang="en-US"/>
          </a:p>
        </p:txBody>
      </p:sp>
    </p:spTree>
    <p:extLst>
      <p:ext uri="{BB962C8B-B14F-4D97-AF65-F5344CB8AC3E}">
        <p14:creationId xmlns:p14="http://schemas.microsoft.com/office/powerpoint/2010/main" val="3261839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1399ED-C99C-2BBB-9698-C22F2E3688DE}"/>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1"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4E93EEF-5F0B-C449-9425-E625B177F993}"/>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CA6A9C2-6DAE-146E-B7E3-967B043B609F}"/>
              </a:ext>
            </a:extLst>
          </p:cNvPr>
          <p:cNvSpPr>
            <a:spLocks noGrp="1"/>
          </p:cNvSpPr>
          <p:nvPr>
            <p:ph type="sldNum" sz="quarter" idx="11"/>
          </p:nvPr>
        </p:nvSpPr>
        <p:spPr/>
        <p:txBody>
          <a:bodyPr/>
          <a:lstStyle>
            <a:lvl1pPr>
              <a:defRPr/>
            </a:lvl1pPr>
          </a:lstStyle>
          <a:p>
            <a:pPr>
              <a:defRPr/>
            </a:pPr>
            <a:fld id="{E1E23007-264D-4AC8-92E4-867A645658DA}" type="slidenum">
              <a:rPr lang="en-US" altLang="en-US"/>
              <a:pPr>
                <a:defRPr/>
              </a:pPr>
              <a:t>‹#›</a:t>
            </a:fld>
            <a:endParaRPr lang="en-US" altLang="en-US"/>
          </a:p>
        </p:txBody>
      </p:sp>
    </p:spTree>
    <p:extLst>
      <p:ext uri="{BB962C8B-B14F-4D97-AF65-F5344CB8AC3E}">
        <p14:creationId xmlns:p14="http://schemas.microsoft.com/office/powerpoint/2010/main" val="26812462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EB529D-216F-E5BF-B3DD-3295F018A5F3}"/>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DB587CDA-DB5B-499C-77AC-0B32B1ADB8FE}"/>
              </a:ext>
            </a:extLst>
          </p:cNvPr>
          <p:cNvSpPr>
            <a:spLocks noGrp="1"/>
          </p:cNvSpPr>
          <p:nvPr>
            <p:ph type="ftr" sz="quarter" idx="10"/>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DD1A1874-B80B-C1B3-10E0-20E07D349509}"/>
              </a:ext>
            </a:extLst>
          </p:cNvPr>
          <p:cNvSpPr>
            <a:spLocks noGrp="1"/>
          </p:cNvSpPr>
          <p:nvPr>
            <p:ph type="sldNum" sz="quarter" idx="11"/>
          </p:nvPr>
        </p:nvSpPr>
        <p:spPr/>
        <p:txBody>
          <a:bodyPr/>
          <a:lstStyle>
            <a:lvl1pPr>
              <a:defRPr/>
            </a:lvl1pPr>
          </a:lstStyle>
          <a:p>
            <a:pPr>
              <a:defRPr/>
            </a:pPr>
            <a:fld id="{F46FE4E9-D21B-456B-8F59-EC766EB1B261}" type="slidenum">
              <a:rPr lang="en-US" altLang="en-US"/>
              <a:pPr>
                <a:defRPr/>
              </a:pPr>
              <a:t>‹#›</a:t>
            </a:fld>
            <a:endParaRPr lang="en-US" altLang="en-US"/>
          </a:p>
        </p:txBody>
      </p:sp>
    </p:spTree>
    <p:extLst>
      <p:ext uri="{BB962C8B-B14F-4D97-AF65-F5344CB8AC3E}">
        <p14:creationId xmlns:p14="http://schemas.microsoft.com/office/powerpoint/2010/main" val="3337177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38AEA-CFD3-FE39-28D7-3E3F0F8985E8}"/>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17D9007-38C2-74E0-BD5F-CE42FBF8065B}"/>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E2E28FFC-7050-95A5-44D1-E4620FED2723}"/>
              </a:ext>
            </a:extLst>
          </p:cNvPr>
          <p:cNvSpPr>
            <a:spLocks noGrp="1"/>
          </p:cNvSpPr>
          <p:nvPr>
            <p:ph type="sldNum" sz="quarter" idx="11"/>
          </p:nvPr>
        </p:nvSpPr>
        <p:spPr/>
        <p:txBody>
          <a:bodyPr/>
          <a:lstStyle>
            <a:lvl1pPr>
              <a:defRPr/>
            </a:lvl1pPr>
          </a:lstStyle>
          <a:p>
            <a:pPr>
              <a:defRPr/>
            </a:pPr>
            <a:fld id="{BA6CC65F-2160-4C66-910D-29F182193EFD}" type="slidenum">
              <a:rPr lang="en-US" altLang="en-US"/>
              <a:pPr>
                <a:defRPr/>
              </a:pPr>
              <a:t>‹#›</a:t>
            </a:fld>
            <a:endParaRPr lang="en-US" altLang="en-US"/>
          </a:p>
        </p:txBody>
      </p:sp>
    </p:spTree>
    <p:extLst>
      <p:ext uri="{BB962C8B-B14F-4D97-AF65-F5344CB8AC3E}">
        <p14:creationId xmlns:p14="http://schemas.microsoft.com/office/powerpoint/2010/main" val="1783680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0839C2-7DAE-1333-DDFC-B5ACD4D96539}"/>
              </a:ext>
            </a:extLst>
          </p:cNvPr>
          <p:cNvPicPr>
            <a:picLocks noChangeAspect="1"/>
          </p:cNvPicPr>
          <p:nvPr/>
        </p:nvPicPr>
        <p:blipFill>
          <a:blip r:embed="rId2"/>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ooter Placeholder 2">
            <a:extLst>
              <a:ext uri="{FF2B5EF4-FFF2-40B4-BE49-F238E27FC236}">
                <a16:creationId xmlns:a16="http://schemas.microsoft.com/office/drawing/2014/main" id="{10B92438-CB94-B5B9-9652-6B7A30068305}"/>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D06E55E0-3DDE-B064-67C5-D6BEEDF50584}"/>
              </a:ext>
            </a:extLst>
          </p:cNvPr>
          <p:cNvSpPr>
            <a:spLocks noGrp="1"/>
          </p:cNvSpPr>
          <p:nvPr>
            <p:ph type="sldNum" sz="quarter" idx="11"/>
          </p:nvPr>
        </p:nvSpPr>
        <p:spPr/>
        <p:txBody>
          <a:bodyPr/>
          <a:lstStyle>
            <a:lvl1pPr>
              <a:defRPr/>
            </a:lvl1pPr>
          </a:lstStyle>
          <a:p>
            <a:pPr>
              <a:defRPr/>
            </a:pPr>
            <a:fld id="{9415A4DB-8422-4390-9F14-32ECC7D003CE}" type="slidenum">
              <a:rPr lang="en-US" altLang="en-US"/>
              <a:pPr>
                <a:defRPr/>
              </a:pPr>
              <a:t>‹#›</a:t>
            </a:fld>
            <a:endParaRPr lang="en-US" altLang="en-US"/>
          </a:p>
        </p:txBody>
      </p:sp>
    </p:spTree>
    <p:extLst>
      <p:ext uri="{BB962C8B-B14F-4D97-AF65-F5344CB8AC3E}">
        <p14:creationId xmlns:p14="http://schemas.microsoft.com/office/powerpoint/2010/main" val="68602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image" Target="../media/image6.jp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image" Target="../media/image5.jpeg"/><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image" Target="../media/image5.jpe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theme" Target="../theme/theme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image" Target="../media/image6.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image" Target="../media/image5.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9.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6.jp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7B51CF-0C60-13EA-6FC0-ECA2CD6420D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a:extLst>
              <a:ext uri="{FF2B5EF4-FFF2-40B4-BE49-F238E27FC236}">
                <a16:creationId xmlns:a16="http://schemas.microsoft.com/office/drawing/2014/main" id="{34B9AD0A-8C53-9F78-CCC2-B88B1FAF55A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57BA307A-AC3D-2013-40C0-58ABE5E35CF9}"/>
              </a:ext>
            </a:extLst>
          </p:cNvPr>
          <p:cNvSpPr>
            <a:spLocks noGrp="1" noChangeArrowheads="1"/>
          </p:cNvSpPr>
          <p:nvPr>
            <p:ph type="ftr" sz="quarter" idx="3"/>
          </p:nvPr>
        </p:nvSpPr>
        <p:spPr bwMode="auto">
          <a:xfrm>
            <a:off x="457200" y="6172200"/>
            <a:ext cx="8229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b="0"/>
            </a:lvl1pPr>
          </a:lstStyle>
          <a:p>
            <a:pPr>
              <a:defRPr/>
            </a:pPr>
            <a:endParaRPr lang="en-US" altLang="en-US"/>
          </a:p>
        </p:txBody>
      </p:sp>
      <p:pic>
        <p:nvPicPr>
          <p:cNvPr id="1029" name="Picture 5" descr="CRSTtrucks">
            <a:extLst>
              <a:ext uri="{FF2B5EF4-FFF2-40B4-BE49-F238E27FC236}">
                <a16:creationId xmlns:a16="http://schemas.microsoft.com/office/drawing/2014/main" id="{B823FFA7-A48C-ACEB-31F9-0EC0CD668A61}"/>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457200" y="15240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vanexBLACK">
            <a:extLst>
              <a:ext uri="{FF2B5EF4-FFF2-40B4-BE49-F238E27FC236}">
                <a16:creationId xmlns:a16="http://schemas.microsoft.com/office/drawing/2014/main" id="{BCE8A89F-AAE7-831C-4765-F91E3E3A46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0" y="6172200"/>
            <a:ext cx="457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a:extLst>
              <a:ext uri="{FF2B5EF4-FFF2-40B4-BE49-F238E27FC236}">
                <a16:creationId xmlns:a16="http://schemas.microsoft.com/office/drawing/2014/main" id="{766F3861-DAD4-3051-9A86-3327EFE99746}"/>
              </a:ext>
            </a:extLst>
          </p:cNvPr>
          <p:cNvSpPr txBox="1">
            <a:spLocks noChangeArrowheads="1"/>
          </p:cNvSpPr>
          <p:nvPr/>
        </p:nvSpPr>
        <p:spPr bwMode="auto">
          <a:xfrm>
            <a:off x="1355725" y="1865313"/>
            <a:ext cx="184150" cy="366712"/>
          </a:xfrm>
          <a:prstGeom prst="rect">
            <a:avLst/>
          </a:prstGeom>
          <a:noFill/>
          <a:ln>
            <a:noFill/>
          </a:ln>
          <a:effectLst/>
        </p:spPr>
        <p:txBody>
          <a:bodyPr wrap="none">
            <a:spAutoFit/>
          </a:bodyPr>
          <a:lstStyle>
            <a:lvl1pPr>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1pPr>
            <a:lvl2pPr marL="742950" indent="-28575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2pPr>
            <a:lvl3pPr marL="11430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3pPr>
            <a:lvl4pPr marL="16002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4pPr>
            <a:lvl5pPr marL="20574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defRPr/>
            </a:pPr>
            <a:endParaRPr lang="en-US" altLang="en-US" sz="1800" b="0"/>
          </a:p>
        </p:txBody>
      </p:sp>
    </p:spTree>
  </p:cSld>
  <p:clrMap bg1="lt1" tx1="dk1" bg2="lt2" tx2="dk2" accent1="accent1" accent2="accent2" accent3="accent3" accent4="accent4" accent5="accent5" accent6="accent6" hlink="hlink" folHlink="folHlink"/>
  <p:sldLayoutIdLst>
    <p:sldLayoutId id="2147487945" r:id="rId1"/>
    <p:sldLayoutId id="2147487946" r:id="rId2"/>
    <p:sldLayoutId id="2147487947" r:id="rId3"/>
    <p:sldLayoutId id="2147487948" r:id="rId4"/>
    <p:sldLayoutId id="2147487949" r:id="rId5"/>
    <p:sldLayoutId id="2147487950" r:id="rId6"/>
    <p:sldLayoutId id="2147487951" r:id="rId7"/>
    <p:sldLayoutId id="2147487952" r:id="rId8"/>
    <p:sldLayoutId id="2147487953" r:id="rId9"/>
    <p:sldLayoutId id="2147487954" r:id="rId10"/>
    <p:sldLayoutId id="214748795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4EB4ED5-1253-BF64-6A35-3676B13C74C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A83BD1B5-4E39-FDC5-F8AD-486934130E2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4CAE9855-B2B2-1F49-4B75-43ED56C69D9B}"/>
              </a:ext>
            </a:extLst>
          </p:cNvPr>
          <p:cNvSpPr>
            <a:spLocks noGrp="1" noChangeArrowheads="1"/>
          </p:cNvSpPr>
          <p:nvPr>
            <p:ph type="ftr" sz="quarter" idx="3"/>
          </p:nvPr>
        </p:nvSpPr>
        <p:spPr bwMode="auto">
          <a:xfrm>
            <a:off x="457200" y="6172200"/>
            <a:ext cx="8229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b="0"/>
            </a:lvl1pPr>
          </a:lstStyle>
          <a:p>
            <a:pPr>
              <a:defRPr/>
            </a:pPr>
            <a:endParaRPr lang="en-US" altLang="en-US"/>
          </a:p>
        </p:txBody>
      </p:sp>
      <p:pic>
        <p:nvPicPr>
          <p:cNvPr id="2053" name="Picture 5" descr="CRSTtrucks">
            <a:extLst>
              <a:ext uri="{FF2B5EF4-FFF2-40B4-BE49-F238E27FC236}">
                <a16:creationId xmlns:a16="http://schemas.microsoft.com/office/drawing/2014/main" id="{C72B0179-E522-6DE7-1946-DAA8D8B18C47}"/>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457200" y="15240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vanexBLACK">
            <a:extLst>
              <a:ext uri="{FF2B5EF4-FFF2-40B4-BE49-F238E27FC236}">
                <a16:creationId xmlns:a16="http://schemas.microsoft.com/office/drawing/2014/main" id="{67290689-7E94-B527-3FC1-5E39729CCD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0" y="6172200"/>
            <a:ext cx="457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956" r:id="rId1"/>
    <p:sldLayoutId id="2147487957" r:id="rId2"/>
    <p:sldLayoutId id="2147487958" r:id="rId3"/>
    <p:sldLayoutId id="2147487959" r:id="rId4"/>
    <p:sldLayoutId id="2147487960" r:id="rId5"/>
    <p:sldLayoutId id="2147487961" r:id="rId6"/>
    <p:sldLayoutId id="2147487962" r:id="rId7"/>
    <p:sldLayoutId id="2147487963" r:id="rId8"/>
    <p:sldLayoutId id="2147487964" r:id="rId9"/>
    <p:sldLayoutId id="2147487965" r:id="rId10"/>
    <p:sldLayoutId id="214748796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E00CA44-703F-63CD-E4FD-9FFD7F3AD52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Classroom Rules</a:t>
            </a:r>
            <a:br>
              <a:rPr lang="en-US" altLang="en-US"/>
            </a:br>
            <a:endParaRPr lang="en-US" altLang="en-US"/>
          </a:p>
        </p:txBody>
      </p:sp>
      <p:sp>
        <p:nvSpPr>
          <p:cNvPr id="3075" name="Rectangle 3">
            <a:extLst>
              <a:ext uri="{FF2B5EF4-FFF2-40B4-BE49-F238E27FC236}">
                <a16:creationId xmlns:a16="http://schemas.microsoft.com/office/drawing/2014/main" id="{5C3C5C65-B3D5-CDC6-46FD-8896B47FBB2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76" name="Picture 5" descr="CRSTtrucks">
            <a:extLst>
              <a:ext uri="{FF2B5EF4-FFF2-40B4-BE49-F238E27FC236}">
                <a16:creationId xmlns:a16="http://schemas.microsoft.com/office/drawing/2014/main" id="{7A468CA0-1FE1-2D1D-B503-A76291FE7C4F}"/>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0" y="-304800"/>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7">
            <a:extLst>
              <a:ext uri="{FF2B5EF4-FFF2-40B4-BE49-F238E27FC236}">
                <a16:creationId xmlns:a16="http://schemas.microsoft.com/office/drawing/2014/main" id="{67689231-73DF-BC76-4570-D963AE7C126E}"/>
              </a:ext>
            </a:extLst>
          </p:cNvPr>
          <p:cNvSpPr txBox="1">
            <a:spLocks noChangeArrowheads="1"/>
          </p:cNvSpPr>
          <p:nvPr/>
        </p:nvSpPr>
        <p:spPr bwMode="auto">
          <a:xfrm>
            <a:off x="1355725" y="1865313"/>
            <a:ext cx="184150" cy="366712"/>
          </a:xfrm>
          <a:prstGeom prst="rect">
            <a:avLst/>
          </a:prstGeom>
          <a:noFill/>
          <a:ln>
            <a:noFill/>
          </a:ln>
          <a:effectLst/>
        </p:spPr>
        <p:txBody>
          <a:bodyPr wrap="none">
            <a:spAutoFit/>
          </a:bodyPr>
          <a:lstStyle>
            <a:lvl1pPr>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1pPr>
            <a:lvl2pPr marL="742950" indent="-28575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2pPr>
            <a:lvl3pPr marL="11430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3pPr>
            <a:lvl4pPr marL="16002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4pPr>
            <a:lvl5pPr marL="20574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defRPr/>
            </a:pPr>
            <a:endParaRPr lang="en-US" altLang="en-US" sz="1800" b="0"/>
          </a:p>
        </p:txBody>
      </p:sp>
      <p:sp>
        <p:nvSpPr>
          <p:cNvPr id="3078" name="Rectangle 8">
            <a:extLst>
              <a:ext uri="{FF2B5EF4-FFF2-40B4-BE49-F238E27FC236}">
                <a16:creationId xmlns:a16="http://schemas.microsoft.com/office/drawing/2014/main" id="{A62C20D0-D61E-25DD-5E9C-64BC145F963A}"/>
              </a:ext>
            </a:extLst>
          </p:cNvPr>
          <p:cNvSpPr>
            <a:spLocks noChangeArrowheads="1"/>
          </p:cNvSpPr>
          <p:nvPr userDrawn="1"/>
        </p:nvSpPr>
        <p:spPr bwMode="auto">
          <a:xfrm>
            <a:off x="1447800" y="1371600"/>
            <a:ext cx="6391275" cy="4473575"/>
          </a:xfrm>
          <a:prstGeom prst="rect">
            <a:avLst/>
          </a:prstGeom>
          <a:noFill/>
          <a:ln>
            <a:noFill/>
          </a:ln>
          <a:effectLst/>
        </p:spPr>
        <p:txBody>
          <a:bodyPr>
            <a:spAutoFit/>
          </a:bodyPr>
          <a:lstStyle>
            <a:lvl1pPr>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1pPr>
            <a:lvl2pPr marL="742950" indent="-28575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2pPr>
            <a:lvl3pPr marL="11430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3pPr>
            <a:lvl4pPr marL="16002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4pPr>
            <a:lvl5pPr marL="20574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defRPr/>
            </a:pPr>
            <a:r>
              <a:rPr lang="en-US" altLang="en-US" sz="2400" b="0"/>
              <a:t>Cell phones off</a:t>
            </a:r>
          </a:p>
          <a:p>
            <a:pPr eaLnBrk="1" hangingPunct="1">
              <a:lnSpc>
                <a:spcPct val="100000"/>
              </a:lnSpc>
              <a:spcBef>
                <a:spcPct val="0"/>
              </a:spcBef>
              <a:buFontTx/>
              <a:buNone/>
              <a:defRPr/>
            </a:pPr>
            <a:endParaRPr lang="en-US" altLang="en-US" sz="2400" b="0"/>
          </a:p>
          <a:p>
            <a:pPr eaLnBrk="1" hangingPunct="1">
              <a:lnSpc>
                <a:spcPct val="100000"/>
              </a:lnSpc>
              <a:spcBef>
                <a:spcPct val="0"/>
              </a:spcBef>
              <a:buFontTx/>
              <a:buNone/>
              <a:defRPr/>
            </a:pPr>
            <a:r>
              <a:rPr lang="en-US" altLang="en-US" sz="2400" b="0"/>
              <a:t>Remain quiet</a:t>
            </a:r>
          </a:p>
          <a:p>
            <a:pPr eaLnBrk="1" hangingPunct="1">
              <a:lnSpc>
                <a:spcPct val="100000"/>
              </a:lnSpc>
              <a:spcBef>
                <a:spcPct val="0"/>
              </a:spcBef>
              <a:buFontTx/>
              <a:buNone/>
              <a:defRPr/>
            </a:pPr>
            <a:endParaRPr lang="en-US" altLang="en-US" sz="2400" b="0"/>
          </a:p>
          <a:p>
            <a:pPr eaLnBrk="1" hangingPunct="1">
              <a:lnSpc>
                <a:spcPct val="100000"/>
              </a:lnSpc>
              <a:spcBef>
                <a:spcPct val="0"/>
              </a:spcBef>
              <a:buFontTx/>
              <a:buNone/>
              <a:defRPr/>
            </a:pPr>
            <a:r>
              <a:rPr lang="en-US" altLang="en-US" sz="2400" b="0"/>
              <a:t>Remain in your seats</a:t>
            </a:r>
          </a:p>
          <a:p>
            <a:pPr eaLnBrk="1" hangingPunct="1">
              <a:lnSpc>
                <a:spcPct val="100000"/>
              </a:lnSpc>
              <a:spcBef>
                <a:spcPct val="0"/>
              </a:spcBef>
              <a:buFontTx/>
              <a:buNone/>
              <a:defRPr/>
            </a:pPr>
            <a:endParaRPr lang="en-US" altLang="en-US" sz="2400" b="0"/>
          </a:p>
          <a:p>
            <a:pPr eaLnBrk="1" hangingPunct="1">
              <a:lnSpc>
                <a:spcPct val="100000"/>
              </a:lnSpc>
              <a:spcBef>
                <a:spcPct val="0"/>
              </a:spcBef>
              <a:buFontTx/>
              <a:buNone/>
              <a:defRPr/>
            </a:pPr>
            <a:r>
              <a:rPr lang="en-US" altLang="en-US" sz="2400" b="0"/>
              <a:t>REMEMBER the 4 </a:t>
            </a:r>
            <a:r>
              <a:rPr lang="en-US" altLang="en-US" sz="2400" b="0">
                <a:solidFill>
                  <a:srgbClr val="FF0000"/>
                </a:solidFill>
              </a:rPr>
              <a:t>“B”’s</a:t>
            </a:r>
          </a:p>
          <a:p>
            <a:pPr eaLnBrk="1" hangingPunct="1">
              <a:lnSpc>
                <a:spcPct val="100000"/>
              </a:lnSpc>
              <a:spcBef>
                <a:spcPct val="0"/>
              </a:spcBef>
              <a:buFontTx/>
              <a:buNone/>
              <a:defRPr/>
            </a:pPr>
            <a:endParaRPr lang="en-US" altLang="en-US" sz="2400" b="0">
              <a:solidFill>
                <a:srgbClr val="FF0000"/>
              </a:solidFill>
            </a:endParaRPr>
          </a:p>
          <a:p>
            <a:pPr eaLnBrk="1" hangingPunct="1">
              <a:lnSpc>
                <a:spcPct val="100000"/>
              </a:lnSpc>
              <a:spcBef>
                <a:spcPct val="0"/>
              </a:spcBef>
              <a:buFontTx/>
              <a:buNone/>
              <a:defRPr/>
            </a:pPr>
            <a:r>
              <a:rPr lang="en-US" altLang="en-US" sz="2400" b="0"/>
              <a:t>Be Polite</a:t>
            </a:r>
          </a:p>
          <a:p>
            <a:pPr eaLnBrk="1" hangingPunct="1">
              <a:lnSpc>
                <a:spcPct val="100000"/>
              </a:lnSpc>
              <a:spcBef>
                <a:spcPct val="0"/>
              </a:spcBef>
              <a:buFontTx/>
              <a:buNone/>
              <a:defRPr/>
            </a:pPr>
            <a:r>
              <a:rPr lang="en-US" altLang="en-US" sz="2400" b="0"/>
              <a:t>Be Courteous</a:t>
            </a:r>
          </a:p>
          <a:p>
            <a:pPr eaLnBrk="1" hangingPunct="1">
              <a:lnSpc>
                <a:spcPct val="100000"/>
              </a:lnSpc>
              <a:spcBef>
                <a:spcPct val="0"/>
              </a:spcBef>
              <a:buFontTx/>
              <a:buNone/>
              <a:defRPr/>
            </a:pPr>
            <a:r>
              <a:rPr lang="en-US" altLang="en-US" sz="2400" b="0"/>
              <a:t>Be Professional</a:t>
            </a:r>
          </a:p>
          <a:p>
            <a:pPr eaLnBrk="1" hangingPunct="1">
              <a:lnSpc>
                <a:spcPct val="100000"/>
              </a:lnSpc>
              <a:spcBef>
                <a:spcPct val="0"/>
              </a:spcBef>
              <a:buFontTx/>
              <a:buNone/>
              <a:defRPr/>
            </a:pPr>
            <a:r>
              <a:rPr lang="en-US" altLang="en-US" sz="2400" b="0"/>
              <a:t>Be Prepared</a:t>
            </a:r>
          </a:p>
        </p:txBody>
      </p:sp>
      <p:sp>
        <p:nvSpPr>
          <p:cNvPr id="3079" name="Rectangle 9">
            <a:extLst>
              <a:ext uri="{FF2B5EF4-FFF2-40B4-BE49-F238E27FC236}">
                <a16:creationId xmlns:a16="http://schemas.microsoft.com/office/drawing/2014/main" id="{D2EEC920-65CE-C5D8-A984-F38381D19B24}"/>
              </a:ext>
            </a:extLst>
          </p:cNvPr>
          <p:cNvSpPr>
            <a:spLocks noChangeArrowheads="1"/>
          </p:cNvSpPr>
          <p:nvPr userDrawn="1"/>
        </p:nvSpPr>
        <p:spPr bwMode="auto">
          <a:xfrm>
            <a:off x="228600" y="152400"/>
            <a:ext cx="8763000" cy="762000"/>
          </a:xfrm>
          <a:prstGeom prst="rect">
            <a:avLst/>
          </a:prstGeom>
          <a:noFill/>
          <a:ln>
            <a:noFill/>
          </a:ln>
          <a:effectLst/>
        </p:spPr>
        <p:txBody>
          <a:bodyPr>
            <a:spAutoFit/>
          </a:bodyPr>
          <a:lstStyle>
            <a:lvl1pPr>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1pPr>
            <a:lvl2pPr marL="742950" indent="-28575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2pPr>
            <a:lvl3pPr marL="11430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3pPr>
            <a:lvl4pPr marL="16002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4pPr>
            <a:lvl5pPr marL="2057400" indent="-228600">
              <a:lnSpc>
                <a:spcPct val="90000"/>
              </a:lnSpc>
              <a:spcBef>
                <a:spcPct val="20000"/>
              </a:spcBef>
              <a:buChar char="•"/>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defRPr/>
            </a:pPr>
            <a:r>
              <a:rPr lang="en-US" altLang="en-US" sz="4400">
                <a:solidFill>
                  <a:srgbClr val="CCCC00"/>
                </a:solidFill>
              </a:rPr>
              <a:t>Classroom Rules</a:t>
            </a:r>
          </a:p>
        </p:txBody>
      </p:sp>
      <p:pic>
        <p:nvPicPr>
          <p:cNvPr id="3080" name="Picture 10" descr="vanexBLACK">
            <a:extLst>
              <a:ext uri="{FF2B5EF4-FFF2-40B4-BE49-F238E27FC236}">
                <a16:creationId xmlns:a16="http://schemas.microsoft.com/office/drawing/2014/main" id="{83652F89-C2B2-4360-76D1-4C34BA13C53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362200" y="6172200"/>
            <a:ext cx="4267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967" r:id="rId1"/>
    <p:sldLayoutId id="2147487968" r:id="rId2"/>
    <p:sldLayoutId id="2147487969" r:id="rId3"/>
    <p:sldLayoutId id="2147487970" r:id="rId4"/>
    <p:sldLayoutId id="2147487971" r:id="rId5"/>
    <p:sldLayoutId id="2147487972" r:id="rId6"/>
    <p:sldLayoutId id="2147487973" r:id="rId7"/>
    <p:sldLayoutId id="2147487974" r:id="rId8"/>
    <p:sldLayoutId id="2147487975" r:id="rId9"/>
    <p:sldLayoutId id="2147487976" r:id="rId10"/>
    <p:sldLayoutId id="214748797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68E25FE-0046-0699-62C5-39FE05F8D84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920A4CAE-F0E6-57A0-CAB1-6D55AF8A4D0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917AF862-0687-BCC6-55AA-E58480EBC293}"/>
              </a:ext>
            </a:extLst>
          </p:cNvPr>
          <p:cNvSpPr>
            <a:spLocks noGrp="1" noChangeArrowheads="1"/>
          </p:cNvSpPr>
          <p:nvPr>
            <p:ph type="ftr" sz="quarter" idx="3"/>
          </p:nvPr>
        </p:nvSpPr>
        <p:spPr bwMode="auto">
          <a:xfrm>
            <a:off x="457200" y="6172200"/>
            <a:ext cx="8229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b="0"/>
            </a:lvl1pPr>
          </a:lstStyle>
          <a:p>
            <a:pPr>
              <a:defRPr/>
            </a:pPr>
            <a:endParaRPr lang="en-US" altLang="en-US"/>
          </a:p>
        </p:txBody>
      </p:sp>
      <p:pic>
        <p:nvPicPr>
          <p:cNvPr id="4101" name="Picture 5" descr="CRSTtrucks">
            <a:extLst>
              <a:ext uri="{FF2B5EF4-FFF2-40B4-BE49-F238E27FC236}">
                <a16:creationId xmlns:a16="http://schemas.microsoft.com/office/drawing/2014/main" id="{0BCDE769-35D7-5B1B-A473-736592CEFB5C}"/>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457200" y="15240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vanexBLACK">
            <a:extLst>
              <a:ext uri="{FF2B5EF4-FFF2-40B4-BE49-F238E27FC236}">
                <a16:creationId xmlns:a16="http://schemas.microsoft.com/office/drawing/2014/main" id="{F1360837-FD87-8A12-F087-7FA522A128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0" y="6172200"/>
            <a:ext cx="457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978" r:id="rId1"/>
    <p:sldLayoutId id="2147487979" r:id="rId2"/>
    <p:sldLayoutId id="2147487980" r:id="rId3"/>
    <p:sldLayoutId id="2147487981" r:id="rId4"/>
    <p:sldLayoutId id="2147487982" r:id="rId5"/>
    <p:sldLayoutId id="2147487983" r:id="rId6"/>
    <p:sldLayoutId id="2147487984" r:id="rId7"/>
    <p:sldLayoutId id="2147487985" r:id="rId8"/>
    <p:sldLayoutId id="2147487986" r:id="rId9"/>
    <p:sldLayoutId id="2147487987" r:id="rId10"/>
    <p:sldLayoutId id="214748798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BAB09C"/>
            </a:gs>
            <a:gs pos="100000">
              <a:srgbClr val="FCFCFB"/>
            </a:gs>
          </a:gsLst>
          <a:lin ang="5400000" scaled="1"/>
        </a:gra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8892D93-17F4-9F16-79C9-C737E305491F}"/>
              </a:ext>
            </a:extLst>
          </p:cNvPr>
          <p:cNvSpPr>
            <a:spLocks noGrp="1" noChangeArrowheads="1"/>
          </p:cNvSpPr>
          <p:nvPr>
            <p:ph type="title"/>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82E4CBD2-DCF9-D667-84DC-B765B48B952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1364" name="Rectangle 4">
            <a:extLst>
              <a:ext uri="{FF2B5EF4-FFF2-40B4-BE49-F238E27FC236}">
                <a16:creationId xmlns:a16="http://schemas.microsoft.com/office/drawing/2014/main" id="{FBEBBA54-76A9-95CE-5634-25A48BDD0452}"/>
              </a:ext>
            </a:extLst>
          </p:cNvPr>
          <p:cNvSpPr>
            <a:spLocks noGrp="1" noChangeArrowheads="1"/>
          </p:cNvSpPr>
          <p:nvPr>
            <p:ph type="ftr" sz="quarter" idx="3"/>
          </p:nvPr>
        </p:nvSpPr>
        <p:spPr bwMode="auto">
          <a:xfrm>
            <a:off x="457200" y="6172200"/>
            <a:ext cx="8229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b="0"/>
            </a:lvl1pPr>
          </a:lstStyle>
          <a:p>
            <a:pPr>
              <a:defRPr/>
            </a:pPr>
            <a:endParaRPr lang="en-US" altLang="en-US"/>
          </a:p>
        </p:txBody>
      </p:sp>
      <p:pic>
        <p:nvPicPr>
          <p:cNvPr id="5125" name="Picture 5" descr="CRSTtrucks">
            <a:extLst>
              <a:ext uri="{FF2B5EF4-FFF2-40B4-BE49-F238E27FC236}">
                <a16:creationId xmlns:a16="http://schemas.microsoft.com/office/drawing/2014/main" id="{E11A07B0-C0DE-75A5-60D9-3E08B95F15CE}"/>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457200" y="13716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a:extLst>
              <a:ext uri="{FF2B5EF4-FFF2-40B4-BE49-F238E27FC236}">
                <a16:creationId xmlns:a16="http://schemas.microsoft.com/office/drawing/2014/main" id="{8C272080-EE59-DB7E-8F55-A6842649BE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5943600"/>
            <a:ext cx="502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7989" r:id="rId1"/>
    <p:sldLayoutId id="2147487990" r:id="rId2"/>
    <p:sldLayoutId id="2147487991" r:id="rId3"/>
    <p:sldLayoutId id="2147487992" r:id="rId4"/>
    <p:sldLayoutId id="2147487993" r:id="rId5"/>
    <p:sldLayoutId id="2147487994" r:id="rId6"/>
    <p:sldLayoutId id="2147487995" r:id="rId7"/>
    <p:sldLayoutId id="2147487996" r:id="rId8"/>
    <p:sldLayoutId id="2147487997" r:id="rId9"/>
    <p:sldLayoutId id="2147487998" r:id="rId10"/>
    <p:sldLayoutId id="2147487999" r:id="rId11"/>
  </p:sldLayoutIdLst>
  <p:txStyles>
    <p:titleStyle>
      <a:lvl1pPr algn="ctr" rtl="0" eaLnBrk="0" fontAlgn="base" hangingPunct="0">
        <a:spcBef>
          <a:spcPct val="0"/>
        </a:spcBef>
        <a:spcAft>
          <a:spcPct val="0"/>
        </a:spcAft>
        <a:defRPr sz="4400" kern="12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folHlink"/>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folHlink"/>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folHlink"/>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BAB09C"/>
            </a:gs>
            <a:gs pos="100000">
              <a:srgbClr val="FCFCFB"/>
            </a:gs>
          </a:gsLst>
          <a:lin ang="5400000" scaled="1"/>
        </a:gradFill>
        <a:effectLst/>
      </p:bgPr>
    </p:bg>
    <p:spTree>
      <p:nvGrpSpPr>
        <p:cNvPr id="1" name=""/>
        <p:cNvGrpSpPr/>
        <p:nvPr/>
      </p:nvGrpSpPr>
      <p:grpSpPr>
        <a:xfrm>
          <a:off x="0" y="0"/>
          <a:ext cx="0" cy="0"/>
          <a:chOff x="0" y="0"/>
          <a:chExt cx="0" cy="0"/>
        </a:xfrm>
      </p:grpSpPr>
      <p:pic>
        <p:nvPicPr>
          <p:cNvPr id="6146" name="Picture 2" descr="CRSTtrucks">
            <a:extLst>
              <a:ext uri="{FF2B5EF4-FFF2-40B4-BE49-F238E27FC236}">
                <a16:creationId xmlns:a16="http://schemas.microsoft.com/office/drawing/2014/main" id="{89DC1E45-E831-7E38-E727-4ADADDE2EF13}"/>
              </a:ext>
            </a:extLst>
          </p:cNvPr>
          <p:cNvPicPr>
            <a:picLocks noChangeAspect="1" noChangeArrowheads="1"/>
          </p:cNvPicPr>
          <p:nvPr/>
        </p:nvPicPr>
        <p:blipFill>
          <a:blip r:embed="rId13">
            <a:lum bright="50000" contrast="-70000"/>
            <a:extLst>
              <a:ext uri="{28A0092B-C50C-407E-A947-70E740481C1C}">
                <a14:useLocalDpi xmlns:a14="http://schemas.microsoft.com/office/drawing/2010/main" val="0"/>
              </a:ext>
            </a:extLst>
          </a:blip>
          <a:srcRect/>
          <a:stretch>
            <a:fillRect/>
          </a:stretch>
        </p:blipFill>
        <p:spPr bwMode="auto">
          <a:xfrm>
            <a:off x="457200" y="13716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59" name="Rectangle 3">
            <a:extLst>
              <a:ext uri="{FF2B5EF4-FFF2-40B4-BE49-F238E27FC236}">
                <a16:creationId xmlns:a16="http://schemas.microsoft.com/office/drawing/2014/main" id="{AE6120AB-2A42-9445-1B3A-1FA52D0C8E91}"/>
              </a:ext>
            </a:extLst>
          </p:cNvPr>
          <p:cNvSpPr>
            <a:spLocks noGrp="1" noChangeArrowheads="1"/>
          </p:cNvSpPr>
          <p:nvPr>
            <p:ph type="title"/>
          </p:nvPr>
        </p:nvSpPr>
        <p:spPr bwMode="auto">
          <a:xfrm>
            <a:off x="457200" y="152400"/>
            <a:ext cx="8229600" cy="1143000"/>
          </a:xfrm>
          <a:prstGeom prst="rect">
            <a:avLst/>
          </a:prstGeom>
          <a:noFill/>
          <a:ln>
            <a:noFill/>
          </a:ln>
          <a:effectLst/>
        </p:spPr>
        <p:txBody>
          <a:bodyPr vert="horz" wrap="square" lIns="91425" tIns="45713" rIns="91425" bIns="45713" numCol="1" anchor="ctr" anchorCtr="0" compatLnSpc="1">
            <a:prstTxWarp prst="textNoShape">
              <a:avLst/>
            </a:prstTxWarp>
          </a:bodyPr>
          <a:lstStyle/>
          <a:p>
            <a:pPr lvl="0"/>
            <a:r>
              <a:rPr lang="en-US" altLang="en-US"/>
              <a:t>Click to edit Master</a:t>
            </a:r>
          </a:p>
        </p:txBody>
      </p:sp>
      <p:sp>
        <p:nvSpPr>
          <p:cNvPr id="6148" name="Rectangle 4">
            <a:extLst>
              <a:ext uri="{FF2B5EF4-FFF2-40B4-BE49-F238E27FC236}">
                <a16:creationId xmlns:a16="http://schemas.microsoft.com/office/drawing/2014/main" id="{A065C8C7-EB5F-470D-ABA3-D73F1FB84227}"/>
              </a:ext>
            </a:extLst>
          </p:cNvPr>
          <p:cNvSpPr>
            <a:spLocks noGrp="1" noChangeArrowheads="1"/>
          </p:cNvSpPr>
          <p:nvPr>
            <p:ph type="body" idx="1"/>
          </p:nvPr>
        </p:nvSpPr>
        <p:spPr bwMode="auto">
          <a:xfrm>
            <a:off x="457200" y="13716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149" name="Picture 5">
            <a:extLst>
              <a:ext uri="{FF2B5EF4-FFF2-40B4-BE49-F238E27FC236}">
                <a16:creationId xmlns:a16="http://schemas.microsoft.com/office/drawing/2014/main" id="{C6B7ECE0-B3E2-EA25-D751-4E62D19FAA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5715000"/>
            <a:ext cx="6781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0262" name="Rectangle 6">
            <a:extLst>
              <a:ext uri="{FF2B5EF4-FFF2-40B4-BE49-F238E27FC236}">
                <a16:creationId xmlns:a16="http://schemas.microsoft.com/office/drawing/2014/main" id="{AFF5F925-BA46-9D81-CFEC-70967B6F0E94}"/>
              </a:ext>
            </a:extLst>
          </p:cNvPr>
          <p:cNvSpPr>
            <a:spLocks noGrp="1" noChangeArrowheads="1"/>
          </p:cNvSpPr>
          <p:nvPr>
            <p:ph type="sldNum" sz="quarter" idx="4"/>
          </p:nvPr>
        </p:nvSpPr>
        <p:spPr bwMode="auto">
          <a:xfrm>
            <a:off x="8001000" y="6245225"/>
            <a:ext cx="685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a:defRPr/>
            </a:pPr>
            <a:fld id="{71A0FF7F-6BAD-48C4-AB37-B1406D9D43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000" r:id="rId1"/>
    <p:sldLayoutId id="2147488001" r:id="rId2"/>
    <p:sldLayoutId id="2147488002" r:id="rId3"/>
    <p:sldLayoutId id="2147488003" r:id="rId4"/>
    <p:sldLayoutId id="2147488004" r:id="rId5"/>
    <p:sldLayoutId id="2147488005" r:id="rId6"/>
    <p:sldLayoutId id="2147488006" r:id="rId7"/>
    <p:sldLayoutId id="2147488007" r:id="rId8"/>
    <p:sldLayoutId id="2147488008" r:id="rId9"/>
    <p:sldLayoutId id="2147488009" r:id="rId10"/>
    <p:sldLayoutId id="2147488010" r:id="rId11"/>
  </p:sldLayoutIdLst>
  <p:txStyles>
    <p:titleStyle>
      <a:lvl1pPr algn="ctr" rtl="0" eaLnBrk="0" fontAlgn="base" hangingPunct="0">
        <a:spcBef>
          <a:spcPct val="0"/>
        </a:spcBef>
        <a:spcAft>
          <a:spcPct val="0"/>
        </a:spcAft>
        <a:defRPr sz="4400" b="1" kern="1200">
          <a:solidFill>
            <a:srgbClr val="51491B"/>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b="1">
          <a:solidFill>
            <a:srgbClr val="51491B"/>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srcRect/>
          <a:tile tx="0" ty="0" sx="100000" sy="100000" flip="none" algn="tl"/>
        </a:blipFill>
        <a:effectLst/>
      </p:bgPr>
    </p:bg>
    <p:spTree>
      <p:nvGrpSpPr>
        <p:cNvPr id="1" name=""/>
        <p:cNvGrpSpPr/>
        <p:nvPr/>
      </p:nvGrpSpPr>
      <p:grpSpPr>
        <a:xfrm>
          <a:off x="0" y="0"/>
          <a:ext cx="0" cy="0"/>
          <a:chOff x="0" y="0"/>
          <a:chExt cx="0" cy="0"/>
        </a:xfrm>
      </p:grpSpPr>
      <p:grpSp>
        <p:nvGrpSpPr>
          <p:cNvPr id="7170" name="Group 16">
            <a:extLst>
              <a:ext uri="{FF2B5EF4-FFF2-40B4-BE49-F238E27FC236}">
                <a16:creationId xmlns:a16="http://schemas.microsoft.com/office/drawing/2014/main" id="{40650FF0-9943-ACB8-61F7-8D9011A8996D}"/>
              </a:ext>
            </a:extLst>
          </p:cNvPr>
          <p:cNvGrpSpPr>
            <a:grpSpLocks/>
          </p:cNvGrpSpPr>
          <p:nvPr/>
        </p:nvGrpSpPr>
        <p:grpSpPr bwMode="auto">
          <a:xfrm>
            <a:off x="-7938" y="-7938"/>
            <a:ext cx="9169401" cy="6873876"/>
            <a:chOff x="-8467" y="-8468"/>
            <a:chExt cx="9169805" cy="6874935"/>
          </a:xfrm>
        </p:grpSpPr>
        <p:sp>
          <p:nvSpPr>
            <p:cNvPr id="7" name="Freeform 6">
              <a:extLst>
                <a:ext uri="{FF2B5EF4-FFF2-40B4-BE49-F238E27FC236}">
                  <a16:creationId xmlns:a16="http://schemas.microsoft.com/office/drawing/2014/main" id="{5F824C2A-37AE-EDC3-ECEA-378FEA5E8CCC}"/>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cxnSp>
          <p:nvCxnSpPr>
            <p:cNvPr id="8" name="Straight Connector 7">
              <a:extLst>
                <a:ext uri="{FF2B5EF4-FFF2-40B4-BE49-F238E27FC236}">
                  <a16:creationId xmlns:a16="http://schemas.microsoft.com/office/drawing/2014/main" id="{C184D541-6954-5148-A46E-7F6F6891C83A}"/>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8217FBB-3DBB-469A-51AD-ADDE97399845}"/>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C141E855-AF42-1854-394E-46ECA5B06C9F}"/>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1" name="Freeform 10">
              <a:extLst>
                <a:ext uri="{FF2B5EF4-FFF2-40B4-BE49-F238E27FC236}">
                  <a16:creationId xmlns:a16="http://schemas.microsoft.com/office/drawing/2014/main" id="{02017C19-4F6A-1F53-80E1-A2B1D8382825}"/>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2" name="Freeform 11">
              <a:extLst>
                <a:ext uri="{FF2B5EF4-FFF2-40B4-BE49-F238E27FC236}">
                  <a16:creationId xmlns:a16="http://schemas.microsoft.com/office/drawing/2014/main" id="{DA847075-7E02-1514-CB0D-F798F84BBD07}"/>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3" name="Freeform 12">
              <a:extLst>
                <a:ext uri="{FF2B5EF4-FFF2-40B4-BE49-F238E27FC236}">
                  <a16:creationId xmlns:a16="http://schemas.microsoft.com/office/drawing/2014/main" id="{B10669A0-D3DE-5046-5655-0A09D6EF69FB}"/>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4" name="Freeform 13">
              <a:extLst>
                <a:ext uri="{FF2B5EF4-FFF2-40B4-BE49-F238E27FC236}">
                  <a16:creationId xmlns:a16="http://schemas.microsoft.com/office/drawing/2014/main" id="{4034551A-4BC1-A789-C864-1503EEA8E1F2}"/>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5" name="Freeform 14">
              <a:extLst>
                <a:ext uri="{FF2B5EF4-FFF2-40B4-BE49-F238E27FC236}">
                  <a16:creationId xmlns:a16="http://schemas.microsoft.com/office/drawing/2014/main" id="{79FAC935-F910-3D6A-599B-22AB1E2A48D4}"/>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6" name="Freeform 15">
              <a:extLst>
                <a:ext uri="{FF2B5EF4-FFF2-40B4-BE49-F238E27FC236}">
                  <a16:creationId xmlns:a16="http://schemas.microsoft.com/office/drawing/2014/main" id="{E2052E6F-89A0-6CFA-D6D5-62FEDEF91639}"/>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7171" name="Title Placeholder 1">
            <a:extLst>
              <a:ext uri="{FF2B5EF4-FFF2-40B4-BE49-F238E27FC236}">
                <a16:creationId xmlns:a16="http://schemas.microsoft.com/office/drawing/2014/main" id="{900E3C03-A174-45A1-94B1-5101720565AE}"/>
              </a:ext>
            </a:extLst>
          </p:cNvPr>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172" name="Text Placeholder 2">
            <a:extLst>
              <a:ext uri="{FF2B5EF4-FFF2-40B4-BE49-F238E27FC236}">
                <a16:creationId xmlns:a16="http://schemas.microsoft.com/office/drawing/2014/main" id="{B39E862E-DF58-2F13-75D6-98483066140F}"/>
              </a:ext>
            </a:extLst>
          </p:cNvPr>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534331FE-EF0E-88DC-3BFB-E3CB24A1A013}"/>
              </a:ext>
            </a:extLst>
          </p:cNvPr>
          <p:cNvSpPr>
            <a:spLocks noGrp="1"/>
          </p:cNvSpPr>
          <p:nvPr>
            <p:ph type="ftr" sz="quarter" idx="3"/>
          </p:nvPr>
        </p:nvSpPr>
        <p:spPr>
          <a:xfrm>
            <a:off x="609600" y="6042025"/>
            <a:ext cx="5832475" cy="365125"/>
          </a:xfrm>
          <a:prstGeom prst="rect">
            <a:avLst/>
          </a:prstGeom>
        </p:spPr>
        <p:txBody>
          <a:bodyPr vert="horz" lIns="91440" tIns="45720" rIns="91440" bIns="45720" rtlCol="0" anchor="ctr"/>
          <a:lstStyle>
            <a:lvl1pPr algn="l" eaLnBrk="1" hangingPunct="1">
              <a:lnSpc>
                <a:spcPct val="90000"/>
              </a:lnSpc>
              <a:spcBef>
                <a:spcPct val="20000"/>
              </a:spcBef>
              <a:buFontTx/>
              <a:buChar cha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1AC7E4D9-48BE-5985-710E-C2A2704372EC}"/>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90000"/>
              </a:lnSpc>
              <a:spcBef>
                <a:spcPct val="20000"/>
              </a:spcBef>
              <a:buFontTx/>
              <a:buChar char="•"/>
              <a:defRPr sz="900">
                <a:solidFill>
                  <a:schemeClr val="accent1"/>
                </a:solidFill>
              </a:defRPr>
            </a:lvl1pPr>
          </a:lstStyle>
          <a:p>
            <a:pPr>
              <a:defRPr/>
            </a:pPr>
            <a:fld id="{40EEC3E5-3208-4455-8B5A-4992B406C230}" type="slidenum">
              <a:rPr lang="en-US" altLang="en-US"/>
              <a:pPr>
                <a:defRPr/>
              </a:pPr>
              <a:t>‹#›</a:t>
            </a:fld>
            <a:endParaRPr lang="en-US" altLang="en-US"/>
          </a:p>
        </p:txBody>
      </p:sp>
      <p:pic>
        <p:nvPicPr>
          <p:cNvPr id="18" name="Picture 17">
            <a:extLst>
              <a:ext uri="{FF2B5EF4-FFF2-40B4-BE49-F238E27FC236}">
                <a16:creationId xmlns:a16="http://schemas.microsoft.com/office/drawing/2014/main" id="{569036A1-730F-33D8-88B8-EDA92AE47411}"/>
              </a:ext>
            </a:extLst>
          </p:cNvPr>
          <p:cNvPicPr>
            <a:picLocks noChangeAspect="1"/>
          </p:cNvPicPr>
          <p:nvPr/>
        </p:nvPicPr>
        <p:blipFill>
          <a:blip r:embed="rId29"/>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 id="2147488022" r:id="rId12"/>
    <p:sldLayoutId id="2147488023" r:id="rId13"/>
    <p:sldLayoutId id="2147488024" r:id="rId14"/>
    <p:sldLayoutId id="2147488025" r:id="rId15"/>
    <p:sldLayoutId id="2147488026" r:id="rId16"/>
    <p:sldLayoutId id="2147488027" r:id="rId17"/>
    <p:sldLayoutId id="2147488028" r:id="rId18"/>
    <p:sldLayoutId id="2147488029" r:id="rId19"/>
    <p:sldLayoutId id="2147488030" r:id="rId20"/>
    <p:sldLayoutId id="2147488031" r:id="rId21"/>
    <p:sldLayoutId id="2147488032" r:id="rId22"/>
    <p:sldLayoutId id="2147488033" r:id="rId23"/>
    <p:sldLayoutId id="2147488034" r:id="rId24"/>
    <p:sldLayoutId id="2147488035" r:id="rId25"/>
    <p:sldLayoutId id="2147488036" r:id="rId2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srcRect/>
          <a:tile tx="0" ty="0" sx="100000" sy="100000" flip="none" algn="tl"/>
        </a:blipFill>
        <a:effectLst/>
      </p:bgPr>
    </p:bg>
    <p:spTree>
      <p:nvGrpSpPr>
        <p:cNvPr id="1" name=""/>
        <p:cNvGrpSpPr/>
        <p:nvPr/>
      </p:nvGrpSpPr>
      <p:grpSpPr>
        <a:xfrm>
          <a:off x="0" y="0"/>
          <a:ext cx="0" cy="0"/>
          <a:chOff x="0" y="0"/>
          <a:chExt cx="0" cy="0"/>
        </a:xfrm>
      </p:grpSpPr>
      <p:grpSp>
        <p:nvGrpSpPr>
          <p:cNvPr id="8194" name="Group 16">
            <a:extLst>
              <a:ext uri="{FF2B5EF4-FFF2-40B4-BE49-F238E27FC236}">
                <a16:creationId xmlns:a16="http://schemas.microsoft.com/office/drawing/2014/main" id="{D3EA8EE4-74FB-B073-4F87-3A4FD6DC6F94}"/>
              </a:ext>
            </a:extLst>
          </p:cNvPr>
          <p:cNvGrpSpPr>
            <a:grpSpLocks/>
          </p:cNvGrpSpPr>
          <p:nvPr/>
        </p:nvGrpSpPr>
        <p:grpSpPr bwMode="auto">
          <a:xfrm>
            <a:off x="-7938" y="-7938"/>
            <a:ext cx="9169401" cy="6873876"/>
            <a:chOff x="-8467" y="-8468"/>
            <a:chExt cx="9169805" cy="6874935"/>
          </a:xfrm>
        </p:grpSpPr>
        <p:sp>
          <p:nvSpPr>
            <p:cNvPr id="7" name="Freeform 6">
              <a:extLst>
                <a:ext uri="{FF2B5EF4-FFF2-40B4-BE49-F238E27FC236}">
                  <a16:creationId xmlns:a16="http://schemas.microsoft.com/office/drawing/2014/main" id="{410C04C1-9501-6F2F-C5D6-341DEA5AD6D4}"/>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cxnSp>
          <p:nvCxnSpPr>
            <p:cNvPr id="8" name="Straight Connector 7">
              <a:extLst>
                <a:ext uri="{FF2B5EF4-FFF2-40B4-BE49-F238E27FC236}">
                  <a16:creationId xmlns:a16="http://schemas.microsoft.com/office/drawing/2014/main" id="{F2AE42D2-E260-D905-BDC6-E69BA04FA8BD}"/>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44C0DFF-62D3-3EB7-6F4A-E1EA8540F52E}"/>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50F9F862-F3E5-A163-6669-9B17EC5296ED}"/>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1" name="Freeform 10">
              <a:extLst>
                <a:ext uri="{FF2B5EF4-FFF2-40B4-BE49-F238E27FC236}">
                  <a16:creationId xmlns:a16="http://schemas.microsoft.com/office/drawing/2014/main" id="{F4671AA0-0D98-6DAD-1893-5A329D80CF6A}"/>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2" name="Freeform 11">
              <a:extLst>
                <a:ext uri="{FF2B5EF4-FFF2-40B4-BE49-F238E27FC236}">
                  <a16:creationId xmlns:a16="http://schemas.microsoft.com/office/drawing/2014/main" id="{3C0A7E7F-6B34-0685-1F5D-4B569A1B2180}"/>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3" name="Freeform 12">
              <a:extLst>
                <a:ext uri="{FF2B5EF4-FFF2-40B4-BE49-F238E27FC236}">
                  <a16:creationId xmlns:a16="http://schemas.microsoft.com/office/drawing/2014/main" id="{266922B2-4317-9649-92AB-CA3BDE30D817}"/>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4" name="Freeform 13">
              <a:extLst>
                <a:ext uri="{FF2B5EF4-FFF2-40B4-BE49-F238E27FC236}">
                  <a16:creationId xmlns:a16="http://schemas.microsoft.com/office/drawing/2014/main" id="{C45DE751-C8FB-A413-55F3-50273FF55E50}"/>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5" name="Freeform 14">
              <a:extLst>
                <a:ext uri="{FF2B5EF4-FFF2-40B4-BE49-F238E27FC236}">
                  <a16:creationId xmlns:a16="http://schemas.microsoft.com/office/drawing/2014/main" id="{1F64CC97-D299-C124-A8BC-7AFB8162E899}"/>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6" name="Freeform 15">
              <a:extLst>
                <a:ext uri="{FF2B5EF4-FFF2-40B4-BE49-F238E27FC236}">
                  <a16:creationId xmlns:a16="http://schemas.microsoft.com/office/drawing/2014/main" id="{C93E2CA4-1BD1-8AAE-D4AA-42C8D119DE38}"/>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8195" name="Title Placeholder 1">
            <a:extLst>
              <a:ext uri="{FF2B5EF4-FFF2-40B4-BE49-F238E27FC236}">
                <a16:creationId xmlns:a16="http://schemas.microsoft.com/office/drawing/2014/main" id="{A89434AD-B0AE-CB66-0725-EE5752C1EA38}"/>
              </a:ext>
            </a:extLst>
          </p:cNvPr>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196" name="Text Placeholder 2">
            <a:extLst>
              <a:ext uri="{FF2B5EF4-FFF2-40B4-BE49-F238E27FC236}">
                <a16:creationId xmlns:a16="http://schemas.microsoft.com/office/drawing/2014/main" id="{CC45A426-D50A-4464-B512-A37DAA76375C}"/>
              </a:ext>
            </a:extLst>
          </p:cNvPr>
          <p:cNvSpPr>
            <a:spLocks noGrp="1" noChangeArrowheads="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F88B51D0-2FED-F8DC-F3F1-5AB5FB42C3C3}"/>
              </a:ext>
            </a:extLst>
          </p:cNvPr>
          <p:cNvSpPr>
            <a:spLocks noGrp="1"/>
          </p:cNvSpPr>
          <p:nvPr>
            <p:ph type="ftr" sz="quarter" idx="3"/>
          </p:nvPr>
        </p:nvSpPr>
        <p:spPr>
          <a:xfrm>
            <a:off x="609600" y="6042025"/>
            <a:ext cx="5832475" cy="365125"/>
          </a:xfrm>
          <a:prstGeom prst="rect">
            <a:avLst/>
          </a:prstGeom>
        </p:spPr>
        <p:txBody>
          <a:bodyPr vert="horz" lIns="91440" tIns="45720" rIns="91440" bIns="45720" rtlCol="0" anchor="ctr"/>
          <a:lstStyle>
            <a:lvl1pPr algn="l" eaLnBrk="1" hangingPunct="1">
              <a:lnSpc>
                <a:spcPct val="90000"/>
              </a:lnSpc>
              <a:spcBef>
                <a:spcPct val="20000"/>
              </a:spcBef>
              <a:buFontTx/>
              <a:buChar char="•"/>
              <a:defRPr sz="675">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40BE1558-07F6-34E4-4CC0-49FB8D02DAA9}"/>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90000"/>
              </a:lnSpc>
              <a:spcBef>
                <a:spcPct val="20000"/>
              </a:spcBef>
              <a:buFontTx/>
              <a:buChar char="•"/>
              <a:defRPr sz="675">
                <a:solidFill>
                  <a:schemeClr val="accent1"/>
                </a:solidFill>
              </a:defRPr>
            </a:lvl1pPr>
          </a:lstStyle>
          <a:p>
            <a:pPr>
              <a:defRPr/>
            </a:pPr>
            <a:fld id="{341E8FE6-6593-4F73-A46D-6DF3255371DB}" type="slidenum">
              <a:rPr lang="en-US" altLang="en-US"/>
              <a:pPr>
                <a:defRPr/>
              </a:pPr>
              <a:t>‹#›</a:t>
            </a:fld>
            <a:endParaRPr lang="en-US" altLang="en-US"/>
          </a:p>
        </p:txBody>
      </p:sp>
      <p:pic>
        <p:nvPicPr>
          <p:cNvPr id="18" name="Picture 17">
            <a:extLst>
              <a:ext uri="{FF2B5EF4-FFF2-40B4-BE49-F238E27FC236}">
                <a16:creationId xmlns:a16="http://schemas.microsoft.com/office/drawing/2014/main" id="{525843A8-11EB-A538-F361-08991A58EB52}"/>
              </a:ext>
            </a:extLst>
          </p:cNvPr>
          <p:cNvPicPr>
            <a:picLocks noChangeAspect="1"/>
          </p:cNvPicPr>
          <p:nvPr/>
        </p:nvPicPr>
        <p:blipFill>
          <a:blip r:embed="rId30"/>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 bg1="lt1" tx1="dk1" bg2="lt2" tx2="dk2" accent1="accent1" accent2="accent2" accent3="accent3" accent4="accent4" accent5="accent5" accent6="accent6" hlink="hlink" folHlink="folHlink"/>
  <p:sldLayoutIdLst>
    <p:sldLayoutId id="2147488037" r:id="rId1"/>
    <p:sldLayoutId id="2147488038" r:id="rId2"/>
    <p:sldLayoutId id="2147488039" r:id="rId3"/>
    <p:sldLayoutId id="2147488040" r:id="rId4"/>
    <p:sldLayoutId id="2147488041" r:id="rId5"/>
    <p:sldLayoutId id="2147488042" r:id="rId6"/>
    <p:sldLayoutId id="2147488043" r:id="rId7"/>
    <p:sldLayoutId id="2147488044" r:id="rId8"/>
    <p:sldLayoutId id="2147488045" r:id="rId9"/>
    <p:sldLayoutId id="2147488046" r:id="rId10"/>
    <p:sldLayoutId id="2147488047" r:id="rId11"/>
    <p:sldLayoutId id="2147488048" r:id="rId12"/>
    <p:sldLayoutId id="2147488049" r:id="rId13"/>
    <p:sldLayoutId id="2147488050" r:id="rId14"/>
    <p:sldLayoutId id="2147488051" r:id="rId15"/>
    <p:sldLayoutId id="2147488052" r:id="rId16"/>
    <p:sldLayoutId id="2147488053" r:id="rId17"/>
    <p:sldLayoutId id="2147488054" r:id="rId18"/>
    <p:sldLayoutId id="2147488055" r:id="rId19"/>
    <p:sldLayoutId id="2147488056" r:id="rId20"/>
    <p:sldLayoutId id="2147488057" r:id="rId21"/>
    <p:sldLayoutId id="2147488058" r:id="rId22"/>
    <p:sldLayoutId id="2147488059" r:id="rId23"/>
    <p:sldLayoutId id="2147488060" r:id="rId24"/>
    <p:sldLayoutId id="2147488061" r:id="rId25"/>
    <p:sldLayoutId id="2147488062" r:id="rId26"/>
    <p:sldLayoutId id="2147488063" r:id="rId27"/>
  </p:sldLayoutIdLst>
  <p:txStyles>
    <p:titleStyle>
      <a:lvl1pPr algn="l" defTabSz="342900" rtl="0" eaLnBrk="0" fontAlgn="base" hangingPunct="0">
        <a:spcBef>
          <a:spcPct val="0"/>
        </a:spcBef>
        <a:spcAft>
          <a:spcPct val="0"/>
        </a:spcAft>
        <a:defRPr sz="2700" kern="1200">
          <a:solidFill>
            <a:schemeClr val="accent1"/>
          </a:solidFill>
          <a:latin typeface="+mj-lt"/>
          <a:ea typeface="+mj-ea"/>
          <a:cs typeface="+mj-cs"/>
        </a:defRPr>
      </a:lvl1pPr>
      <a:lvl2pPr algn="l" defTabSz="342900" rtl="0" eaLnBrk="0" fontAlgn="base" hangingPunct="0">
        <a:spcBef>
          <a:spcPct val="0"/>
        </a:spcBef>
        <a:spcAft>
          <a:spcPct val="0"/>
        </a:spcAft>
        <a:defRPr sz="2700">
          <a:solidFill>
            <a:schemeClr val="accent1"/>
          </a:solidFill>
          <a:latin typeface="Trebuchet MS" panose="020B0603020202020204" pitchFamily="34" charset="0"/>
        </a:defRPr>
      </a:lvl2pPr>
      <a:lvl3pPr algn="l" defTabSz="342900" rtl="0" eaLnBrk="0" fontAlgn="base" hangingPunct="0">
        <a:spcBef>
          <a:spcPct val="0"/>
        </a:spcBef>
        <a:spcAft>
          <a:spcPct val="0"/>
        </a:spcAft>
        <a:defRPr sz="2700">
          <a:solidFill>
            <a:schemeClr val="accent1"/>
          </a:solidFill>
          <a:latin typeface="Trebuchet MS" panose="020B0603020202020204" pitchFamily="34" charset="0"/>
        </a:defRPr>
      </a:lvl3pPr>
      <a:lvl4pPr algn="l" defTabSz="342900" rtl="0" eaLnBrk="0" fontAlgn="base" hangingPunct="0">
        <a:spcBef>
          <a:spcPct val="0"/>
        </a:spcBef>
        <a:spcAft>
          <a:spcPct val="0"/>
        </a:spcAft>
        <a:defRPr sz="2700">
          <a:solidFill>
            <a:schemeClr val="accent1"/>
          </a:solidFill>
          <a:latin typeface="Trebuchet MS" panose="020B0603020202020204" pitchFamily="34" charset="0"/>
        </a:defRPr>
      </a:lvl4pPr>
      <a:lvl5pPr algn="l" defTabSz="342900" rtl="0" eaLnBrk="0" fontAlgn="base" hangingPunct="0">
        <a:spcBef>
          <a:spcPct val="0"/>
        </a:spcBef>
        <a:spcAft>
          <a:spcPct val="0"/>
        </a:spcAft>
        <a:defRPr sz="27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557213" indent="-214313" algn="l" defTabSz="342900" rtl="0" eaLnBrk="0" fontAlgn="base" hangingPunct="0">
        <a:spcBef>
          <a:spcPts val="75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2pPr>
      <a:lvl3pPr marL="8572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1000" kern="1200">
          <a:solidFill>
            <a:srgbClr val="404040"/>
          </a:solidFill>
          <a:latin typeface="+mn-lt"/>
          <a:ea typeface="+mn-ea"/>
          <a:cs typeface="+mn-cs"/>
        </a:defRPr>
      </a:lvl3pPr>
      <a:lvl4pPr marL="12001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900" kern="1200">
          <a:solidFill>
            <a:srgbClr val="404040"/>
          </a:solidFill>
          <a:latin typeface="+mn-lt"/>
          <a:ea typeface="+mn-ea"/>
          <a:cs typeface="+mn-cs"/>
        </a:defRPr>
      </a:lvl4pPr>
      <a:lvl5pPr marL="15430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900" kern="1200">
          <a:solidFill>
            <a:srgbClr val="40404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9218" name="Group 16">
            <a:extLst>
              <a:ext uri="{FF2B5EF4-FFF2-40B4-BE49-F238E27FC236}">
                <a16:creationId xmlns:a16="http://schemas.microsoft.com/office/drawing/2014/main" id="{399D3AAE-D342-6EDD-AD5C-F4840BBCF188}"/>
              </a:ext>
            </a:extLst>
          </p:cNvPr>
          <p:cNvGrpSpPr>
            <a:grpSpLocks/>
          </p:cNvGrpSpPr>
          <p:nvPr/>
        </p:nvGrpSpPr>
        <p:grpSpPr bwMode="auto">
          <a:xfrm>
            <a:off x="-7938" y="-7938"/>
            <a:ext cx="9169401" cy="6873876"/>
            <a:chOff x="-8467" y="-8468"/>
            <a:chExt cx="9169805" cy="6874935"/>
          </a:xfrm>
        </p:grpSpPr>
        <p:sp>
          <p:nvSpPr>
            <p:cNvPr id="7" name="Freeform 6">
              <a:extLst>
                <a:ext uri="{FF2B5EF4-FFF2-40B4-BE49-F238E27FC236}">
                  <a16:creationId xmlns:a16="http://schemas.microsoft.com/office/drawing/2014/main" id="{023E3295-97D2-4AA1-9EF3-EF7235FA644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cxnSp>
          <p:nvCxnSpPr>
            <p:cNvPr id="8" name="Straight Connector 7">
              <a:extLst>
                <a:ext uri="{FF2B5EF4-FFF2-40B4-BE49-F238E27FC236}">
                  <a16:creationId xmlns:a16="http://schemas.microsoft.com/office/drawing/2014/main" id="{052F7799-6D4A-3A9F-8B99-838F160B8A40}"/>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0331CAF-CE5C-2646-4BA2-437BE3A0A188}"/>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A2A6DD52-9781-E3AF-21AC-5F8EC045EC6C}"/>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1" name="Freeform 10">
              <a:extLst>
                <a:ext uri="{FF2B5EF4-FFF2-40B4-BE49-F238E27FC236}">
                  <a16:creationId xmlns:a16="http://schemas.microsoft.com/office/drawing/2014/main" id="{C74B6A29-FF44-5EA2-B708-4237326923D7}"/>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2" name="Freeform 11">
              <a:extLst>
                <a:ext uri="{FF2B5EF4-FFF2-40B4-BE49-F238E27FC236}">
                  <a16:creationId xmlns:a16="http://schemas.microsoft.com/office/drawing/2014/main" id="{0DE489DC-4376-53A1-B3EA-937E63D0482F}"/>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3" name="Freeform 12">
              <a:extLst>
                <a:ext uri="{FF2B5EF4-FFF2-40B4-BE49-F238E27FC236}">
                  <a16:creationId xmlns:a16="http://schemas.microsoft.com/office/drawing/2014/main" id="{67C6BE97-E842-DD04-4E5B-922778D8A2F7}"/>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4" name="Freeform 13">
              <a:extLst>
                <a:ext uri="{FF2B5EF4-FFF2-40B4-BE49-F238E27FC236}">
                  <a16:creationId xmlns:a16="http://schemas.microsoft.com/office/drawing/2014/main" id="{DA12756F-C971-9697-E063-32A17750631F}"/>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5" name="Freeform 14">
              <a:extLst>
                <a:ext uri="{FF2B5EF4-FFF2-40B4-BE49-F238E27FC236}">
                  <a16:creationId xmlns:a16="http://schemas.microsoft.com/office/drawing/2014/main" id="{06A25968-EB25-8A57-EA71-959577A891B9}"/>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6" name="Freeform 15">
              <a:extLst>
                <a:ext uri="{FF2B5EF4-FFF2-40B4-BE49-F238E27FC236}">
                  <a16:creationId xmlns:a16="http://schemas.microsoft.com/office/drawing/2014/main" id="{BE19574C-C94A-65EF-DE2A-031581F5466F}"/>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9219" name="Title Placeholder 1">
            <a:extLst>
              <a:ext uri="{FF2B5EF4-FFF2-40B4-BE49-F238E27FC236}">
                <a16:creationId xmlns:a16="http://schemas.microsoft.com/office/drawing/2014/main" id="{072717ED-27E5-797B-5A53-D6515F15A6C2}"/>
              </a:ext>
            </a:extLst>
          </p:cNvPr>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220" name="Text Placeholder 2">
            <a:extLst>
              <a:ext uri="{FF2B5EF4-FFF2-40B4-BE49-F238E27FC236}">
                <a16:creationId xmlns:a16="http://schemas.microsoft.com/office/drawing/2014/main" id="{B2E5EAF8-1401-B030-C094-8BA00A9390B9}"/>
              </a:ext>
            </a:extLst>
          </p:cNvPr>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1A821DB0-A7A4-2295-4E25-42C8B9C001E5}"/>
              </a:ext>
            </a:extLst>
          </p:cNvPr>
          <p:cNvSpPr>
            <a:spLocks noGrp="1"/>
          </p:cNvSpPr>
          <p:nvPr>
            <p:ph type="ftr" sz="quarter" idx="3"/>
          </p:nvPr>
        </p:nvSpPr>
        <p:spPr>
          <a:xfrm>
            <a:off x="609600" y="6042025"/>
            <a:ext cx="5832475"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r>
              <a:rPr lang="en-US"/>
              <a:t>Buchheit Logistics Inc. </a:t>
            </a:r>
          </a:p>
          <a:p>
            <a:pPr>
              <a:defRPr/>
            </a:pPr>
            <a:r>
              <a:rPr lang="en-US"/>
              <a:t>Revision 2016</a:t>
            </a:r>
          </a:p>
        </p:txBody>
      </p:sp>
      <p:sp>
        <p:nvSpPr>
          <p:cNvPr id="6" name="Slide Number Placeholder 5">
            <a:extLst>
              <a:ext uri="{FF2B5EF4-FFF2-40B4-BE49-F238E27FC236}">
                <a16:creationId xmlns:a16="http://schemas.microsoft.com/office/drawing/2014/main" id="{AD6C2A57-0CCA-D704-73AA-EE24F1B074AD}"/>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6DD66452-96F6-46F7-8C6C-F73148D5FA94}" type="slidenum">
              <a:rPr lang="en-US" altLang="en-US"/>
              <a:pPr>
                <a:defRPr/>
              </a:pPr>
              <a:t>‹#›</a:t>
            </a:fld>
            <a:endParaRPr lang="en-US" altLang="en-US"/>
          </a:p>
        </p:txBody>
      </p:sp>
      <p:pic>
        <p:nvPicPr>
          <p:cNvPr id="18" name="Picture 17">
            <a:extLst>
              <a:ext uri="{FF2B5EF4-FFF2-40B4-BE49-F238E27FC236}">
                <a16:creationId xmlns:a16="http://schemas.microsoft.com/office/drawing/2014/main" id="{832C597D-4661-DDCF-2DA6-787BE3A66076}"/>
              </a:ext>
            </a:extLst>
          </p:cNvPr>
          <p:cNvPicPr>
            <a:picLocks noChangeAspect="1"/>
          </p:cNvPicPr>
          <p:nvPr userDrawn="1"/>
        </p:nvPicPr>
        <p:blipFill>
          <a:blip r:embed="rId19"/>
          <a:stretch>
            <a:fillRect/>
          </a:stretch>
        </p:blipFill>
        <p:spPr>
          <a:xfrm>
            <a:off x="1954655" y="5766726"/>
            <a:ext cx="3657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 bg1="lt1" tx1="dk1" bg2="lt2" tx2="dk2" accent1="accent1" accent2="accent2" accent3="accent3" accent4="accent4" accent5="accent5" accent6="accent6" hlink="hlink" folHlink="folHlink"/>
  <p:sldLayoutIdLst>
    <p:sldLayoutId id="2147488064" r:id="rId1"/>
    <p:sldLayoutId id="2147488065" r:id="rId2"/>
    <p:sldLayoutId id="2147488066" r:id="rId3"/>
    <p:sldLayoutId id="2147488067" r:id="rId4"/>
    <p:sldLayoutId id="2147488068" r:id="rId5"/>
    <p:sldLayoutId id="2147488069" r:id="rId6"/>
    <p:sldLayoutId id="2147488070" r:id="rId7"/>
    <p:sldLayoutId id="2147488071" r:id="rId8"/>
    <p:sldLayoutId id="2147488072" r:id="rId9"/>
    <p:sldLayoutId id="2147488073" r:id="rId10"/>
    <p:sldLayoutId id="2147488074" r:id="rId11"/>
    <p:sldLayoutId id="2147488075" r:id="rId12"/>
    <p:sldLayoutId id="2147488076" r:id="rId13"/>
    <p:sldLayoutId id="2147488077" r:id="rId14"/>
    <p:sldLayoutId id="2147488078" r:id="rId15"/>
    <p:sldLayoutId id="2147488079"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hyperlink" Target="http://www.expertvoice.com/" TargetMode="External"/><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8.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idms.netradyne.com/console/#/login" TargetMode="External"/><Relationship Id="rId2" Type="http://schemas.openxmlformats.org/officeDocument/2006/relationships/notesSlide" Target="../notesSlides/notesSlide13.xml"/><Relationship Id="rId1" Type="http://schemas.openxmlformats.org/officeDocument/2006/relationships/slideLayout" Target="../slideLayouts/slideLayout68.x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inmagine.com/dvs052/dvs052305-photo" TargetMode="External"/><Relationship Id="rId1" Type="http://schemas.openxmlformats.org/officeDocument/2006/relationships/slideLayout" Target="../slideLayouts/slideLayout68.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hyperlink" Target="http://www.usaac.army.mil/acce/images/Obama8x10.jpg" TargetMode="Externa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hyperlink" Target="http://www.paseap.com/" TargetMode="External"/><Relationship Id="rId2" Type="http://schemas.openxmlformats.org/officeDocument/2006/relationships/hyperlink" Target="http://www.meetalex.com/" TargetMode="Externa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hyperlink" Target="https://pulse.tenstreet.com/" TargetMode="External"/><Relationship Id="rId2" Type="http://schemas.openxmlformats.org/officeDocument/2006/relationships/hyperlink" Target="https://driver.buchheitlogistics.com/driver-documents/" TargetMode="External"/><Relationship Id="rId1" Type="http://schemas.openxmlformats.org/officeDocument/2006/relationships/slideLayout" Target="../slideLayouts/slideLayout68.xml"/><Relationship Id="rId4" Type="http://schemas.openxmlformats.org/officeDocument/2006/relationships/hyperlink" Target="https://www.tsa.gov/for-industry/hazmat-endorsement"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1.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1.xml"/><Relationship Id="rId1" Type="http://schemas.openxmlformats.org/officeDocument/2006/relationships/slideLayout" Target="../slideLayouts/slideLayout73.xml"/><Relationship Id="rId4" Type="http://schemas.openxmlformats.org/officeDocument/2006/relationships/image" Target="../media/image4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3" Type="http://schemas.openxmlformats.org/officeDocument/2006/relationships/hyperlink" Target="http://www.psp.fmcsa.dot.gov/" TargetMode="External"/><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2" Type="http://schemas.openxmlformats.org/officeDocument/2006/relationships/hyperlink" Target="https://dataqs.fmcsa.dot.gov/login.asp" TargetMode="External"/><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3" Type="http://schemas.openxmlformats.org/officeDocument/2006/relationships/hyperlink" Target="http://csa.fmcsa.dot.gov/" TargetMode="External"/><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88.xml"/></Relationships>
</file>

<file path=ppt/slides/_rels/slide96.xml.rels><?xml version="1.0" encoding="UTF-8" standalone="yes"?>
<Relationships xmlns="http://schemas.openxmlformats.org/package/2006/relationships"><Relationship Id="rId3" Type="http://schemas.openxmlformats.org/officeDocument/2006/relationships/hyperlink" Target="http://www.driver.buchheitlogistics.com/" TargetMode="External"/><Relationship Id="rId2" Type="http://schemas.openxmlformats.org/officeDocument/2006/relationships/notesSlide" Target="../notesSlides/notesSlide44.xml"/><Relationship Id="rId1" Type="http://schemas.openxmlformats.org/officeDocument/2006/relationships/slideLayout" Target="../slideLayouts/slideLayout116.xml"/><Relationship Id="rId5" Type="http://schemas.openxmlformats.org/officeDocument/2006/relationships/image" Target="../media/image54.png"/><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9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92.xml"/><Relationship Id="rId4" Type="http://schemas.openxmlformats.org/officeDocument/2006/relationships/hyperlink" Target="mailto:TruckingPayroll@Buchheits.com"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F05981BE-8E42-D464-B702-787A28605DE7}"/>
              </a:ext>
            </a:extLst>
          </p:cNvPr>
          <p:cNvSpPr>
            <a:spLocks noGrp="1" noChangeArrowheads="1"/>
          </p:cNvSpPr>
          <p:nvPr>
            <p:ph type="title"/>
          </p:nvPr>
        </p:nvSpPr>
        <p:spPr>
          <a:xfrm>
            <a:off x="76200" y="1905000"/>
            <a:ext cx="8534400" cy="3886200"/>
          </a:xfrm>
        </p:spPr>
        <p:txBody>
          <a:bodyPr/>
          <a:lstStyle/>
          <a:p>
            <a:pPr eaLnBrk="1" hangingPunct="1">
              <a:defRPr/>
            </a:pPr>
            <a:r>
              <a:rPr lang="en-US" altLang="en-US" sz="4000" dirty="0">
                <a:solidFill>
                  <a:srgbClr val="525000"/>
                </a:solidFill>
              </a:rPr>
              <a:t>Welcome to</a:t>
            </a:r>
            <a:br>
              <a:rPr lang="en-US" altLang="en-US" sz="4000" dirty="0">
                <a:solidFill>
                  <a:srgbClr val="525000"/>
                </a:solidFill>
              </a:rPr>
            </a:br>
            <a:r>
              <a:rPr lang="en-US" altLang="en-US" sz="6000" b="1" dirty="0">
                <a:solidFill>
                  <a:srgbClr val="525000"/>
                </a:solidFill>
                <a:effectLst>
                  <a:outerShdw blurRad="38100" dist="38100" dir="2700000" algn="tl">
                    <a:srgbClr val="000000">
                      <a:alpha val="43137"/>
                    </a:srgbClr>
                  </a:outerShdw>
                </a:effectLst>
              </a:rPr>
              <a:t>Buchheit Logistics, Inc.</a:t>
            </a:r>
            <a:br>
              <a:rPr lang="en-US" altLang="en-US" sz="6000" b="1" dirty="0">
                <a:solidFill>
                  <a:srgbClr val="525000"/>
                </a:solidFill>
                <a:effectLst>
                  <a:outerShdw blurRad="38100" dist="38100" dir="2700000" algn="tl">
                    <a:srgbClr val="000000">
                      <a:alpha val="43137"/>
                    </a:srgbClr>
                  </a:outerShdw>
                </a:effectLst>
              </a:rPr>
            </a:br>
            <a:r>
              <a:rPr lang="en-US" altLang="en-US" sz="4000" dirty="0">
                <a:solidFill>
                  <a:srgbClr val="525000"/>
                </a:solidFill>
              </a:rPr>
              <a:t>Orientation					</a:t>
            </a:r>
            <a:br>
              <a:rPr lang="en-US" altLang="en-US" sz="4000" dirty="0">
                <a:solidFill>
                  <a:srgbClr val="525000"/>
                </a:solidFill>
              </a:rPr>
            </a:br>
            <a:r>
              <a:rPr lang="en-US" altLang="en-US" sz="4000" dirty="0">
                <a:solidFill>
                  <a:srgbClr val="525000"/>
                </a:solidFill>
              </a:rPr>
              <a:t>										</a:t>
            </a:r>
            <a:r>
              <a:rPr lang="en-US" altLang="en-US" sz="2000" dirty="0">
                <a:solidFill>
                  <a:srgbClr val="525000"/>
                </a:solidFill>
              </a:rPr>
              <a:t>Scott City, MO Terminal</a:t>
            </a:r>
          </a:p>
        </p:txBody>
      </p:sp>
      <p:sp>
        <p:nvSpPr>
          <p:cNvPr id="2053" name="Rectangle 5">
            <a:extLst>
              <a:ext uri="{FF2B5EF4-FFF2-40B4-BE49-F238E27FC236}">
                <a16:creationId xmlns:a16="http://schemas.microsoft.com/office/drawing/2014/main" id="{37268961-1204-F518-75E1-527DB8F1E79A}"/>
              </a:ext>
            </a:extLst>
          </p:cNvPr>
          <p:cNvSpPr>
            <a:spLocks noGrp="1" noChangeArrowheads="1"/>
          </p:cNvSpPr>
          <p:nvPr>
            <p:ph idx="1"/>
          </p:nvPr>
        </p:nvSpPr>
        <p:spPr>
          <a:xfrm>
            <a:off x="76200" y="4572000"/>
            <a:ext cx="7467600" cy="1795463"/>
          </a:xfrm>
        </p:spPr>
        <p:txBody>
          <a:bodyPr/>
          <a:lstStyle/>
          <a:p>
            <a:pPr algn="ctr" eaLnBrk="1" hangingPunct="1">
              <a:buFontTx/>
              <a:buNone/>
              <a:defRPr/>
            </a:pPr>
            <a:endParaRPr lang="en-US" altLang="en-US" sz="1000" b="1" dirty="0"/>
          </a:p>
          <a:p>
            <a:pPr algn="ctr" eaLnBrk="1" hangingPunct="1">
              <a:buFontTx/>
              <a:buNone/>
              <a:defRPr/>
            </a:pPr>
            <a:r>
              <a:rPr lang="en-US" altLang="en-US" sz="2400" b="1" dirty="0"/>
              <a:t>A company that is proud to state:</a:t>
            </a:r>
          </a:p>
          <a:p>
            <a:pPr algn="ctr" eaLnBrk="1" hangingPunct="1">
              <a:buFontTx/>
              <a:buNone/>
              <a:defRPr/>
            </a:pPr>
            <a:r>
              <a:rPr lang="en-US" altLang="en-US" b="1" i="1" dirty="0">
                <a:solidFill>
                  <a:srgbClr val="FF0000"/>
                </a:solidFill>
                <a:effectLst>
                  <a:outerShdw blurRad="38100" dist="38100" dir="2700000" algn="tl">
                    <a:srgbClr val="000000"/>
                  </a:outerShdw>
                </a:effectLst>
              </a:rPr>
              <a:t>“Safety is our Culture”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78FF6FA0-E2B0-8613-74C2-3DDA4395C3E4}"/>
              </a:ext>
            </a:extLst>
          </p:cNvPr>
          <p:cNvSpPr>
            <a:spLocks noGrp="1"/>
          </p:cNvSpPr>
          <p:nvPr>
            <p:ph type="title"/>
          </p:nvPr>
        </p:nvSpPr>
        <p:spPr>
          <a:xfrm>
            <a:off x="100013" y="76200"/>
            <a:ext cx="7062787" cy="914400"/>
          </a:xfrm>
        </p:spPr>
        <p:txBody>
          <a:bodyPr/>
          <a:lstStyle/>
          <a:p>
            <a:pPr eaLnBrk="1" hangingPunct="1">
              <a:defRPr/>
            </a:pPr>
            <a:r>
              <a:rPr lang="en-US" altLang="en-US" b="1" dirty="0">
                <a:effectLst>
                  <a:outerShdw blurRad="38100" dist="38100" dir="2700000" algn="tl">
                    <a:srgbClr val="000000">
                      <a:alpha val="43137"/>
                    </a:srgbClr>
                  </a:outerShdw>
                </a:effectLst>
              </a:rPr>
              <a:t>Human </a:t>
            </a:r>
            <a:r>
              <a:rPr lang="en-US" altLang="en-US" sz="4000" b="1" dirty="0">
                <a:effectLst>
                  <a:outerShdw blurRad="38100" dist="38100" dir="2700000" algn="tl">
                    <a:srgbClr val="000000">
                      <a:alpha val="43137"/>
                    </a:srgbClr>
                  </a:outerShdw>
                </a:effectLst>
              </a:rPr>
              <a:t>Resources</a:t>
            </a:r>
            <a:r>
              <a:rPr lang="en-US" altLang="en-US" b="1" dirty="0">
                <a:effectLst>
                  <a:outerShdw blurRad="38100" dist="38100" dir="2700000" algn="tl">
                    <a:srgbClr val="000000">
                      <a:alpha val="43137"/>
                    </a:srgbClr>
                  </a:outerShdw>
                </a:effectLst>
              </a:rPr>
              <a:t> Department</a:t>
            </a:r>
          </a:p>
        </p:txBody>
      </p:sp>
      <p:sp>
        <p:nvSpPr>
          <p:cNvPr id="93187" name="Content Placeholder 2">
            <a:extLst>
              <a:ext uri="{FF2B5EF4-FFF2-40B4-BE49-F238E27FC236}">
                <a16:creationId xmlns:a16="http://schemas.microsoft.com/office/drawing/2014/main" id="{C55E50A1-9B9C-0D69-B018-D966BEDC660F}"/>
              </a:ext>
            </a:extLst>
          </p:cNvPr>
          <p:cNvSpPr>
            <a:spLocks noGrp="1"/>
          </p:cNvSpPr>
          <p:nvPr>
            <p:ph idx="1"/>
          </p:nvPr>
        </p:nvSpPr>
        <p:spPr>
          <a:xfrm>
            <a:off x="100013" y="838200"/>
            <a:ext cx="8815387" cy="3881438"/>
          </a:xfrm>
        </p:spPr>
        <p:txBody>
          <a:bodyPr/>
          <a:lstStyle/>
          <a:p>
            <a:pPr marL="0" indent="0" eaLnBrk="1" hangingPunct="1">
              <a:buFont typeface="Wingdings 3" panose="05040102010807070707" pitchFamily="18" charset="2"/>
              <a:buNone/>
            </a:pPr>
            <a:r>
              <a:rPr lang="en-US" altLang="en-US" sz="3200" b="1"/>
              <a:t>Corporate Policies</a:t>
            </a:r>
            <a:r>
              <a:rPr lang="en-US" altLang="en-US" sz="3200"/>
              <a:t>:</a:t>
            </a:r>
          </a:p>
          <a:p>
            <a:pPr lvl="1" eaLnBrk="1" hangingPunct="1"/>
            <a:r>
              <a:rPr lang="en-US" altLang="en-US" sz="2800"/>
              <a:t>Social Media Etiquette:</a:t>
            </a:r>
          </a:p>
          <a:p>
            <a:pPr lvl="2" eaLnBrk="1" hangingPunct="1"/>
            <a:r>
              <a:rPr lang="en-US" altLang="en-US" sz="2600"/>
              <a:t>Be kind and represent the team in a positive way.</a:t>
            </a:r>
          </a:p>
          <a:p>
            <a:pPr lvl="1" eaLnBrk="1" hangingPunct="1"/>
            <a:r>
              <a:rPr lang="en-US" altLang="en-US" sz="2800"/>
              <a:t>Business Ethics &amp; Conduct: </a:t>
            </a:r>
          </a:p>
          <a:p>
            <a:pPr lvl="2" eaLnBrk="1" hangingPunct="1"/>
            <a:r>
              <a:rPr lang="en-US" altLang="en-US" sz="2400"/>
              <a:t>Be professional. </a:t>
            </a:r>
          </a:p>
          <a:p>
            <a:pPr lvl="1" eaLnBrk="1" hangingPunct="1"/>
            <a:r>
              <a:rPr lang="en-US" altLang="en-US" sz="3000"/>
              <a:t>Workplace Etiquette:</a:t>
            </a:r>
          </a:p>
          <a:p>
            <a:pPr lvl="2" eaLnBrk="1" hangingPunct="1"/>
            <a:r>
              <a:rPr lang="en-US" altLang="en-US" sz="2600"/>
              <a:t>Positive Work Environment = Respect + Courtesy.</a:t>
            </a:r>
          </a:p>
          <a:p>
            <a:pPr lvl="1" eaLnBrk="1" hangingPunct="1"/>
            <a:r>
              <a:rPr lang="en-US" altLang="en-US" sz="2800"/>
              <a:t>Unlawful Harassment &amp; Discrimination:</a:t>
            </a:r>
          </a:p>
          <a:p>
            <a:pPr lvl="2" eaLnBrk="1" hangingPunct="1"/>
            <a:r>
              <a:rPr lang="en-US" altLang="en-US" sz="2600"/>
              <a:t>Don’t be </a:t>
            </a:r>
            <a:r>
              <a:rPr lang="en-US" altLang="en-US" sz="2600" i="1"/>
              <a:t>that</a:t>
            </a:r>
            <a:r>
              <a:rPr lang="en-US" altLang="en-US" sz="2600"/>
              <a:t> Team Member.</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F6800-4A81-3C61-BEB6-B0C756166B69}"/>
              </a:ext>
            </a:extLst>
          </p:cNvPr>
          <p:cNvSpPr>
            <a:spLocks noGrp="1"/>
          </p:cNvSpPr>
          <p:nvPr>
            <p:ph idx="1"/>
          </p:nvPr>
        </p:nvSpPr>
        <p:spPr>
          <a:xfrm>
            <a:off x="228600" y="1295400"/>
            <a:ext cx="7772400" cy="3881438"/>
          </a:xfrm>
        </p:spPr>
        <p:txBody>
          <a:bodyPr/>
          <a:lstStyle/>
          <a:p>
            <a:pPr>
              <a:defRPr/>
            </a:pPr>
            <a:r>
              <a:rPr lang="en-US" sz="1600" dirty="0">
                <a:solidFill>
                  <a:srgbClr val="000000"/>
                </a:solidFill>
                <a:latin typeface="Times New Roman" panose="02020603050405020304" pitchFamily="18" charset="0"/>
              </a:rPr>
              <a:t>It is the practice of Buchheit Logistics Inc. to conduct an effective maintenance program at all levels of operation. Maximum use will be made of all manufacturers’ warranty services. </a:t>
            </a:r>
          </a:p>
          <a:p>
            <a:pPr>
              <a:defRPr/>
            </a:pPr>
            <a:r>
              <a:rPr lang="en-US" sz="1600" dirty="0">
                <a:solidFill>
                  <a:srgbClr val="000000"/>
                </a:solidFill>
                <a:latin typeface="Times New Roman" panose="02020603050405020304" pitchFamily="18" charset="0"/>
              </a:rPr>
              <a:t>Preventative maintenance services performed by drivers consist of: </a:t>
            </a:r>
          </a:p>
          <a:p>
            <a:pPr lvl="1">
              <a:defRPr/>
            </a:pPr>
            <a:r>
              <a:rPr lang="en-US" dirty="0">
                <a:solidFill>
                  <a:srgbClr val="000000"/>
                </a:solidFill>
                <a:latin typeface="Times New Roman" panose="02020603050405020304" pitchFamily="18" charset="0"/>
              </a:rPr>
              <a:t>Pre-trip inspections &amp; Post-trip inspections. </a:t>
            </a:r>
          </a:p>
          <a:p>
            <a:pPr lvl="1">
              <a:defRPr/>
            </a:pPr>
            <a:r>
              <a:rPr lang="en-US" dirty="0">
                <a:solidFill>
                  <a:srgbClr val="000000"/>
                </a:solidFill>
                <a:latin typeface="Times New Roman" panose="02020603050405020304" pitchFamily="18" charset="0"/>
              </a:rPr>
              <a:t>Submission of DVIRs. </a:t>
            </a:r>
          </a:p>
          <a:p>
            <a:pPr lvl="1">
              <a:defRPr/>
            </a:pPr>
            <a:r>
              <a:rPr lang="en-US" dirty="0">
                <a:solidFill>
                  <a:srgbClr val="000000"/>
                </a:solidFill>
                <a:latin typeface="Times New Roman" panose="02020603050405020304" pitchFamily="18" charset="0"/>
              </a:rPr>
              <a:t>Cleanliness of the unit both inside and out. </a:t>
            </a:r>
          </a:p>
          <a:p>
            <a:pPr>
              <a:defRPr/>
            </a:pPr>
            <a:r>
              <a:rPr lang="en-US" sz="1600" dirty="0">
                <a:latin typeface="Times New Roman" panose="02020603050405020304" pitchFamily="18" charset="0"/>
                <a:cs typeface="Times New Roman" panose="02020603050405020304" pitchFamily="18" charset="0"/>
              </a:rPr>
              <a:t>All equipment is initially inspected to ensure it meets DOT standards prior to entering the fleet and thereafter is subject to </a:t>
            </a:r>
            <a:r>
              <a:rPr lang="en-US"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semi-annual DOT inspections</a:t>
            </a:r>
            <a:r>
              <a:rPr lang="en-US" sz="1600" dirty="0">
                <a:latin typeface="Times New Roman" panose="02020603050405020304" pitchFamily="18" charset="0"/>
                <a:cs typeface="Times New Roman" panose="02020603050405020304" pitchFamily="18" charset="0"/>
              </a:rPr>
              <a:t>.</a:t>
            </a:r>
          </a:p>
          <a:p>
            <a:pPr>
              <a:defRPr/>
            </a:pPr>
            <a:r>
              <a:rPr lang="en-US" sz="1600" dirty="0">
                <a:latin typeface="Times New Roman" panose="02020603050405020304" pitchFamily="18" charset="0"/>
                <a:cs typeface="Times New Roman" panose="02020603050405020304" pitchFamily="18" charset="0"/>
              </a:rPr>
              <a:t>If a driver receives a roadside vehicle maintenance violation, the driver is expected to immediately notify dispatch and the shop. Repairs shall be made immediately or prior to the next dispatch.</a:t>
            </a:r>
          </a:p>
          <a:p>
            <a:pPr>
              <a:defRPr/>
            </a:pPr>
            <a:r>
              <a:rPr lang="en-US" sz="1600" dirty="0">
                <a:latin typeface="Times New Roman" panose="02020603050405020304" pitchFamily="18" charset="0"/>
                <a:cs typeface="Times New Roman" panose="02020603050405020304" pitchFamily="18" charset="0"/>
              </a:rPr>
              <a:t>If during any inspection, equipment does not pass DOT standards, then repairs must be made and verified (or re-inspected) prior to that equipment being dispatched.</a:t>
            </a:r>
          </a:p>
        </p:txBody>
      </p:sp>
      <p:sp>
        <p:nvSpPr>
          <p:cNvPr id="4" name="Rectangle 2">
            <a:extLst>
              <a:ext uri="{FF2B5EF4-FFF2-40B4-BE49-F238E27FC236}">
                <a16:creationId xmlns:a16="http://schemas.microsoft.com/office/drawing/2014/main" id="{F111359A-DFD0-A0FF-3B6A-CFE49BF978E1}"/>
              </a:ext>
            </a:extLst>
          </p:cNvPr>
          <p:cNvSpPr>
            <a:spLocks noGrp="1"/>
          </p:cNvSpPr>
          <p:nvPr>
            <p:ph type="title"/>
          </p:nvPr>
        </p:nvSpPr>
        <p:spPr>
          <a:xfrm>
            <a:off x="228600" y="152400"/>
            <a:ext cx="8458200" cy="1320800"/>
          </a:xfrm>
        </p:spPr>
        <p:txBody>
          <a:bodyPr/>
          <a:lstStyle/>
          <a:p>
            <a:pPr eaLnBrk="1" hangingPunct="1">
              <a:defRPr/>
            </a:pPr>
            <a:r>
              <a:rPr lang="en-US" altLang="en-US" b="1" dirty="0">
                <a:solidFill>
                  <a:srgbClr val="525000"/>
                </a:solidFill>
                <a:effectLst>
                  <a:outerShdw blurRad="38100" dist="38100" dir="2700000" algn="tl">
                    <a:srgbClr val="000000">
                      <a:alpha val="43137"/>
                    </a:srgbClr>
                  </a:outerShdw>
                </a:effectLst>
              </a:rPr>
              <a:t>Maintenance Department </a:t>
            </a:r>
            <a:br>
              <a:rPr lang="en-US" altLang="en-US" dirty="0">
                <a:solidFill>
                  <a:srgbClr val="525000"/>
                </a:solidFill>
              </a:rPr>
            </a:br>
            <a:r>
              <a:rPr lang="en-US" altLang="en-US" sz="3200" dirty="0">
                <a:solidFill>
                  <a:srgbClr val="525000"/>
                </a:solidFill>
              </a:rPr>
              <a:t>Policies &amp; Info</a:t>
            </a:r>
            <a:endParaRPr lang="en-US" altLang="en-US" dirty="0">
              <a:solidFill>
                <a:srgbClr val="52500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a:extLst>
              <a:ext uri="{FF2B5EF4-FFF2-40B4-BE49-F238E27FC236}">
                <a16:creationId xmlns:a16="http://schemas.microsoft.com/office/drawing/2014/main" id="{2543CE6F-119D-6217-3E6D-6FE80DF353AF}"/>
              </a:ext>
            </a:extLst>
          </p:cNvPr>
          <p:cNvSpPr>
            <a:spLocks noGrp="1" noChangeArrowheads="1"/>
          </p:cNvSpPr>
          <p:nvPr>
            <p:ph idx="1"/>
          </p:nvPr>
        </p:nvSpPr>
        <p:spPr>
          <a:xfrm>
            <a:off x="228600" y="228600"/>
            <a:ext cx="8686800" cy="5110163"/>
          </a:xfrm>
        </p:spPr>
        <p:txBody>
          <a:bodyPr/>
          <a:lstStyle/>
          <a:p>
            <a:pPr algn="ctr" eaLnBrk="1" hangingPunct="1">
              <a:buFontTx/>
              <a:buNone/>
              <a:defRPr/>
            </a:pPr>
            <a:r>
              <a:rPr lang="en-US" altLang="en-US" sz="4800" b="1" dirty="0">
                <a:effectLst>
                  <a:outerShdw blurRad="38100" dist="38100" dir="2700000" algn="tl">
                    <a:srgbClr val="FFFFFF"/>
                  </a:outerShdw>
                </a:effectLst>
              </a:rPr>
              <a:t>Orientation Road Test</a:t>
            </a:r>
          </a:p>
          <a:p>
            <a:pPr eaLnBrk="1" hangingPunct="1">
              <a:defRPr/>
            </a:pPr>
            <a:endParaRPr lang="en-US" altLang="en-US" sz="1400" b="1" dirty="0"/>
          </a:p>
          <a:p>
            <a:pPr eaLnBrk="1" hangingPunct="1">
              <a:defRPr/>
            </a:pPr>
            <a:r>
              <a:rPr lang="en-US" altLang="en-US" sz="2800" b="1" dirty="0"/>
              <a:t>Remember to </a:t>
            </a:r>
            <a:r>
              <a:rPr lang="en-US" altLang="en-US" sz="2800" b="1" i="1" u="sng" dirty="0">
                <a:effectLst>
                  <a:outerShdw blurRad="38100" dist="38100" dir="2700000" algn="tl">
                    <a:srgbClr val="FFFFFF"/>
                  </a:outerShdw>
                </a:effectLst>
              </a:rPr>
              <a:t>inspect your equipment</a:t>
            </a:r>
            <a:r>
              <a:rPr lang="en-US" altLang="en-US" sz="2800" b="1" dirty="0">
                <a:effectLst>
                  <a:outerShdw blurRad="38100" dist="38100" dir="2700000" algn="tl">
                    <a:srgbClr val="FFFFFF"/>
                  </a:outerShdw>
                </a:effectLst>
              </a:rPr>
              <a:t>!</a:t>
            </a:r>
          </a:p>
          <a:p>
            <a:pPr eaLnBrk="1" hangingPunct="1">
              <a:defRPr/>
            </a:pPr>
            <a:r>
              <a:rPr lang="en-US" altLang="en-US" sz="2800" b="1" u="sng" dirty="0"/>
              <a:t>Use</a:t>
            </a:r>
            <a:r>
              <a:rPr lang="en-US" altLang="en-US" sz="2800" b="1" dirty="0"/>
              <a:t> 3-Points of Contact.</a:t>
            </a:r>
          </a:p>
          <a:p>
            <a:pPr eaLnBrk="1" hangingPunct="1">
              <a:defRPr/>
            </a:pPr>
            <a:r>
              <a:rPr lang="en-US" altLang="en-US" sz="2800" b="1" u="sng" dirty="0"/>
              <a:t>Wear</a:t>
            </a:r>
            <a:r>
              <a:rPr lang="en-US" altLang="en-US" sz="2800" b="1" dirty="0"/>
              <a:t> your seatbelt.</a:t>
            </a:r>
            <a:endParaRPr lang="en-US" altLang="en-US" sz="2800" b="1" u="sng" dirty="0"/>
          </a:p>
          <a:p>
            <a:pPr eaLnBrk="1" hangingPunct="1">
              <a:defRPr/>
            </a:pPr>
            <a:r>
              <a:rPr lang="en-US" altLang="en-US" sz="2800" b="1" u="sng" dirty="0"/>
              <a:t>Properly</a:t>
            </a:r>
            <a:r>
              <a:rPr lang="en-US" altLang="en-US" sz="2800" b="1" dirty="0"/>
              <a:t> adjust &amp; </a:t>
            </a:r>
            <a:r>
              <a:rPr lang="en-US" altLang="en-US" sz="2800" b="1" u="sng" dirty="0"/>
              <a:t>Scan</a:t>
            </a:r>
            <a:r>
              <a:rPr lang="en-US" altLang="en-US" sz="2800" b="1" dirty="0"/>
              <a:t> your mirrors.</a:t>
            </a:r>
          </a:p>
          <a:p>
            <a:pPr eaLnBrk="1" hangingPunct="1">
              <a:defRPr/>
            </a:pPr>
            <a:r>
              <a:rPr lang="en-US" altLang="en-US" sz="2800" b="1" u="sng" dirty="0"/>
              <a:t>Obey</a:t>
            </a:r>
            <a:r>
              <a:rPr lang="en-US" altLang="en-US" sz="2800" b="1" dirty="0"/>
              <a:t> </a:t>
            </a:r>
            <a:r>
              <a:rPr lang="en-US" altLang="en-US" sz="2800" b="1" i="1" dirty="0"/>
              <a:t>all</a:t>
            </a:r>
            <a:r>
              <a:rPr lang="en-US" altLang="en-US" sz="2800" b="1" dirty="0"/>
              <a:t> traffic laws.</a:t>
            </a:r>
          </a:p>
          <a:p>
            <a:pPr eaLnBrk="1" hangingPunct="1">
              <a:defRPr/>
            </a:pPr>
            <a:r>
              <a:rPr lang="en-US" altLang="en-US" sz="2800" b="1" u="sng" dirty="0"/>
              <a:t>Track</a:t>
            </a:r>
            <a:r>
              <a:rPr lang="en-US" altLang="en-US" sz="2800" b="1" dirty="0"/>
              <a:t> your trailer in turns.</a:t>
            </a:r>
          </a:p>
          <a:p>
            <a:pPr eaLnBrk="1" hangingPunct="1">
              <a:defRPr/>
            </a:pPr>
            <a:r>
              <a:rPr lang="en-US" altLang="en-US" sz="2800" b="1" i="1" u="sng" dirty="0">
                <a:solidFill>
                  <a:srgbClr val="FF0000"/>
                </a:solidFill>
              </a:rPr>
              <a:t>Please do not</a:t>
            </a:r>
            <a:r>
              <a:rPr lang="en-US" altLang="en-US" sz="2800" b="1" dirty="0"/>
              <a:t> run over a curb.</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EDB6D2C7-639E-A22F-08D0-4CBC06832D97}"/>
              </a:ext>
            </a:extLst>
          </p:cNvPr>
          <p:cNvSpPr>
            <a:spLocks noGrp="1"/>
          </p:cNvSpPr>
          <p:nvPr>
            <p:ph type="title"/>
          </p:nvPr>
        </p:nvSpPr>
        <p:spPr>
          <a:xfrm>
            <a:off x="609600" y="457200"/>
            <a:ext cx="6348413" cy="1320800"/>
          </a:xfrm>
        </p:spPr>
        <p:txBody>
          <a:bodyPr/>
          <a:lstStyle/>
          <a:p>
            <a:pPr eaLnBrk="1" hangingPunct="1">
              <a:defRPr/>
            </a:pPr>
            <a:r>
              <a:rPr lang="en-US" altLang="en-US" sz="4000" b="1" dirty="0">
                <a:effectLst>
                  <a:outerShdw blurRad="38100" dist="38100" dir="2700000" algn="tl">
                    <a:srgbClr val="000000">
                      <a:alpha val="43137"/>
                    </a:srgbClr>
                  </a:outerShdw>
                </a:effectLst>
              </a:rPr>
              <a:t>Lunch with Operations!</a:t>
            </a:r>
          </a:p>
        </p:txBody>
      </p:sp>
      <p:pic>
        <p:nvPicPr>
          <p:cNvPr id="233475" name="Picture 1">
            <a:extLst>
              <a:ext uri="{FF2B5EF4-FFF2-40B4-BE49-F238E27FC236}">
                <a16:creationId xmlns:a16="http://schemas.microsoft.com/office/drawing/2014/main" id="{4F3E3F40-50C9-82FD-F4D6-65B786A76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393"/>
          <a:stretch>
            <a:fillRect/>
          </a:stretch>
        </p:blipFill>
        <p:spPr bwMode="auto">
          <a:xfrm rot="-1228233">
            <a:off x="4394200" y="1554163"/>
            <a:ext cx="341153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6DA8-FCEE-BA68-D9B8-6F0C4DF8E327}"/>
              </a:ext>
            </a:extLst>
          </p:cNvPr>
          <p:cNvSpPr>
            <a:spLocks noGrp="1"/>
          </p:cNvSpPr>
          <p:nvPr>
            <p:ph type="title"/>
          </p:nvPr>
        </p:nvSpPr>
        <p:spPr>
          <a:xfrm>
            <a:off x="228600" y="182563"/>
            <a:ext cx="7335838" cy="1320800"/>
          </a:xfrm>
        </p:spPr>
        <p:txBody>
          <a:bodyPr/>
          <a:lstStyle/>
          <a:p>
            <a:pPr>
              <a:defRPr/>
            </a:pPr>
            <a:r>
              <a:rPr lang="en-US" b="1" i="1" dirty="0">
                <a:effectLst>
                  <a:outerShdw blurRad="38100" dist="38100" dir="2700000" algn="tl">
                    <a:srgbClr val="000000">
                      <a:alpha val="43137"/>
                    </a:srgbClr>
                  </a:outerShdw>
                </a:effectLst>
              </a:rPr>
              <a:t>End of Classroom Orientation!</a:t>
            </a:r>
            <a:br>
              <a:rPr lang="en-US" b="1" i="1" dirty="0">
                <a:effectLst>
                  <a:outerShdw blurRad="38100" dist="38100" dir="2700000" algn="tl">
                    <a:srgbClr val="000000">
                      <a:alpha val="43137"/>
                    </a:srgbClr>
                  </a:outerShdw>
                </a:effectLst>
              </a:rPr>
            </a:br>
            <a:br>
              <a:rPr lang="en-US" sz="2000" b="1" i="1" dirty="0">
                <a:effectLst>
                  <a:outerShdw blurRad="38100" dist="38100" dir="2700000" algn="tl">
                    <a:srgbClr val="000000">
                      <a:alpha val="43137"/>
                    </a:srgbClr>
                  </a:outerShdw>
                </a:effectLst>
              </a:rPr>
            </a:br>
            <a:r>
              <a:rPr lang="en-US" sz="4800" b="1" i="1" dirty="0">
                <a:effectLst>
                  <a:outerShdw blurRad="38100" dist="38100" dir="2700000" algn="tl">
                    <a:srgbClr val="000000">
                      <a:alpha val="43137"/>
                    </a:srgbClr>
                  </a:outerShdw>
                </a:effectLst>
              </a:rPr>
              <a:t>WELCOME to the TEAM!</a:t>
            </a:r>
            <a:endParaRPr lang="en-US" b="1" i="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118EE532-9200-2C62-BBDC-74358F331E4A}"/>
              </a:ext>
            </a:extLst>
          </p:cNvPr>
          <p:cNvSpPr>
            <a:spLocks noGrp="1"/>
          </p:cNvSpPr>
          <p:nvPr>
            <p:ph idx="1"/>
          </p:nvPr>
        </p:nvSpPr>
        <p:spPr>
          <a:xfrm>
            <a:off x="457200" y="1905000"/>
            <a:ext cx="7924800" cy="3881438"/>
          </a:xfrm>
        </p:spPr>
        <p:txBody>
          <a:bodyPr/>
          <a:lstStyle/>
          <a:p>
            <a:pPr marL="0" indent="0">
              <a:buFont typeface="Wingdings 3" panose="05040102010807070707" pitchFamily="18" charset="2"/>
              <a:buNone/>
              <a:defRPr/>
            </a:pPr>
            <a:r>
              <a:rPr lang="en-US" dirty="0"/>
              <a:t>Remaining items:</a:t>
            </a:r>
          </a:p>
          <a:p>
            <a:pPr>
              <a:defRPr/>
            </a:pPr>
            <a:r>
              <a:rPr lang="en-US" dirty="0"/>
              <a:t>Trailer walk-through for Hoppers/Dumps.</a:t>
            </a:r>
          </a:p>
          <a:p>
            <a:pPr>
              <a:defRPr/>
            </a:pPr>
            <a:r>
              <a:rPr lang="en-US" dirty="0"/>
              <a:t>WorkSTEPS Testing.</a:t>
            </a:r>
          </a:p>
          <a:p>
            <a:pPr>
              <a:defRPr/>
            </a:pPr>
            <a:r>
              <a:rPr lang="en-US" dirty="0"/>
              <a:t>IC Lease Agreement &amp; Insurance/Permits.</a:t>
            </a:r>
          </a:p>
          <a:p>
            <a:pPr>
              <a:defRPr/>
            </a:pPr>
            <a:r>
              <a:rPr lang="en-US" dirty="0"/>
              <a:t>Fuel Cards.</a:t>
            </a:r>
          </a:p>
          <a:p>
            <a:pPr>
              <a:defRPr/>
            </a:pPr>
            <a:r>
              <a:rPr lang="en-US" dirty="0"/>
              <a:t>Company Driver Wage Rates – see HR.</a:t>
            </a:r>
          </a:p>
          <a:p>
            <a:pPr>
              <a:defRPr/>
            </a:pPr>
            <a:endParaRPr lang="en-US" dirty="0"/>
          </a:p>
          <a:p>
            <a:pPr marL="0" indent="0">
              <a:buFont typeface="Wingdings 3" panose="05040102010807070707" pitchFamily="18" charset="2"/>
              <a:buNone/>
              <a:defRPr/>
            </a:pPr>
            <a:r>
              <a:rPr lang="en-US" i="1" dirty="0"/>
              <a:t>Once all remaining items completed on checklist – turn over to dispatcher for planning &amp; load assignment.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5DD259C3-6264-FA15-BC23-720F9C760AA6}"/>
              </a:ext>
            </a:extLst>
          </p:cNvPr>
          <p:cNvSpPr>
            <a:spLocks noGrp="1"/>
          </p:cNvSpPr>
          <p:nvPr>
            <p:ph type="title"/>
          </p:nvPr>
        </p:nvSpPr>
        <p:spPr>
          <a:xfrm>
            <a:off x="152400" y="153988"/>
            <a:ext cx="6348413" cy="1320800"/>
          </a:xfrm>
        </p:spPr>
        <p:txBody>
          <a:bodyPr/>
          <a:lstStyle/>
          <a:p>
            <a:pPr eaLnBrk="1" hangingPunct="1">
              <a:defRPr/>
            </a:pPr>
            <a:r>
              <a:rPr lang="en-US" altLang="en-US" b="1" dirty="0">
                <a:effectLst>
                  <a:outerShdw blurRad="38100" dist="38100" dir="2700000" algn="tl">
                    <a:srgbClr val="000000">
                      <a:alpha val="43137"/>
                    </a:srgbClr>
                  </a:outerShdw>
                </a:effectLst>
              </a:rPr>
              <a:t>Team Member “</a:t>
            </a:r>
            <a:r>
              <a:rPr lang="en-US" altLang="en-US" b="1" i="1" dirty="0">
                <a:effectLst>
                  <a:outerShdw blurRad="38100" dist="38100" dir="2700000" algn="tl">
                    <a:srgbClr val="000000">
                      <a:alpha val="43137"/>
                    </a:srgbClr>
                  </a:outerShdw>
                </a:effectLst>
              </a:rPr>
              <a:t>Benefits</a:t>
            </a:r>
            <a:r>
              <a:rPr lang="en-US" altLang="en-US" b="1" dirty="0">
                <a:effectLst>
                  <a:outerShdw blurRad="38100" dist="38100" dir="2700000" algn="tl">
                    <a:srgbClr val="000000">
                      <a:alpha val="43137"/>
                    </a:srgbClr>
                  </a:outerShdw>
                </a:effectLst>
              </a:rPr>
              <a:t>”</a:t>
            </a:r>
          </a:p>
        </p:txBody>
      </p:sp>
      <p:sp>
        <p:nvSpPr>
          <p:cNvPr id="77827" name="Content Placeholder 2">
            <a:extLst>
              <a:ext uri="{FF2B5EF4-FFF2-40B4-BE49-F238E27FC236}">
                <a16:creationId xmlns:a16="http://schemas.microsoft.com/office/drawing/2014/main" id="{3399167A-C2BA-FA54-BB1A-915BD52DB6CD}"/>
              </a:ext>
            </a:extLst>
          </p:cNvPr>
          <p:cNvSpPr>
            <a:spLocks noGrp="1"/>
          </p:cNvSpPr>
          <p:nvPr>
            <p:ph idx="1"/>
          </p:nvPr>
        </p:nvSpPr>
        <p:spPr>
          <a:xfrm>
            <a:off x="381000" y="762000"/>
            <a:ext cx="6348413" cy="3881438"/>
          </a:xfrm>
        </p:spPr>
        <p:txBody>
          <a:bodyPr/>
          <a:lstStyle/>
          <a:p>
            <a:pPr eaLnBrk="1" hangingPunct="1">
              <a:defRPr/>
            </a:pPr>
            <a:r>
              <a:rPr lang="en-US" altLang="en-US" sz="2800" dirty="0"/>
              <a:t>W-2 Employees:</a:t>
            </a:r>
          </a:p>
          <a:p>
            <a:pPr lvl="1" eaLnBrk="1" hangingPunct="1">
              <a:defRPr/>
            </a:pPr>
            <a:r>
              <a:rPr lang="en-US" altLang="en-US" sz="2800" dirty="0"/>
              <a:t>Health/Dental/Vision etc.</a:t>
            </a:r>
          </a:p>
          <a:p>
            <a:pPr lvl="2" eaLnBrk="1" hangingPunct="1">
              <a:defRPr/>
            </a:pPr>
            <a:r>
              <a:rPr lang="en-US" altLang="en-US" sz="2600" dirty="0"/>
              <a:t>Wellness Program</a:t>
            </a:r>
          </a:p>
          <a:p>
            <a:pPr lvl="1" eaLnBrk="1" hangingPunct="1">
              <a:defRPr/>
            </a:pPr>
            <a:r>
              <a:rPr lang="en-US" altLang="en-US" sz="2800" dirty="0"/>
              <a:t>401k + company match.</a:t>
            </a:r>
          </a:p>
          <a:p>
            <a:pPr lvl="1" eaLnBrk="1" hangingPunct="1">
              <a:defRPr/>
            </a:pPr>
            <a:r>
              <a:rPr lang="en-US" altLang="en-US" sz="2800" dirty="0"/>
              <a:t>PTO/Vacation &amp; Paid Holidays</a:t>
            </a:r>
          </a:p>
          <a:p>
            <a:pPr eaLnBrk="1" hangingPunct="1">
              <a:defRPr/>
            </a:pPr>
            <a:r>
              <a:rPr lang="en-US" altLang="en-US" sz="3000" b="1" dirty="0">
                <a:effectLst>
                  <a:outerShdw blurRad="38100" dist="38100" dir="2700000" algn="tl">
                    <a:srgbClr val="000000">
                      <a:alpha val="43137"/>
                    </a:srgbClr>
                  </a:outerShdw>
                </a:effectLst>
              </a:rPr>
              <a:t>All</a:t>
            </a:r>
            <a:r>
              <a:rPr lang="en-US" altLang="en-US" sz="3000" dirty="0"/>
              <a:t> Team Members: </a:t>
            </a:r>
          </a:p>
          <a:p>
            <a:pPr lvl="1" eaLnBrk="1" hangingPunct="1">
              <a:defRPr/>
            </a:pPr>
            <a:r>
              <a:rPr lang="en-US" altLang="en-US" sz="2800" dirty="0"/>
              <a:t>EAP (PASS)</a:t>
            </a:r>
          </a:p>
          <a:p>
            <a:pPr lvl="1" eaLnBrk="1" hangingPunct="1">
              <a:defRPr/>
            </a:pPr>
            <a:r>
              <a:rPr lang="en-US" altLang="en-US" sz="2600" dirty="0"/>
              <a:t>OSHA Boot Program</a:t>
            </a:r>
          </a:p>
          <a:p>
            <a:pPr lvl="1" eaLnBrk="1" hangingPunct="1">
              <a:defRPr/>
            </a:pPr>
            <a:r>
              <a:rPr lang="en-US" altLang="en-US" sz="2600" b="1" dirty="0">
                <a:solidFill>
                  <a:srgbClr val="0000FF"/>
                </a:solidFill>
                <a:hlinkClick r:id="rId3">
                  <a:extLst>
                    <a:ext uri="{A12FA001-AC4F-418D-AE19-62706E023703}">
                      <ahyp:hlinkClr xmlns:ahyp="http://schemas.microsoft.com/office/drawing/2018/hyperlinkcolor" val="tx"/>
                    </a:ext>
                  </a:extLst>
                </a:hlinkClick>
              </a:rPr>
              <a:t>www.expertvoice.com</a:t>
            </a:r>
            <a:r>
              <a:rPr lang="en-US" altLang="en-US" sz="2600" b="1" dirty="0">
                <a:solidFill>
                  <a:srgbClr val="0000FF"/>
                </a:solidFill>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1A30-F630-108D-C9EE-F9BE1FC1B335}"/>
              </a:ext>
            </a:extLst>
          </p:cNvPr>
          <p:cNvSpPr>
            <a:spLocks noGrp="1"/>
          </p:cNvSpPr>
          <p:nvPr>
            <p:ph type="title"/>
          </p:nvPr>
        </p:nvSpPr>
        <p:spPr>
          <a:xfrm>
            <a:off x="304800" y="96838"/>
            <a:ext cx="6348413" cy="1320800"/>
          </a:xfrm>
        </p:spPr>
        <p:txBody>
          <a:bodyPr/>
          <a:lstStyle/>
          <a:p>
            <a:pPr>
              <a:defRPr/>
            </a:pPr>
            <a:r>
              <a:rPr lang="en-US" sz="4000" b="1" i="1" dirty="0">
                <a:effectLst>
                  <a:outerShdw blurRad="38100" dist="38100" dir="2700000" algn="tl">
                    <a:srgbClr val="000000">
                      <a:alpha val="43137"/>
                    </a:srgbClr>
                  </a:outerShdw>
                </a:effectLst>
              </a:rPr>
              <a:t>BREAK TIME!</a:t>
            </a:r>
          </a:p>
        </p:txBody>
      </p:sp>
      <p:pic>
        <p:nvPicPr>
          <p:cNvPr id="97283" name="Picture 4">
            <a:extLst>
              <a:ext uri="{FF2B5EF4-FFF2-40B4-BE49-F238E27FC236}">
                <a16:creationId xmlns:a16="http://schemas.microsoft.com/office/drawing/2014/main" id="{31E3F343-539D-4F15-C398-0026F24DE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05273">
            <a:off x="1981200" y="1143000"/>
            <a:ext cx="436721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2B6B4FA2-D304-0724-A315-CBA3204D5DE5}"/>
              </a:ext>
            </a:extLst>
          </p:cNvPr>
          <p:cNvSpPr>
            <a:spLocks noGrp="1"/>
          </p:cNvSpPr>
          <p:nvPr>
            <p:ph type="title"/>
          </p:nvPr>
        </p:nvSpPr>
        <p:spPr>
          <a:xfrm>
            <a:off x="457200" y="76200"/>
            <a:ext cx="6348413" cy="762000"/>
          </a:xfrm>
        </p:spPr>
        <p:txBody>
          <a:bodyPr/>
          <a:lstStyle/>
          <a:p>
            <a:pPr eaLnBrk="1" hangingPunct="1">
              <a:defRPr/>
            </a:pPr>
            <a:r>
              <a:rPr lang="en-US" altLang="en-US" b="1" dirty="0">
                <a:effectLst>
                  <a:outerShdw blurRad="38100" dist="38100" dir="2700000" algn="tl">
                    <a:srgbClr val="000000">
                      <a:alpha val="43137"/>
                    </a:srgbClr>
                  </a:outerShdw>
                </a:effectLst>
              </a:rPr>
              <a:t>Operations Department:</a:t>
            </a:r>
          </a:p>
        </p:txBody>
      </p:sp>
      <p:sp>
        <p:nvSpPr>
          <p:cNvPr id="98307" name="Content Placeholder 2">
            <a:extLst>
              <a:ext uri="{FF2B5EF4-FFF2-40B4-BE49-F238E27FC236}">
                <a16:creationId xmlns:a16="http://schemas.microsoft.com/office/drawing/2014/main" id="{B296F4E2-2C12-E99F-FBA3-EDBB35FF7E50}"/>
              </a:ext>
            </a:extLst>
          </p:cNvPr>
          <p:cNvSpPr>
            <a:spLocks noGrp="1"/>
          </p:cNvSpPr>
          <p:nvPr>
            <p:ph idx="1"/>
          </p:nvPr>
        </p:nvSpPr>
        <p:spPr>
          <a:xfrm>
            <a:off x="304800" y="685800"/>
            <a:ext cx="7315200" cy="3881438"/>
          </a:xfrm>
        </p:spPr>
        <p:txBody>
          <a:bodyPr/>
          <a:lstStyle/>
          <a:p>
            <a:pPr eaLnBrk="1" hangingPunct="1"/>
            <a:r>
              <a:rPr lang="en-US" altLang="en-US" sz="2400"/>
              <a:t>Customer Service expectations:</a:t>
            </a:r>
          </a:p>
          <a:p>
            <a:pPr lvl="1" eaLnBrk="1" hangingPunct="1"/>
            <a:r>
              <a:rPr lang="en-US" altLang="en-US" sz="2200"/>
              <a:t>WOW vs Average customer service.</a:t>
            </a:r>
          </a:p>
          <a:p>
            <a:pPr lvl="1" eaLnBrk="1" hangingPunct="1"/>
            <a:r>
              <a:rPr lang="en-US" altLang="en-US" sz="2200"/>
              <a:t>Customer issues/complaints.</a:t>
            </a:r>
          </a:p>
          <a:p>
            <a:pPr eaLnBrk="1" hangingPunct="1"/>
            <a:r>
              <a:rPr lang="en-US" altLang="en-US" sz="2400"/>
              <a:t>Delivery schedules and service expectations.</a:t>
            </a:r>
          </a:p>
          <a:p>
            <a:pPr eaLnBrk="1" hangingPunct="1"/>
            <a:r>
              <a:rPr lang="en-US" altLang="en-US" sz="2400"/>
              <a:t>Trailers and trailer cleanliness (wash-outs).</a:t>
            </a:r>
          </a:p>
          <a:p>
            <a:pPr eaLnBrk="1" hangingPunct="1"/>
            <a:r>
              <a:rPr lang="en-US" altLang="en-US" sz="2400"/>
              <a:t>Scaling loads – overweight concerns.</a:t>
            </a:r>
          </a:p>
          <a:p>
            <a:pPr eaLnBrk="1" hangingPunct="1"/>
            <a:r>
              <a:rPr lang="en-US" altLang="en-US" sz="2400"/>
              <a:t>Passengers – Passenger Authorization </a:t>
            </a:r>
            <a:r>
              <a:rPr lang="en-US" altLang="en-US" sz="2400" i="1" u="sng"/>
              <a:t>required</a:t>
            </a:r>
            <a:r>
              <a:rPr lang="en-US" altLang="en-US" sz="2400"/>
              <a:t>.</a:t>
            </a:r>
          </a:p>
          <a:p>
            <a:pPr eaLnBrk="1" hangingPunct="1"/>
            <a:r>
              <a:rPr lang="en-US" altLang="en-US" sz="2400"/>
              <a:t>Pet Policy – company OTR drivers </a:t>
            </a:r>
            <a:r>
              <a:rPr lang="en-US" altLang="en-US" sz="2400" i="1"/>
              <a:t>only</a:t>
            </a:r>
            <a:r>
              <a:rPr lang="en-US" altLang="en-US" sz="2400"/>
              <a:t>.</a:t>
            </a:r>
          </a:p>
          <a:p>
            <a:pPr eaLnBrk="1" hangingPunct="1"/>
            <a:r>
              <a:rPr lang="en-US" altLang="en-US" sz="2400"/>
              <a:t>Demurrage (Detention, Breakdown &amp; Layover).</a:t>
            </a:r>
          </a:p>
          <a:p>
            <a:pPr eaLnBrk="1" hangingPunct="1"/>
            <a:r>
              <a:rPr lang="en-US" altLang="en-US" sz="2400"/>
              <a:t>Routing and Fuel Solution FYI.</a:t>
            </a:r>
          </a:p>
          <a:p>
            <a:pPr eaLnBrk="1" hangingPunct="1"/>
            <a:endParaRPr lang="en-US" altLang="en-US" sz="2400"/>
          </a:p>
          <a:p>
            <a:pPr eaLnBrk="1" hangingPunct="1"/>
            <a:endParaRPr lang="en-US"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32D3194D-37D6-51F0-7448-7149314C2E36}"/>
              </a:ext>
            </a:extLst>
          </p:cNvPr>
          <p:cNvSpPr>
            <a:spLocks noGrp="1"/>
          </p:cNvSpPr>
          <p:nvPr>
            <p:ph type="title"/>
          </p:nvPr>
        </p:nvSpPr>
        <p:spPr>
          <a:xfrm>
            <a:off x="304800" y="228600"/>
            <a:ext cx="6348413" cy="1320800"/>
          </a:xfrm>
        </p:spPr>
        <p:txBody>
          <a:bodyPr/>
          <a:lstStyle/>
          <a:p>
            <a:pPr eaLnBrk="1" hangingPunct="1">
              <a:defRPr/>
            </a:pPr>
            <a:r>
              <a:rPr lang="en-US" altLang="en-US" b="1" dirty="0">
                <a:effectLst>
                  <a:outerShdw blurRad="38100" dist="38100" dir="2700000" algn="tl">
                    <a:srgbClr val="000000">
                      <a:alpha val="43137"/>
                    </a:srgbClr>
                  </a:outerShdw>
                </a:effectLst>
              </a:rPr>
              <a:t>Driver Policies &amp; Vehicle Use Agreement</a:t>
            </a:r>
          </a:p>
        </p:txBody>
      </p:sp>
      <p:sp>
        <p:nvSpPr>
          <p:cNvPr id="100355" name="Content Placeholder 2">
            <a:extLst>
              <a:ext uri="{FF2B5EF4-FFF2-40B4-BE49-F238E27FC236}">
                <a16:creationId xmlns:a16="http://schemas.microsoft.com/office/drawing/2014/main" id="{873A38B0-272D-48F0-9AF6-1A3E56570491}"/>
              </a:ext>
            </a:extLst>
          </p:cNvPr>
          <p:cNvSpPr>
            <a:spLocks noGrp="1"/>
          </p:cNvSpPr>
          <p:nvPr>
            <p:ph idx="1"/>
          </p:nvPr>
        </p:nvSpPr>
        <p:spPr>
          <a:xfrm>
            <a:off x="615950" y="1944688"/>
            <a:ext cx="6348413" cy="3881437"/>
          </a:xfrm>
        </p:spPr>
        <p:txBody>
          <a:bodyPr/>
          <a:lstStyle/>
          <a:p>
            <a:pPr eaLnBrk="1" hangingPunct="1"/>
            <a:r>
              <a:rPr lang="en-US" altLang="en-US" sz="2800"/>
              <a:t>Expectations are a 2-way street.</a:t>
            </a:r>
          </a:p>
          <a:p>
            <a:pPr lvl="1" eaLnBrk="1" hangingPunct="1"/>
            <a:r>
              <a:rPr lang="en-US" altLang="en-US" sz="2400"/>
              <a:t>Driver’s expectations:</a:t>
            </a:r>
          </a:p>
          <a:p>
            <a:pPr lvl="2" eaLnBrk="1" hangingPunct="1"/>
            <a:r>
              <a:rPr lang="en-US" altLang="en-US" sz="2000"/>
              <a:t>What makes this a long-term, mutually-beneficial relationship?</a:t>
            </a:r>
          </a:p>
          <a:p>
            <a:pPr lvl="1" eaLnBrk="1" hangingPunct="1"/>
            <a:r>
              <a:rPr lang="en-US" altLang="en-US" sz="2400"/>
              <a:t>Buchheit’s expectations.</a:t>
            </a:r>
          </a:p>
          <a:p>
            <a:pPr lvl="2" eaLnBrk="1" hangingPunct="1"/>
            <a:r>
              <a:rPr lang="en-US" altLang="en-US" sz="2000"/>
              <a:t>Are on the next slide…</a:t>
            </a:r>
          </a:p>
          <a:p>
            <a:pPr eaLnBrk="1" hangingPunct="1"/>
            <a:endParaRPr lang="en-US" altLang="en-US" sz="2800"/>
          </a:p>
          <a:p>
            <a:pPr lvl="1" eaLnBrk="1" hangingPunct="1"/>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2430379B-7C28-1AAB-BB7D-9D7484B78CD1}"/>
              </a:ext>
            </a:extLst>
          </p:cNvPr>
          <p:cNvSpPr>
            <a:spLocks noGrp="1"/>
          </p:cNvSpPr>
          <p:nvPr>
            <p:ph type="title"/>
          </p:nvPr>
        </p:nvSpPr>
        <p:spPr>
          <a:xfrm>
            <a:off x="76200" y="42863"/>
            <a:ext cx="8766175" cy="660400"/>
          </a:xfrm>
        </p:spPr>
        <p:txBody>
          <a:bodyPr/>
          <a:lstStyle/>
          <a:p>
            <a:pPr eaLnBrk="1" hangingPunct="1">
              <a:defRPr/>
            </a:pPr>
            <a:r>
              <a:rPr lang="en-US" altLang="en-US" b="1" dirty="0"/>
              <a:t>FMCSA Regulations &amp; Company P</a:t>
            </a:r>
            <a:r>
              <a:rPr lang="en-US" altLang="en-US" b="1" dirty="0">
                <a:solidFill>
                  <a:schemeClr val="bg1">
                    <a:lumMod val="85000"/>
                  </a:schemeClr>
                </a:solidFill>
              </a:rPr>
              <a:t>olicies</a:t>
            </a:r>
          </a:p>
        </p:txBody>
      </p:sp>
      <p:sp>
        <p:nvSpPr>
          <p:cNvPr id="84995" name="Content Placeholder 2">
            <a:extLst>
              <a:ext uri="{FF2B5EF4-FFF2-40B4-BE49-F238E27FC236}">
                <a16:creationId xmlns:a16="http://schemas.microsoft.com/office/drawing/2014/main" id="{82597EC7-1DBB-EAFF-649F-1B3F634641CD}"/>
              </a:ext>
            </a:extLst>
          </p:cNvPr>
          <p:cNvSpPr>
            <a:spLocks noGrp="1"/>
          </p:cNvSpPr>
          <p:nvPr>
            <p:ph idx="1"/>
          </p:nvPr>
        </p:nvSpPr>
        <p:spPr>
          <a:xfrm>
            <a:off x="0" y="533400"/>
            <a:ext cx="7669213" cy="3881438"/>
          </a:xfrm>
        </p:spPr>
        <p:txBody>
          <a:bodyPr/>
          <a:lstStyle/>
          <a:p>
            <a:pPr eaLnBrk="1" hangingPunct="1">
              <a:spcBef>
                <a:spcPts val="600"/>
              </a:spcBef>
              <a:defRPr/>
            </a:pPr>
            <a:r>
              <a:rPr lang="en-US" altLang="en-US" dirty="0"/>
              <a:t>Drive Legal – Drive SAFE</a:t>
            </a:r>
          </a:p>
          <a:p>
            <a:pPr lvl="1" eaLnBrk="1" hangingPunct="1">
              <a:spcBef>
                <a:spcPts val="600"/>
              </a:spcBef>
              <a:defRPr/>
            </a:pPr>
            <a:r>
              <a:rPr lang="en-US" altLang="en-US" dirty="0"/>
              <a:t>Practice safe following distance and please do not speed.</a:t>
            </a:r>
          </a:p>
          <a:p>
            <a:pPr eaLnBrk="1" hangingPunct="1">
              <a:spcBef>
                <a:spcPts val="600"/>
              </a:spcBef>
              <a:defRPr/>
            </a:pPr>
            <a:r>
              <a:rPr lang="en-US" altLang="en-US" dirty="0"/>
              <a:t>Maintain your equipment.</a:t>
            </a:r>
          </a:p>
          <a:p>
            <a:pPr eaLnBrk="1" hangingPunct="1">
              <a:spcBef>
                <a:spcPts val="600"/>
              </a:spcBef>
              <a:defRPr/>
            </a:pPr>
            <a:r>
              <a:rPr lang="en-US" altLang="en-US" dirty="0"/>
              <a:t>Maintain your license and DOT Physical.</a:t>
            </a:r>
          </a:p>
          <a:p>
            <a:pPr eaLnBrk="1" hangingPunct="1">
              <a:spcBef>
                <a:spcPts val="600"/>
              </a:spcBef>
              <a:defRPr/>
            </a:pPr>
            <a:r>
              <a:rPr lang="en-US" altLang="en-US" dirty="0"/>
              <a:t>Anyone who drives or rides must wear a seatbelt.</a:t>
            </a:r>
          </a:p>
          <a:p>
            <a:pPr eaLnBrk="1" hangingPunct="1">
              <a:spcBef>
                <a:spcPts val="600"/>
              </a:spcBef>
              <a:defRPr/>
            </a:pPr>
            <a:r>
              <a:rPr lang="en-US" altLang="en-US" dirty="0"/>
              <a:t>All lights on, both truck and trailer, even during the day.</a:t>
            </a:r>
          </a:p>
          <a:p>
            <a:pPr eaLnBrk="1" hangingPunct="1">
              <a:spcBef>
                <a:spcPts val="600"/>
              </a:spcBef>
              <a:defRPr/>
            </a:pPr>
            <a:r>
              <a:rPr lang="en-US" altLang="en-US" dirty="0"/>
              <a:t>Hands free cell usage only. </a:t>
            </a:r>
            <a:r>
              <a:rPr lang="en-US" altLang="en-US" b="1" dirty="0">
                <a:effectLst>
                  <a:outerShdw blurRad="38100" dist="38100" dir="2700000" algn="tl">
                    <a:srgbClr val="000000">
                      <a:alpha val="43137"/>
                    </a:srgbClr>
                  </a:outerShdw>
                </a:effectLst>
              </a:rPr>
              <a:t>NO TEXTING</a:t>
            </a:r>
            <a:r>
              <a:rPr lang="en-US" altLang="en-US" dirty="0"/>
              <a:t>!</a:t>
            </a:r>
          </a:p>
          <a:p>
            <a:pPr eaLnBrk="1" hangingPunct="1">
              <a:spcBef>
                <a:spcPts val="600"/>
              </a:spcBef>
              <a:defRPr/>
            </a:pPr>
            <a:r>
              <a:rPr lang="en-US" altLang="en-US" dirty="0"/>
              <a:t>Ensure your cargo is properly secured.</a:t>
            </a:r>
          </a:p>
          <a:p>
            <a:pPr eaLnBrk="1" hangingPunct="1">
              <a:spcBef>
                <a:spcPts val="600"/>
              </a:spcBef>
              <a:defRPr/>
            </a:pPr>
            <a:r>
              <a:rPr lang="en-US" altLang="en-US" dirty="0"/>
              <a:t>No riders without permission (rider slip is required).</a:t>
            </a:r>
          </a:p>
          <a:p>
            <a:pPr eaLnBrk="1" hangingPunct="1">
              <a:spcBef>
                <a:spcPts val="600"/>
              </a:spcBef>
              <a:defRPr/>
            </a:pPr>
            <a:r>
              <a:rPr lang="en-US" altLang="en-US" dirty="0"/>
              <a:t>Report all violations &amp; citations/warnings to Safety.</a:t>
            </a:r>
          </a:p>
          <a:p>
            <a:pPr lvl="1" eaLnBrk="1" hangingPunct="1">
              <a:spcBef>
                <a:spcPts val="600"/>
              </a:spcBef>
              <a:defRPr/>
            </a:pPr>
            <a:r>
              <a:rPr lang="en-US" altLang="en-US" dirty="0"/>
              <a:t>Driver responsible for all fines incurred for illegal operations.</a:t>
            </a:r>
          </a:p>
          <a:p>
            <a:pPr eaLnBrk="1" hangingPunct="1">
              <a:spcBef>
                <a:spcPts val="600"/>
              </a:spcBef>
              <a:defRPr/>
            </a:pPr>
            <a:r>
              <a:rPr lang="en-US" altLang="en-US" dirty="0"/>
              <a:t>Report all incidents and any OS&amp;D concerns to Safety.</a:t>
            </a:r>
          </a:p>
          <a:p>
            <a:pPr eaLnBrk="1" hangingPunct="1">
              <a:spcBef>
                <a:spcPts val="600"/>
              </a:spcBef>
              <a:defRPr/>
            </a:pPr>
            <a:r>
              <a:rPr lang="en-US" altLang="en-US" dirty="0"/>
              <a:t>Company drivers – follow dispatched route and fuel solution.</a:t>
            </a:r>
          </a:p>
          <a:p>
            <a:pPr eaLnBrk="1" hangingPunct="1">
              <a:spcBef>
                <a:spcPts val="600"/>
              </a:spcBef>
              <a:defRPr/>
            </a:pPr>
            <a:r>
              <a:rPr lang="en-US" altLang="en-US" dirty="0"/>
              <a:t>Be sure you park in a legal and safe parking place.</a:t>
            </a:r>
          </a:p>
          <a:p>
            <a:pPr eaLnBrk="1" hangingPunct="1">
              <a:spcBef>
                <a:spcPts val="600"/>
              </a:spcBef>
              <a:defRPr/>
            </a:pPr>
            <a:r>
              <a:rPr lang="en-US" altLang="en-US" dirty="0"/>
              <a:t>IC Monthly Maintenance Reports are due every month.</a:t>
            </a:r>
          </a:p>
          <a:p>
            <a:pPr eaLnBrk="1" hangingPunct="1">
              <a:spcBef>
                <a:spcPts val="600"/>
              </a:spcBef>
              <a:defRPr/>
            </a:pPr>
            <a:endParaRPr lang="en-US" altLang="en-US" dirty="0"/>
          </a:p>
        </p:txBody>
      </p:sp>
      <p:pic>
        <p:nvPicPr>
          <p:cNvPr id="102404" name="Picture 2">
            <a:extLst>
              <a:ext uri="{FF2B5EF4-FFF2-40B4-BE49-F238E27FC236}">
                <a16:creationId xmlns:a16="http://schemas.microsoft.com/office/drawing/2014/main" id="{398F8DEA-D237-99FB-462F-DDB8CD3F0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7550">
            <a:off x="7315200" y="1041400"/>
            <a:ext cx="1352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a:extLst>
              <a:ext uri="{FF2B5EF4-FFF2-40B4-BE49-F238E27FC236}">
                <a16:creationId xmlns:a16="http://schemas.microsoft.com/office/drawing/2014/main" id="{5A24CA00-6CCB-37F3-5666-2B83F8C94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998788"/>
            <a:ext cx="2362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a:extLst>
              <a:ext uri="{FF2B5EF4-FFF2-40B4-BE49-F238E27FC236}">
                <a16:creationId xmlns:a16="http://schemas.microsoft.com/office/drawing/2014/main" id="{C3AF8C29-8C77-0D74-204D-3A5167A81189}"/>
              </a:ext>
            </a:extLst>
          </p:cNvPr>
          <p:cNvSpPr>
            <a:spLocks noGrp="1" noChangeArrowheads="1"/>
          </p:cNvSpPr>
          <p:nvPr>
            <p:ph idx="1"/>
          </p:nvPr>
        </p:nvSpPr>
        <p:spPr>
          <a:xfrm>
            <a:off x="0" y="914400"/>
            <a:ext cx="9144000" cy="5638800"/>
          </a:xfrm>
        </p:spPr>
        <p:txBody>
          <a:bodyPr/>
          <a:lstStyle/>
          <a:p>
            <a:pPr>
              <a:defRPr/>
            </a:pPr>
            <a:r>
              <a:rPr lang="en-US" sz="2000" dirty="0">
                <a:solidFill>
                  <a:srgbClr val="000000"/>
                </a:solidFill>
                <a:latin typeface="Times New Roman" panose="02020603050405020304" pitchFamily="18" charset="0"/>
              </a:rPr>
              <a:t>The driver’s Supervisor and the Safety Department shall be notified immediately of any and all accidents/incidents in which the driver is involved. </a:t>
            </a:r>
          </a:p>
          <a:p>
            <a:pPr>
              <a:defRPr/>
            </a:pPr>
            <a:r>
              <a:rPr lang="en-US" sz="2000" dirty="0">
                <a:solidFill>
                  <a:srgbClr val="000000"/>
                </a:solidFill>
                <a:latin typeface="Times New Roman" panose="02020603050405020304" pitchFamily="18" charset="0"/>
              </a:rPr>
              <a:t>Drivers are expected to follow established reporting procedures when there is an incident/accident. Use the Report Accident (On-Duty) button on the ISAAS tablet.</a:t>
            </a:r>
          </a:p>
          <a:p>
            <a:pPr>
              <a:defRPr/>
            </a:pPr>
            <a:r>
              <a:rPr lang="en-US" sz="2000" dirty="0">
                <a:solidFill>
                  <a:srgbClr val="000000"/>
                </a:solidFill>
                <a:latin typeface="Times New Roman" panose="02020603050405020304" pitchFamily="18" charset="0"/>
              </a:rPr>
              <a:t>Pictures </a:t>
            </a:r>
            <a:r>
              <a:rPr lang="en-US" sz="2000" i="1" dirty="0">
                <a:solidFill>
                  <a:srgbClr val="000000"/>
                </a:solidFill>
                <a:latin typeface="Times New Roman" panose="02020603050405020304" pitchFamily="18" charset="0"/>
              </a:rPr>
              <a:t>must </a:t>
            </a:r>
            <a:r>
              <a:rPr lang="en-US" sz="2000" dirty="0">
                <a:solidFill>
                  <a:srgbClr val="000000"/>
                </a:solidFill>
                <a:latin typeface="Times New Roman" panose="02020603050405020304" pitchFamily="18" charset="0"/>
              </a:rPr>
              <a:t>be taken at the scene of any accident/incident, anytime there is damage to any property, and a BL employee or I/C was involved.</a:t>
            </a:r>
          </a:p>
          <a:p>
            <a:pPr marL="609600" indent="-609600" eaLnBrk="1" hangingPunct="1">
              <a:lnSpc>
                <a:spcPct val="150000"/>
              </a:lnSpc>
              <a:buFontTx/>
              <a:buNone/>
              <a:defRPr/>
            </a:pPr>
            <a:r>
              <a:rPr lang="en-US" altLang="en-US" sz="2000" b="1" dirty="0"/>
              <a:t>The definition of a DOT Recordable accident:</a:t>
            </a:r>
          </a:p>
          <a:p>
            <a:pPr marL="571500" indent="-457200" eaLnBrk="1" hangingPunct="1">
              <a:lnSpc>
                <a:spcPct val="90000"/>
              </a:lnSpc>
              <a:defRPr/>
            </a:pPr>
            <a:r>
              <a:rPr lang="en-US" altLang="en-US" sz="2000" b="1" dirty="0"/>
              <a:t>A fatality.</a:t>
            </a:r>
          </a:p>
          <a:p>
            <a:pPr marL="571500" indent="-457200" eaLnBrk="1" hangingPunct="1">
              <a:lnSpc>
                <a:spcPct val="90000"/>
              </a:lnSpc>
              <a:defRPr/>
            </a:pPr>
            <a:r>
              <a:rPr lang="en-US" altLang="en-US" sz="2000" b="1" dirty="0"/>
              <a:t>An Injury requiring treatment away from the scene.</a:t>
            </a:r>
          </a:p>
          <a:p>
            <a:pPr marL="571500" indent="-457200" eaLnBrk="1" hangingPunct="1">
              <a:lnSpc>
                <a:spcPct val="90000"/>
              </a:lnSpc>
              <a:defRPr/>
            </a:pPr>
            <a:r>
              <a:rPr lang="en-US" altLang="en-US" sz="2000" b="1" dirty="0"/>
              <a:t>Any vehicle involved being towed from the scene due to disabling damage.</a:t>
            </a:r>
          </a:p>
          <a:p>
            <a:pPr marL="114300" indent="0" eaLnBrk="1" hangingPunct="1">
              <a:lnSpc>
                <a:spcPct val="150000"/>
              </a:lnSpc>
              <a:buFont typeface="Wingdings 3" panose="05040102010807070707" pitchFamily="18" charset="2"/>
              <a:buNone/>
              <a:defRPr/>
            </a:pPr>
            <a:r>
              <a:rPr lang="en-US" altLang="en-US" sz="2000" b="1" dirty="0"/>
              <a:t>Do you know the difference between Preventable &amp; </a:t>
            </a:r>
            <a:r>
              <a:rPr lang="en-US" altLang="en-US" sz="2000" b="1" i="1" dirty="0"/>
              <a:t>At-fault?</a:t>
            </a:r>
          </a:p>
          <a:p>
            <a:pPr marL="114300" indent="0" eaLnBrk="1" hangingPunct="1">
              <a:lnSpc>
                <a:spcPct val="90000"/>
              </a:lnSpc>
              <a:buFont typeface="Wingdings 3" panose="05040102010807070707" pitchFamily="18" charset="2"/>
              <a:buNone/>
              <a:defRPr/>
            </a:pPr>
            <a:endParaRPr lang="en-US" altLang="en-US" sz="2000" b="1" dirty="0"/>
          </a:p>
        </p:txBody>
      </p:sp>
      <p:sp>
        <p:nvSpPr>
          <p:cNvPr id="3" name="Title 1">
            <a:extLst>
              <a:ext uri="{FF2B5EF4-FFF2-40B4-BE49-F238E27FC236}">
                <a16:creationId xmlns:a16="http://schemas.microsoft.com/office/drawing/2014/main" id="{B16C199C-15B7-2500-5A85-B32E449DB391}"/>
              </a:ext>
            </a:extLst>
          </p:cNvPr>
          <p:cNvSpPr>
            <a:spLocks noGrp="1"/>
          </p:cNvSpPr>
          <p:nvPr>
            <p:ph type="title"/>
          </p:nvPr>
        </p:nvSpPr>
        <p:spPr>
          <a:xfrm>
            <a:off x="152400" y="152400"/>
            <a:ext cx="6348413" cy="685800"/>
          </a:xfrm>
        </p:spPr>
        <p:txBody>
          <a:bodyPr/>
          <a:lstStyle/>
          <a:p>
            <a:pPr eaLnBrk="1" hangingPunct="1">
              <a:defRPr/>
            </a:pPr>
            <a:r>
              <a:rPr lang="en-US" altLang="en-US" sz="4000" b="1" dirty="0">
                <a:effectLst>
                  <a:outerShdw blurRad="38100" dist="38100" dir="2700000" algn="tl">
                    <a:srgbClr val="000000">
                      <a:alpha val="43137"/>
                    </a:srgbClr>
                  </a:outerShdw>
                </a:effectLst>
              </a:rPr>
              <a:t>Accidents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2694A3EC-634F-BADC-479F-29235CF79ABB}"/>
              </a:ext>
            </a:extLst>
          </p:cNvPr>
          <p:cNvSpPr>
            <a:spLocks noGrp="1"/>
          </p:cNvSpPr>
          <p:nvPr>
            <p:ph type="title"/>
          </p:nvPr>
        </p:nvSpPr>
        <p:spPr>
          <a:xfrm>
            <a:off x="228600" y="182563"/>
            <a:ext cx="6348413" cy="1320800"/>
          </a:xfrm>
        </p:spPr>
        <p:txBody>
          <a:bodyPr/>
          <a:lstStyle/>
          <a:p>
            <a:r>
              <a:rPr lang="en-US" altLang="en-US" b="1"/>
              <a:t>When to notify Safety:</a:t>
            </a:r>
          </a:p>
        </p:txBody>
      </p:sp>
      <p:sp>
        <p:nvSpPr>
          <p:cNvPr id="106499" name="Content Placeholder 2">
            <a:extLst>
              <a:ext uri="{FF2B5EF4-FFF2-40B4-BE49-F238E27FC236}">
                <a16:creationId xmlns:a16="http://schemas.microsoft.com/office/drawing/2014/main" id="{A1FE3423-1A34-4282-77AD-6C0A59A67FEF}"/>
              </a:ext>
            </a:extLst>
          </p:cNvPr>
          <p:cNvSpPr>
            <a:spLocks noGrp="1"/>
          </p:cNvSpPr>
          <p:nvPr>
            <p:ph idx="1"/>
          </p:nvPr>
        </p:nvSpPr>
        <p:spPr>
          <a:xfrm>
            <a:off x="0" y="842963"/>
            <a:ext cx="9144000" cy="3881437"/>
          </a:xfrm>
        </p:spPr>
        <p:txBody>
          <a:bodyPr/>
          <a:lstStyle/>
          <a:p>
            <a:r>
              <a:rPr lang="en-US" altLang="en-US" sz="2000"/>
              <a:t>Accidents/Incidents that involve flashing lights:</a:t>
            </a:r>
          </a:p>
          <a:p>
            <a:pPr lvl="1"/>
            <a:r>
              <a:rPr lang="en-US" altLang="en-US" sz="2000"/>
              <a:t>Law enforcement, ambulance or wrecker.</a:t>
            </a:r>
          </a:p>
          <a:p>
            <a:r>
              <a:rPr lang="en-US" altLang="en-US" sz="2000"/>
              <a:t>Load is compromised, damaged, or may involve an OS&amp;D claim.</a:t>
            </a:r>
          </a:p>
          <a:p>
            <a:r>
              <a:rPr lang="en-US" altLang="en-US" sz="2000"/>
              <a:t>Theft, Sabotage, or Hijacking incident. </a:t>
            </a:r>
          </a:p>
          <a:p>
            <a:pPr lvl="1"/>
            <a:r>
              <a:rPr lang="en-US" altLang="en-US" sz="2000"/>
              <a:t>*Call local authorities first – Dial </a:t>
            </a:r>
            <a:r>
              <a:rPr lang="en-US" altLang="en-US" sz="2000" b="1" i="1"/>
              <a:t>911</a:t>
            </a:r>
            <a:r>
              <a:rPr lang="en-US" altLang="en-US" sz="2000"/>
              <a:t>.</a:t>
            </a:r>
          </a:p>
          <a:p>
            <a:r>
              <a:rPr lang="en-US" altLang="en-US" sz="2000"/>
              <a:t>Citations or Roadside Inspections – with violations.</a:t>
            </a:r>
          </a:p>
          <a:p>
            <a:pPr lvl="1"/>
            <a:r>
              <a:rPr lang="en-US" altLang="en-US" sz="2000"/>
              <a:t>Equipment is placed OOS for more than temporary repairs.</a:t>
            </a:r>
          </a:p>
          <a:p>
            <a:pPr lvl="1"/>
            <a:r>
              <a:rPr lang="en-US" altLang="en-US" sz="2000"/>
              <a:t>Driver is placed OOS and is unable to continue driving.</a:t>
            </a:r>
          </a:p>
          <a:p>
            <a:r>
              <a:rPr lang="en-US" altLang="en-US" sz="2000"/>
              <a:t>Hazardous materials incident or spill.</a:t>
            </a:r>
          </a:p>
          <a:p>
            <a:r>
              <a:rPr lang="en-US" altLang="en-US" sz="2000"/>
              <a:t>Work related or personal injuries (off-job at home) to include:</a:t>
            </a:r>
          </a:p>
          <a:p>
            <a:pPr lvl="1"/>
            <a:r>
              <a:rPr lang="en-US" altLang="en-US" sz="2000"/>
              <a:t>Unable to continue working or requires immediate treatment.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a:extLst>
              <a:ext uri="{FF2B5EF4-FFF2-40B4-BE49-F238E27FC236}">
                <a16:creationId xmlns:a16="http://schemas.microsoft.com/office/drawing/2014/main" id="{805A6CE8-9CAE-4B52-DA90-6E7A63155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8025"/>
            <a:ext cx="914400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3F34B29-FCE7-C638-E0B2-8958E655C14D}"/>
              </a:ext>
            </a:extLst>
          </p:cNvPr>
          <p:cNvSpPr txBox="1"/>
          <p:nvPr/>
        </p:nvSpPr>
        <p:spPr>
          <a:xfrm>
            <a:off x="1235075" y="0"/>
            <a:ext cx="6994525" cy="708025"/>
          </a:xfrm>
          <a:prstGeom prst="rect">
            <a:avLst/>
          </a:prstGeom>
          <a:noFill/>
        </p:spPr>
        <p:txBody>
          <a:bodyPr>
            <a:spAutoFit/>
          </a:bodyPr>
          <a:lstStyle/>
          <a:p>
            <a:pPr>
              <a:defRPr/>
            </a:pPr>
            <a:r>
              <a:rPr lang="en-US" sz="4000" dirty="0">
                <a:effectLst>
                  <a:outerShdw blurRad="38100" dist="38100" dir="2700000" algn="tl">
                    <a:srgbClr val="000000">
                      <a:alpha val="43137"/>
                    </a:srgbClr>
                  </a:outerShdw>
                </a:effectLst>
                <a:latin typeface="+mj-lt"/>
              </a:rPr>
              <a:t>What is </a:t>
            </a:r>
            <a:r>
              <a:rPr lang="en-US" sz="4000" dirty="0">
                <a:solidFill>
                  <a:srgbClr val="7030A0"/>
                </a:solidFill>
                <a:effectLst>
                  <a:outerShdw blurRad="38100" dist="38100" dir="2700000" algn="tl">
                    <a:srgbClr val="000000">
                      <a:alpha val="43137"/>
                    </a:srgbClr>
                  </a:outerShdw>
                </a:effectLst>
                <a:latin typeface="+mj-lt"/>
              </a:rPr>
              <a:t>Netradyne</a:t>
            </a:r>
            <a:r>
              <a:rPr lang="en-US" sz="4000" dirty="0">
                <a:effectLst>
                  <a:outerShdw blurRad="38100" dist="38100" dir="2700000" algn="tl">
                    <a:srgbClr val="000000">
                      <a:alpha val="43137"/>
                    </a:srgbClr>
                  </a:outerShdw>
                </a:effectLst>
                <a:latin typeface="+mj-lt"/>
              </a:rPr>
              <a:t> </a:t>
            </a:r>
            <a:r>
              <a:rPr lang="en-US" sz="4000" dirty="0" err="1">
                <a:effectLst>
                  <a:outerShdw blurRad="38100" dist="38100" dir="2700000" algn="tl">
                    <a:srgbClr val="000000">
                      <a:alpha val="43137"/>
                    </a:srgbClr>
                  </a:outerShdw>
                </a:effectLst>
                <a:latin typeface="+mj-lt"/>
              </a:rPr>
              <a:t>Driver</a:t>
            </a:r>
            <a:r>
              <a:rPr lang="en-US" sz="2400" dirty="0" err="1">
                <a:effectLst>
                  <a:outerShdw blurRad="38100" dist="38100" dir="2700000" algn="tl">
                    <a:srgbClr val="000000">
                      <a:alpha val="43137"/>
                    </a:srgbClr>
                  </a:outerShdw>
                </a:effectLst>
                <a:latin typeface="+mj-lt"/>
                <a:sym typeface="Symbol" panose="05050102010706020507" pitchFamily="18" charset="2"/>
              </a:rPr>
              <a:t></a:t>
            </a:r>
            <a:r>
              <a:rPr lang="en-US" sz="4000" dirty="0" err="1">
                <a:effectLst>
                  <a:outerShdw blurRad="38100" dist="38100" dir="2700000" algn="tl">
                    <a:srgbClr val="000000">
                      <a:alpha val="43137"/>
                    </a:srgbClr>
                  </a:outerShdw>
                </a:effectLst>
                <a:latin typeface="+mj-lt"/>
              </a:rPr>
              <a:t>i</a:t>
            </a:r>
            <a:r>
              <a:rPr lang="en-US" sz="4000" dirty="0">
                <a:effectLst>
                  <a:outerShdw blurRad="38100" dist="38100" dir="2700000" algn="tl">
                    <a:srgbClr val="000000">
                      <a:alpha val="43137"/>
                    </a:srgbClr>
                  </a:outerShdw>
                </a:effectLst>
                <a:latin typeface="+mj-lt"/>
              </a:rPr>
              <a:t>?</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635D-B6E5-7F62-7323-E992A655364B}"/>
              </a:ext>
            </a:extLst>
          </p:cNvPr>
          <p:cNvSpPr>
            <a:spLocks noGrp="1"/>
          </p:cNvSpPr>
          <p:nvPr>
            <p:ph type="title"/>
          </p:nvPr>
        </p:nvSpPr>
        <p:spPr>
          <a:xfrm>
            <a:off x="0" y="30163"/>
            <a:ext cx="4703763" cy="763587"/>
          </a:xfrm>
        </p:spPr>
        <p:txBody>
          <a:bodyPr lIns="68580" tIns="34290" rIns="68580" bIns="34290" rtlCol="0" anchor="ctr">
            <a:normAutofit fontScale="90000"/>
          </a:bodyPr>
          <a:lstStyle/>
          <a:p>
            <a:pPr>
              <a:defRPr/>
            </a:pPr>
            <a:r>
              <a:rPr lang="en-US" sz="3000" b="1" dirty="0">
                <a:solidFill>
                  <a:schemeClr val="tx1"/>
                </a:solidFill>
              </a:rPr>
              <a:t>Driver Expectations:</a:t>
            </a:r>
            <a:br>
              <a:rPr lang="en-US" sz="3000" b="1" dirty="0">
                <a:solidFill>
                  <a:schemeClr val="tx1"/>
                </a:solidFill>
              </a:rPr>
            </a:br>
            <a:r>
              <a:rPr lang="en-US" sz="3000" b="1" dirty="0">
                <a:solidFill>
                  <a:schemeClr val="tx1"/>
                </a:solidFill>
              </a:rPr>
              <a:t>What does this mean to me?</a:t>
            </a:r>
          </a:p>
        </p:txBody>
      </p:sp>
      <p:sp>
        <p:nvSpPr>
          <p:cNvPr id="3" name="Content Placeholder 2">
            <a:extLst>
              <a:ext uri="{FF2B5EF4-FFF2-40B4-BE49-F238E27FC236}">
                <a16:creationId xmlns:a16="http://schemas.microsoft.com/office/drawing/2014/main" id="{3A09DBE0-5533-0998-978B-9CC3B43A3544}"/>
              </a:ext>
            </a:extLst>
          </p:cNvPr>
          <p:cNvSpPr>
            <a:spLocks noGrp="1"/>
          </p:cNvSpPr>
          <p:nvPr>
            <p:ph idx="1"/>
          </p:nvPr>
        </p:nvSpPr>
        <p:spPr>
          <a:xfrm>
            <a:off x="49213" y="1522413"/>
            <a:ext cx="4856162" cy="3582987"/>
          </a:xfrm>
        </p:spPr>
        <p:txBody>
          <a:bodyPr lIns="68580" tIns="34290" rIns="68580" bIns="34290" rtlCol="0" anchor="ctr">
            <a:noAutofit/>
          </a:bodyPr>
          <a:lstStyle/>
          <a:p>
            <a:pPr>
              <a:lnSpc>
                <a:spcPct val="75000"/>
              </a:lnSpc>
              <a:spcAft>
                <a:spcPts val="450"/>
              </a:spcAft>
              <a:defRPr/>
            </a:pPr>
            <a:r>
              <a:rPr lang="en-US" sz="1350" dirty="0"/>
              <a:t>Drive Legal – Drive Safe – </a:t>
            </a:r>
            <a:r>
              <a:rPr lang="en-US" sz="1350" b="1" i="1" dirty="0">
                <a:effectLst>
                  <a:outerShdw blurRad="38100" dist="38100" dir="2700000" algn="tl">
                    <a:srgbClr val="000000">
                      <a:alpha val="43137"/>
                    </a:srgbClr>
                  </a:outerShdw>
                </a:effectLst>
              </a:rPr>
              <a:t>nothing new</a:t>
            </a:r>
            <a:r>
              <a:rPr lang="en-US" sz="1350" dirty="0"/>
              <a:t>!</a:t>
            </a:r>
          </a:p>
          <a:p>
            <a:pPr>
              <a:lnSpc>
                <a:spcPct val="75000"/>
              </a:lnSpc>
              <a:spcAft>
                <a:spcPts val="450"/>
              </a:spcAft>
              <a:defRPr/>
            </a:pPr>
            <a:r>
              <a:rPr lang="en-US" sz="1350" dirty="0"/>
              <a:t>Use the Driveri Mobile App: The App is your scorecard uses “</a:t>
            </a:r>
            <a:r>
              <a:rPr lang="en-US" sz="1350" i="1" dirty="0"/>
              <a:t>Gamification</a:t>
            </a:r>
            <a:r>
              <a:rPr lang="en-US" sz="1350" dirty="0"/>
              <a:t>” for </a:t>
            </a:r>
            <a:r>
              <a:rPr lang="en-US" sz="1350" b="1" i="1" dirty="0">
                <a:effectLst>
                  <a:outerShdw blurRad="38100" dist="38100" dir="2700000" algn="tl">
                    <a:srgbClr val="000000">
                      <a:alpha val="43137"/>
                    </a:srgbClr>
                  </a:outerShdw>
                </a:effectLst>
              </a:rPr>
              <a:t>GreenZone</a:t>
            </a:r>
            <a:r>
              <a:rPr lang="en-US" sz="1350" dirty="0"/>
              <a:t> scores to let you know how you are doing and shows the driver’s score above and below you: </a:t>
            </a:r>
          </a:p>
          <a:p>
            <a:pPr lvl="2">
              <a:lnSpc>
                <a:spcPct val="75000"/>
              </a:lnSpc>
              <a:spcAft>
                <a:spcPts val="450"/>
              </a:spcAft>
              <a:defRPr/>
            </a:pPr>
            <a:r>
              <a:rPr lang="en-US" sz="1350" b="1" u="sng" dirty="0">
                <a:solidFill>
                  <a:srgbClr val="00B050"/>
                </a:solidFill>
                <a:effectLst>
                  <a:outerShdw blurRad="38100" dist="38100" dir="2700000" algn="tl">
                    <a:srgbClr val="000000">
                      <a:alpha val="43137"/>
                    </a:srgbClr>
                  </a:outerShdw>
                </a:effectLst>
              </a:rPr>
              <a:t>900-points</a:t>
            </a:r>
            <a:r>
              <a:rPr lang="en-US" sz="1350" dirty="0"/>
              <a:t> is considered performing well.</a:t>
            </a:r>
          </a:p>
          <a:p>
            <a:pPr lvl="2">
              <a:lnSpc>
                <a:spcPct val="75000"/>
              </a:lnSpc>
              <a:spcAft>
                <a:spcPts val="450"/>
              </a:spcAft>
              <a:defRPr/>
            </a:pPr>
            <a:r>
              <a:rPr lang="en-US" sz="1350" dirty="0"/>
              <a:t>Below </a:t>
            </a:r>
            <a:r>
              <a:rPr lang="en-US" sz="1350" b="1" u="sng" dirty="0">
                <a:solidFill>
                  <a:srgbClr val="FF0000"/>
                </a:solidFill>
                <a:effectLst>
                  <a:outerShdw blurRad="38100" dist="38100" dir="2700000" algn="tl">
                    <a:srgbClr val="000000">
                      <a:alpha val="43137"/>
                    </a:srgbClr>
                  </a:outerShdw>
                </a:effectLst>
              </a:rPr>
              <a:t>850-points</a:t>
            </a:r>
            <a:r>
              <a:rPr lang="en-US" sz="1350" dirty="0"/>
              <a:t> is considered risky driving. </a:t>
            </a:r>
          </a:p>
          <a:p>
            <a:pPr>
              <a:lnSpc>
                <a:spcPct val="75000"/>
              </a:lnSpc>
              <a:spcAft>
                <a:spcPts val="450"/>
              </a:spcAft>
              <a:defRPr/>
            </a:pPr>
            <a:r>
              <a:rPr lang="en-US" sz="1350" dirty="0"/>
              <a:t>Heed In-cab Alerts for Following distance &amp; Speeding to improve GreenZone scores.</a:t>
            </a:r>
          </a:p>
          <a:p>
            <a:pPr>
              <a:lnSpc>
                <a:spcPct val="75000"/>
              </a:lnSpc>
              <a:spcAft>
                <a:spcPts val="450"/>
              </a:spcAft>
              <a:defRPr/>
            </a:pPr>
            <a:r>
              <a:rPr lang="en-US" sz="1350" dirty="0"/>
              <a:t>Complete weekly coaching: The “AI” identifies and assigns Virtual Coaching Sessions on Monday for previous week’s “</a:t>
            </a:r>
            <a:r>
              <a:rPr lang="en-US" sz="1350" i="1" dirty="0"/>
              <a:t>risky</a:t>
            </a:r>
            <a:r>
              <a:rPr lang="en-US" sz="1350" dirty="0"/>
              <a:t>” events.</a:t>
            </a:r>
          </a:p>
          <a:p>
            <a:pPr>
              <a:lnSpc>
                <a:spcPct val="75000"/>
              </a:lnSpc>
              <a:defRPr/>
            </a:pPr>
            <a:r>
              <a:rPr lang="en-US" sz="1350" dirty="0"/>
              <a:t>The Driver-facing camera will be turned </a:t>
            </a:r>
            <a:r>
              <a:rPr lang="en-US" sz="1350" i="1" dirty="0">
                <a:effectLst>
                  <a:outerShdw blurRad="38100" dist="38100" dir="2700000" algn="tl">
                    <a:srgbClr val="000000">
                      <a:alpha val="43137"/>
                    </a:srgbClr>
                  </a:outerShdw>
                </a:effectLst>
              </a:rPr>
              <a:t>OFF</a:t>
            </a:r>
            <a:r>
              <a:rPr lang="en-US" sz="1350" dirty="0"/>
              <a:t> and for your comfort a lens cap will be provided. </a:t>
            </a:r>
          </a:p>
          <a:p>
            <a:pPr lvl="1">
              <a:defRPr/>
            </a:pPr>
            <a:r>
              <a:rPr lang="en-US" sz="1350" b="1" i="1" u="sng" dirty="0">
                <a:effectLst>
                  <a:outerShdw blurRad="38100" dist="38100" dir="2700000" algn="tl">
                    <a:srgbClr val="000000">
                      <a:alpha val="43137"/>
                    </a:srgbClr>
                  </a:outerShdw>
                </a:effectLst>
              </a:rPr>
              <a:t>However</a:t>
            </a:r>
            <a:r>
              <a:rPr lang="en-US" sz="1350" dirty="0"/>
              <a:t>, a driver can “</a:t>
            </a:r>
            <a:r>
              <a:rPr lang="en-US" sz="1350" b="1" i="1" dirty="0">
                <a:effectLst>
                  <a:outerShdw blurRad="38100" dist="38100" dir="2700000" algn="tl">
                    <a:srgbClr val="000000">
                      <a:alpha val="43137"/>
                    </a:srgbClr>
                  </a:outerShdw>
                </a:effectLst>
              </a:rPr>
              <a:t>earn</a:t>
            </a:r>
            <a:r>
              <a:rPr lang="en-US" sz="1350" dirty="0"/>
              <a:t>” having the interior camera turned on by risky driving behavior, falling below the company’s minimum threshold expectations or by having an “</a:t>
            </a:r>
            <a:r>
              <a:rPr lang="en-US" sz="1350" i="1" dirty="0"/>
              <a:t>at-fault</a:t>
            </a:r>
            <a:r>
              <a:rPr lang="en-US" sz="1350" dirty="0"/>
              <a:t>” accident that results in a claim.</a:t>
            </a:r>
          </a:p>
        </p:txBody>
      </p:sp>
      <p:pic>
        <p:nvPicPr>
          <p:cNvPr id="1026" name="Picture 2" descr="A screenshot of a cell phone&#10;&#10;Description automatically generated">
            <a:extLst>
              <a:ext uri="{FF2B5EF4-FFF2-40B4-BE49-F238E27FC236}">
                <a16:creationId xmlns:a16="http://schemas.microsoft.com/office/drawing/2014/main" id="{EEB0D927-82B8-40D2-E9B7-CEEFABADCCB2}"/>
              </a:ext>
            </a:extLst>
          </p:cNvPr>
          <p:cNvPicPr>
            <a:picLocks noChangeAspect="1" noChangeArrowheads="1"/>
          </p:cNvPicPr>
          <p:nvPr/>
        </p:nvPicPr>
        <p:blipFill>
          <a:blip r:embed="rId3"/>
          <a:stretch>
            <a:fillRect/>
          </a:stretch>
        </p:blipFill>
        <p:spPr bwMode="auto">
          <a:xfrm>
            <a:off x="4905375" y="750888"/>
            <a:ext cx="4198938" cy="2501900"/>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49EA0558-C34B-5633-2DAC-B43397790CF3}"/>
              </a:ext>
            </a:extLst>
          </p:cNvPr>
          <p:cNvPicPr>
            <a:picLocks noChangeAspect="1"/>
          </p:cNvPicPr>
          <p:nvPr/>
        </p:nvPicPr>
        <p:blipFill>
          <a:blip r:embed="rId4"/>
          <a:stretch>
            <a:fillRect/>
          </a:stretch>
        </p:blipFill>
        <p:spPr>
          <a:xfrm>
            <a:off x="4905375" y="3213100"/>
            <a:ext cx="4198938" cy="25019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1063285-F8A7-BB74-41FD-25C50949262C}"/>
              </a:ext>
            </a:extLst>
          </p:cNvPr>
          <p:cNvSpPr>
            <a:spLocks noGrp="1"/>
          </p:cNvSpPr>
          <p:nvPr>
            <p:ph type="title"/>
          </p:nvPr>
        </p:nvSpPr>
        <p:spPr>
          <a:xfrm>
            <a:off x="128588" y="965200"/>
            <a:ext cx="6348412" cy="1320800"/>
          </a:xfrm>
        </p:spPr>
        <p:txBody>
          <a:bodyPr/>
          <a:lstStyle/>
          <a:p>
            <a:pPr eaLnBrk="1" hangingPunct="1"/>
            <a:r>
              <a:rPr lang="en-US" altLang="en-US">
                <a:solidFill>
                  <a:srgbClr val="525000"/>
                </a:solidFill>
              </a:rPr>
              <a:t>Important Dates</a:t>
            </a:r>
            <a:endParaRPr lang="en-US" altLang="en-US"/>
          </a:p>
        </p:txBody>
      </p:sp>
      <p:sp>
        <p:nvSpPr>
          <p:cNvPr id="29699" name="Rectangle 3">
            <a:extLst>
              <a:ext uri="{FF2B5EF4-FFF2-40B4-BE49-F238E27FC236}">
                <a16:creationId xmlns:a16="http://schemas.microsoft.com/office/drawing/2014/main" id="{183FE5CA-E9D4-5ACE-1833-FC36302D2388}"/>
              </a:ext>
            </a:extLst>
          </p:cNvPr>
          <p:cNvSpPr>
            <a:spLocks noGrp="1"/>
          </p:cNvSpPr>
          <p:nvPr>
            <p:ph idx="1"/>
          </p:nvPr>
        </p:nvSpPr>
        <p:spPr>
          <a:xfrm>
            <a:off x="128588" y="1752600"/>
            <a:ext cx="8710612" cy="3881437"/>
          </a:xfrm>
        </p:spPr>
        <p:txBody>
          <a:bodyPr/>
          <a:lstStyle/>
          <a:p>
            <a:pPr eaLnBrk="1" hangingPunct="1">
              <a:lnSpc>
                <a:spcPct val="150000"/>
              </a:lnSpc>
              <a:defRPr/>
            </a:pPr>
            <a:r>
              <a:rPr lang="en-US" altLang="en-US" sz="2400" b="1" dirty="0"/>
              <a:t>Today's Date:		__</a:t>
            </a:r>
            <a:fld id="{691EAF22-7CF8-452F-A7EB-C6FEF7C73E81}" type="datetime3">
              <a:rPr lang="en-US" altLang="en-US" sz="2400" b="1" smtClean="0"/>
              <a:pPr eaLnBrk="1" hangingPunct="1">
                <a:lnSpc>
                  <a:spcPct val="150000"/>
                </a:lnSpc>
                <a:defRPr/>
              </a:pPr>
              <a:t>19 December 2025</a:t>
            </a:fld>
            <a:r>
              <a:rPr lang="en-US" altLang="en-US" sz="2400" b="1" dirty="0"/>
              <a:t>__</a:t>
            </a:r>
          </a:p>
          <a:p>
            <a:pPr eaLnBrk="1" hangingPunct="1">
              <a:lnSpc>
                <a:spcPct val="150000"/>
              </a:lnSpc>
              <a:defRPr/>
            </a:pPr>
            <a:r>
              <a:rPr lang="en-US" altLang="en-US" sz="2400" b="1" dirty="0"/>
              <a:t>Your “Hire” Date:</a:t>
            </a:r>
            <a:r>
              <a:rPr lang="en-US" altLang="en-US" sz="2400" dirty="0"/>
              <a:t> 	</a:t>
            </a:r>
            <a:r>
              <a:rPr lang="en-US" altLang="en-US" sz="2400" dirty="0">
                <a:highlight>
                  <a:srgbClr val="FFFF00"/>
                </a:highlight>
              </a:rPr>
              <a:t>Today!</a:t>
            </a:r>
          </a:p>
          <a:p>
            <a:pPr eaLnBrk="1" hangingPunct="1">
              <a:defRPr/>
            </a:pPr>
            <a:r>
              <a:rPr lang="en-US" altLang="en-US" sz="2400" b="1" dirty="0"/>
              <a:t>Available Date</a:t>
            </a:r>
            <a:r>
              <a:rPr lang="en-US" altLang="en-US" sz="2400" dirty="0"/>
              <a:t>:  𝑻𝒉𝒆 𝒅𝒂𝒚 𝒂𝒇𝒕𝒆𝒓 𝒄𝒐𝒎𝒑𝒍𝒆𝒕𝒊𝒐𝒏 𝒐𝒇 𝒂𝒍𝒍 𝒐𝒓𝒊𝒆𝒏𝒕𝒂𝒕𝒊𝒐𝒏 𝒓𝒆𝒒𝒖𝒊𝒓𝒆𝒎𝒆𝒏𝒕𝒔.</a:t>
            </a:r>
          </a:p>
          <a:p>
            <a:pPr lvl="1" eaLnBrk="1" hangingPunct="1">
              <a:lnSpc>
                <a:spcPct val="150000"/>
              </a:lnSpc>
              <a:defRPr/>
            </a:pPr>
            <a:r>
              <a:rPr lang="en-US" altLang="en-US" sz="2400" dirty="0"/>
              <a:t>This is when we expect to dispatch you on your 1</a:t>
            </a:r>
            <a:r>
              <a:rPr lang="en-US" altLang="en-US" sz="2400" baseline="30000" dirty="0"/>
              <a:t>st</a:t>
            </a:r>
            <a:r>
              <a:rPr lang="en-US" altLang="en-US" sz="2400" dirty="0"/>
              <a:t> load!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D23C-14FB-CB8A-90D8-387E6ABDF15F}"/>
              </a:ext>
            </a:extLst>
          </p:cNvPr>
          <p:cNvSpPr>
            <a:spLocks noGrp="1"/>
          </p:cNvSpPr>
          <p:nvPr>
            <p:ph type="title"/>
          </p:nvPr>
        </p:nvSpPr>
        <p:spPr>
          <a:xfrm>
            <a:off x="118287" y="152400"/>
            <a:ext cx="7886700" cy="648185"/>
          </a:xfrm>
        </p:spPr>
        <p:txBody>
          <a:bodyPr/>
          <a:lstStyle/>
          <a:p>
            <a:pPr>
              <a:defRPr/>
            </a:pPr>
            <a:r>
              <a:rPr lang="en-US" dirty="0"/>
              <a:t>What is a </a:t>
            </a:r>
            <a:r>
              <a:rPr lang="en-US" dirty="0">
                <a:highlight>
                  <a:srgbClr val="00FF00"/>
                </a:highlight>
              </a:rPr>
              <a:t>GreenZone</a:t>
            </a:r>
            <a:r>
              <a:rPr lang="en-US" dirty="0"/>
              <a:t> Score?</a:t>
            </a:r>
          </a:p>
        </p:txBody>
      </p:sp>
      <p:sp>
        <p:nvSpPr>
          <p:cNvPr id="3" name="Content Placeholder 2">
            <a:extLst>
              <a:ext uri="{FF2B5EF4-FFF2-40B4-BE49-F238E27FC236}">
                <a16:creationId xmlns:a16="http://schemas.microsoft.com/office/drawing/2014/main" id="{9680F8B4-2B9A-8A19-B57C-38BBDE5F2AF1}"/>
              </a:ext>
            </a:extLst>
          </p:cNvPr>
          <p:cNvSpPr>
            <a:spLocks noGrp="1"/>
          </p:cNvSpPr>
          <p:nvPr>
            <p:ph idx="1"/>
          </p:nvPr>
        </p:nvSpPr>
        <p:spPr>
          <a:xfrm>
            <a:off x="87313" y="800100"/>
            <a:ext cx="8907462" cy="3835400"/>
          </a:xfrm>
        </p:spPr>
        <p:txBody>
          <a:bodyPr>
            <a:noAutofit/>
          </a:bodyPr>
          <a:lstStyle/>
          <a:p>
            <a:pPr marL="0" indent="0">
              <a:buFont typeface="Wingdings 3" panose="05040102010807070707" pitchFamily="18" charset="2"/>
              <a:buNone/>
              <a:defRPr/>
            </a:pPr>
            <a:r>
              <a:rPr lang="en-US" sz="1500" i="1" dirty="0">
                <a:solidFill>
                  <a:srgbClr val="222222"/>
                </a:solidFill>
                <a:latin typeface="Helvetica Neue"/>
              </a:rPr>
              <a:t>GreenZone® Score</a:t>
            </a:r>
            <a:r>
              <a:rPr lang="en-US" sz="1500" dirty="0">
                <a:solidFill>
                  <a:srgbClr val="222222"/>
                </a:solidFill>
                <a:latin typeface="Helvetica Neue"/>
              </a:rPr>
              <a:t> is safe driving behavior in data form and is calculated based on:</a:t>
            </a:r>
          </a:p>
          <a:p>
            <a:pPr marL="600075" lvl="1" indent="-257175">
              <a:buFont typeface="+mj-lt"/>
              <a:buAutoNum type="arabicPeriod"/>
              <a:defRPr/>
            </a:pPr>
            <a:r>
              <a:rPr lang="en-US" sz="1500" dirty="0">
                <a:solidFill>
                  <a:srgbClr val="222222"/>
                </a:solidFill>
                <a:latin typeface="Helvetica Neue"/>
              </a:rPr>
              <a:t>The Driver’s General Events, </a:t>
            </a:r>
          </a:p>
          <a:p>
            <a:pPr marL="600075" lvl="1" indent="-257175">
              <a:buFont typeface="+mj-lt"/>
              <a:buAutoNum type="arabicPeriod"/>
              <a:defRPr/>
            </a:pPr>
            <a:r>
              <a:rPr lang="en-US" sz="1500" dirty="0">
                <a:solidFill>
                  <a:srgbClr val="222222"/>
                </a:solidFill>
                <a:latin typeface="Helvetica Neue"/>
              </a:rPr>
              <a:t>Alerts (risk factors), </a:t>
            </a:r>
          </a:p>
          <a:p>
            <a:pPr marL="600075" lvl="1" indent="-257175">
              <a:buFont typeface="+mj-lt"/>
              <a:buAutoNum type="arabicPeriod"/>
              <a:defRPr/>
            </a:pPr>
            <a:r>
              <a:rPr lang="en-US" sz="1500" dirty="0">
                <a:solidFill>
                  <a:srgbClr val="222222"/>
                </a:solidFill>
                <a:latin typeface="Helvetica Neue"/>
              </a:rPr>
              <a:t>DriverStars.</a:t>
            </a:r>
          </a:p>
          <a:p>
            <a:pPr marL="0" indent="0">
              <a:buFont typeface="Wingdings 3" panose="05040102010807070707" pitchFamily="18" charset="2"/>
              <a:buNone/>
              <a:defRPr/>
            </a:pPr>
            <a:r>
              <a:rPr lang="en-US" sz="1500" dirty="0">
                <a:solidFill>
                  <a:srgbClr val="222222"/>
                </a:solidFill>
                <a:latin typeface="Helvetica Neue"/>
              </a:rPr>
              <a:t>Alerts that impact the GreenZone Score:</a:t>
            </a:r>
          </a:p>
          <a:p>
            <a:pPr lvl="1">
              <a:defRPr/>
            </a:pPr>
            <a:r>
              <a:rPr lang="en-US" sz="1500" dirty="0">
                <a:solidFill>
                  <a:srgbClr val="222222"/>
                </a:solidFill>
                <a:latin typeface="Helvetica Neue"/>
              </a:rPr>
              <a:t>Hard Braking is based on how often the vehicle is subjected to excessive braking force.</a:t>
            </a:r>
          </a:p>
          <a:p>
            <a:pPr lvl="1">
              <a:defRPr/>
            </a:pPr>
            <a:r>
              <a:rPr lang="en-US" sz="1500" dirty="0">
                <a:solidFill>
                  <a:srgbClr val="222222"/>
                </a:solidFill>
                <a:latin typeface="Helvetica Neue"/>
              </a:rPr>
              <a:t>Following Distance is how often a driver follows the vehicle in front too closely vs. how often they maintain enough gap.</a:t>
            </a:r>
          </a:p>
          <a:p>
            <a:pPr lvl="1">
              <a:defRPr/>
            </a:pPr>
            <a:r>
              <a:rPr lang="en-US" sz="1500" dirty="0">
                <a:solidFill>
                  <a:srgbClr val="222222"/>
                </a:solidFill>
                <a:latin typeface="Helvetica Neue"/>
              </a:rPr>
              <a:t>All other factors (traffic lights, stop signs, acceleration, turns, U-turns, and speeding) are based on how often the driver generates alerts of that type. </a:t>
            </a:r>
          </a:p>
          <a:p>
            <a:pPr lvl="1">
              <a:defRPr/>
            </a:pPr>
            <a:r>
              <a:rPr lang="en-US" sz="1500" dirty="0">
                <a:solidFill>
                  <a:srgbClr val="222222"/>
                </a:solidFill>
                <a:latin typeface="Helvetica Neue"/>
              </a:rPr>
              <a:t>In-Cab Audio Alerts </a:t>
            </a:r>
            <a:r>
              <a:rPr lang="en-US" sz="1500" i="1" dirty="0">
                <a:solidFill>
                  <a:srgbClr val="222222"/>
                </a:solidFill>
                <a:effectLst>
                  <a:outerShdw blurRad="38100" dist="38100" dir="2700000" algn="tl">
                    <a:srgbClr val="000000">
                      <a:alpha val="43137"/>
                    </a:srgbClr>
                  </a:outerShdw>
                </a:effectLst>
                <a:latin typeface="Helvetica Neue"/>
              </a:rPr>
              <a:t>do not </a:t>
            </a:r>
            <a:r>
              <a:rPr lang="en-US" sz="1500" dirty="0">
                <a:solidFill>
                  <a:srgbClr val="222222"/>
                </a:solidFill>
                <a:latin typeface="Helvetica Neue"/>
              </a:rPr>
              <a:t>impact the GreenZone Score.</a:t>
            </a:r>
          </a:p>
          <a:p>
            <a:pPr lvl="1">
              <a:defRPr/>
            </a:pPr>
            <a:r>
              <a:rPr lang="en-US" sz="1500" dirty="0">
                <a:solidFill>
                  <a:srgbClr val="222222"/>
                </a:solidFill>
                <a:latin typeface="Helvetica Neue"/>
              </a:rPr>
              <a:t>The DriverStar is a bonus that depends on the number of DriverStar events that the driver generates throughout a period of driving. </a:t>
            </a:r>
          </a:p>
          <a:p>
            <a:pPr marL="0" indent="0">
              <a:buFont typeface="Wingdings 3" panose="05040102010807070707" pitchFamily="18" charset="2"/>
              <a:buNone/>
              <a:defRPr/>
            </a:pPr>
            <a:r>
              <a:rPr lang="en-US" sz="1500" b="1" dirty="0">
                <a:solidFill>
                  <a:srgbClr val="FF0000"/>
                </a:solidFill>
                <a:latin typeface="Helvetica Neue"/>
              </a:rPr>
              <a:t>Note</a:t>
            </a:r>
            <a:r>
              <a:rPr lang="en-US" sz="1500" dirty="0">
                <a:solidFill>
                  <a:srgbClr val="FF0000"/>
                </a:solidFill>
                <a:latin typeface="Helvetica Neue"/>
              </a:rPr>
              <a:t>: The Alerts that impact GreenZone Scoring is </a:t>
            </a:r>
            <a:r>
              <a:rPr lang="en-US" sz="1500" b="1" i="1" u="sng" dirty="0">
                <a:solidFill>
                  <a:srgbClr val="FF0000"/>
                </a:solidFill>
                <a:effectLst>
                  <a:outerShdw blurRad="38100" dist="38100" dir="2700000" algn="tl">
                    <a:srgbClr val="000000">
                      <a:alpha val="43137"/>
                    </a:srgbClr>
                  </a:outerShdw>
                </a:effectLst>
                <a:latin typeface="Helvetica Neue"/>
              </a:rPr>
              <a:t>not</a:t>
            </a:r>
            <a:r>
              <a:rPr lang="en-US" sz="1500" dirty="0">
                <a:solidFill>
                  <a:srgbClr val="FF0000"/>
                </a:solidFill>
                <a:latin typeface="Helvetica Neue"/>
              </a:rPr>
              <a:t> configurable.</a:t>
            </a:r>
          </a:p>
          <a:p>
            <a:pPr marL="0" indent="0">
              <a:buFont typeface="Wingdings 3" panose="05040102010807070707" pitchFamily="18" charset="2"/>
              <a:buNone/>
              <a:defRPr/>
            </a:pPr>
            <a:endParaRPr lang="en-US" sz="1500" dirty="0">
              <a:solidFill>
                <a:srgbClr val="FF0000"/>
              </a:solidFill>
              <a:latin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D29594E5-A868-EB6F-3B14-389F3E41F296}"/>
              </a:ext>
            </a:extLst>
          </p:cNvPr>
          <p:cNvSpPr>
            <a:spLocks noGrp="1"/>
          </p:cNvSpPr>
          <p:nvPr>
            <p:ph type="title"/>
          </p:nvPr>
        </p:nvSpPr>
        <p:spPr>
          <a:xfrm>
            <a:off x="242888" y="314325"/>
            <a:ext cx="7886700" cy="995363"/>
          </a:xfrm>
        </p:spPr>
        <p:txBody>
          <a:bodyPr/>
          <a:lstStyle/>
          <a:p>
            <a:r>
              <a:rPr lang="en-US" altLang="en-US"/>
              <a:t>What “Triggers” an Alert?</a:t>
            </a:r>
          </a:p>
        </p:txBody>
      </p:sp>
      <p:sp>
        <p:nvSpPr>
          <p:cNvPr id="114691" name="Content Placeholder 2">
            <a:extLst>
              <a:ext uri="{FF2B5EF4-FFF2-40B4-BE49-F238E27FC236}">
                <a16:creationId xmlns:a16="http://schemas.microsoft.com/office/drawing/2014/main" id="{4F10DBB2-33E8-9B13-488A-085E90BFD3F9}"/>
              </a:ext>
            </a:extLst>
          </p:cNvPr>
          <p:cNvSpPr>
            <a:spLocks noGrp="1"/>
          </p:cNvSpPr>
          <p:nvPr>
            <p:ph idx="1"/>
          </p:nvPr>
        </p:nvSpPr>
        <p:spPr>
          <a:xfrm>
            <a:off x="228600" y="1249363"/>
            <a:ext cx="7886700" cy="3995737"/>
          </a:xfrm>
        </p:spPr>
        <p:txBody>
          <a:bodyPr/>
          <a:lstStyle/>
          <a:p>
            <a:r>
              <a:rPr lang="en-US" altLang="en-US"/>
              <a:t>DriverStars* - which is </a:t>
            </a:r>
            <a:r>
              <a:rPr lang="en-US" altLang="en-US" i="1"/>
              <a:t>good driving</a:t>
            </a:r>
            <a:r>
              <a:rPr lang="en-US" altLang="en-US"/>
              <a:t>!</a:t>
            </a:r>
          </a:p>
          <a:p>
            <a:r>
              <a:rPr lang="en-US" altLang="en-US"/>
              <a:t>Speeding.</a:t>
            </a:r>
          </a:p>
          <a:p>
            <a:r>
              <a:rPr lang="en-US" altLang="en-US"/>
              <a:t>Following too close.</a:t>
            </a:r>
          </a:p>
          <a:p>
            <a:r>
              <a:rPr lang="en-US" altLang="en-US"/>
              <a:t>Traffic Light and Stop Sign violations.</a:t>
            </a:r>
          </a:p>
          <a:p>
            <a:r>
              <a:rPr lang="en-US" altLang="en-US"/>
              <a:t>High-G force such as a collision.</a:t>
            </a:r>
          </a:p>
          <a:p>
            <a:r>
              <a:rPr lang="en-US" altLang="en-US"/>
              <a:t>Hard Braking or Acceleration.</a:t>
            </a:r>
          </a:p>
          <a:p>
            <a:r>
              <a:rPr lang="en-US" altLang="en-US"/>
              <a:t>Hard Turns.</a:t>
            </a:r>
          </a:p>
        </p:txBody>
      </p:sp>
      <p:pic>
        <p:nvPicPr>
          <p:cNvPr id="114692" name="Picture 3">
            <a:extLst>
              <a:ext uri="{FF2B5EF4-FFF2-40B4-BE49-F238E27FC236}">
                <a16:creationId xmlns:a16="http://schemas.microsoft.com/office/drawing/2014/main" id="{EC532FB6-C7BF-99E4-B60A-3497DAE15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09688"/>
            <a:ext cx="4267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a:extLst>
              <a:ext uri="{FF2B5EF4-FFF2-40B4-BE49-F238E27FC236}">
                <a16:creationId xmlns:a16="http://schemas.microsoft.com/office/drawing/2014/main" id="{2B8FFFC0-B870-76E2-84A4-58505C62D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2225"/>
            <a:ext cx="1651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415EEFE-7EA3-06AD-E5E5-C1608B4698D9}"/>
              </a:ext>
            </a:extLst>
          </p:cNvPr>
          <p:cNvSpPr/>
          <p:nvPr/>
        </p:nvSpPr>
        <p:spPr>
          <a:xfrm>
            <a:off x="7232650" y="4151313"/>
            <a:ext cx="669925" cy="12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32DFDC82-F70D-DB77-44AD-0192BDE8163A}"/>
              </a:ext>
            </a:extLst>
          </p:cNvPr>
          <p:cNvSpPr>
            <a:spLocks noGrp="1"/>
          </p:cNvSpPr>
          <p:nvPr>
            <p:ph type="title"/>
          </p:nvPr>
        </p:nvSpPr>
        <p:spPr>
          <a:xfrm>
            <a:off x="114300" y="195263"/>
            <a:ext cx="7886700" cy="658812"/>
          </a:xfrm>
        </p:spPr>
        <p:txBody>
          <a:bodyPr/>
          <a:lstStyle/>
          <a:p>
            <a:r>
              <a:rPr lang="en-US" altLang="en-US"/>
              <a:t>What is a DriverStar* ?</a:t>
            </a:r>
          </a:p>
        </p:txBody>
      </p:sp>
      <p:sp>
        <p:nvSpPr>
          <p:cNvPr id="3" name="Content Placeholder 2">
            <a:extLst>
              <a:ext uri="{FF2B5EF4-FFF2-40B4-BE49-F238E27FC236}">
                <a16:creationId xmlns:a16="http://schemas.microsoft.com/office/drawing/2014/main" id="{017E5AF7-BD0E-4A2F-2F97-DED0507215D4}"/>
              </a:ext>
            </a:extLst>
          </p:cNvPr>
          <p:cNvSpPr>
            <a:spLocks noGrp="1"/>
          </p:cNvSpPr>
          <p:nvPr>
            <p:ph idx="1"/>
          </p:nvPr>
        </p:nvSpPr>
        <p:spPr>
          <a:xfrm>
            <a:off x="114300" y="909638"/>
            <a:ext cx="6611938" cy="3879850"/>
          </a:xfrm>
        </p:spPr>
        <p:txBody>
          <a:bodyPr>
            <a:noAutofit/>
          </a:bodyPr>
          <a:lstStyle/>
          <a:p>
            <a:pPr marL="0" indent="0">
              <a:buFont typeface="Wingdings 3" panose="05040102010807070707" pitchFamily="18" charset="2"/>
              <a:buNone/>
              <a:defRPr/>
            </a:pPr>
            <a:r>
              <a:rPr lang="en-US" sz="1400" dirty="0"/>
              <a:t>DriverStars are awarded to drivers in recognition of great driver performance and are intended to encourage drivers to practice safe driving behavior.</a:t>
            </a:r>
          </a:p>
          <a:p>
            <a:pPr marL="0" indent="0">
              <a:buFont typeface="Wingdings 3" panose="05040102010807070707" pitchFamily="18" charset="2"/>
              <a:buNone/>
              <a:defRPr/>
            </a:pPr>
            <a:r>
              <a:rPr lang="en-US" sz="1400" dirty="0"/>
              <a:t>Driveri recognizes certain driver actions that mitigate or prevent unsafe driving situations. When this occurs, Driveri automatically raises a DriverStar and captures video to show everyone how it is done!</a:t>
            </a:r>
          </a:p>
          <a:p>
            <a:pPr>
              <a:defRPr/>
            </a:pPr>
            <a:r>
              <a:rPr lang="en-US" sz="1400" b="1" dirty="0"/>
              <a:t>Created Separation by Slowing Down</a:t>
            </a:r>
          </a:p>
          <a:p>
            <a:pPr marL="0" indent="0">
              <a:buFont typeface="Wingdings 3" panose="05040102010807070707" pitchFamily="18" charset="2"/>
              <a:buNone/>
              <a:defRPr/>
            </a:pPr>
            <a:r>
              <a:rPr lang="en-US" sz="1400" dirty="0"/>
              <a:t>This DriverStar is raised when a driver slows down and creates a safety buffer after another vehicle attempts to merge into the same lane.</a:t>
            </a:r>
          </a:p>
          <a:p>
            <a:pPr>
              <a:defRPr/>
            </a:pPr>
            <a:r>
              <a:rPr lang="en-US" sz="1400" b="1" dirty="0"/>
              <a:t>Created space for Vehicle on Shoulder</a:t>
            </a:r>
          </a:p>
          <a:p>
            <a:pPr marL="0" indent="0">
              <a:buFont typeface="Wingdings 3" panose="05040102010807070707" pitchFamily="18" charset="2"/>
              <a:buNone/>
              <a:defRPr/>
            </a:pPr>
            <a:r>
              <a:rPr lang="en-US" sz="1400" dirty="0"/>
              <a:t>A DriverStar is generated when there is a vehicle parked on the shoulder and the driver creates a safety buffer by moving over to another lane to avoid a possible accident and comply with applicable laws.</a:t>
            </a:r>
          </a:p>
          <a:p>
            <a:pPr>
              <a:defRPr/>
            </a:pPr>
            <a:r>
              <a:rPr lang="en-US" sz="1400" b="1" dirty="0"/>
              <a:t>Safety Manager Initiated DriverStar</a:t>
            </a:r>
          </a:p>
          <a:p>
            <a:pPr marL="0" indent="0">
              <a:buFont typeface="Wingdings 3" panose="05040102010807070707" pitchFamily="18" charset="2"/>
              <a:buNone/>
              <a:defRPr/>
            </a:pPr>
            <a:r>
              <a:rPr lang="en-US" sz="1400" dirty="0"/>
              <a:t>Sometimes the Driveri device raises an alert, and the Safety Manager/Fleet Managers sees it differently. In these instances, the manager can convert the alert to a DriverStar. Our best customers make frequent use of the Safety Manager Initiated DriverStar events to convert a negative into a positive.</a:t>
            </a:r>
          </a:p>
        </p:txBody>
      </p:sp>
      <p:pic>
        <p:nvPicPr>
          <p:cNvPr id="115716" name="Picture 9">
            <a:extLst>
              <a:ext uri="{FF2B5EF4-FFF2-40B4-BE49-F238E27FC236}">
                <a16:creationId xmlns:a16="http://schemas.microsoft.com/office/drawing/2014/main" id="{CEED6710-73CF-778E-1D1D-67B0C6BB1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257175"/>
            <a:ext cx="2873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11">
            <a:extLst>
              <a:ext uri="{FF2B5EF4-FFF2-40B4-BE49-F238E27FC236}">
                <a16:creationId xmlns:a16="http://schemas.microsoft.com/office/drawing/2014/main" id="{5F4147BD-5871-2AF4-FD9A-3922F036B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286000"/>
            <a:ext cx="16351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13">
            <a:extLst>
              <a:ext uri="{FF2B5EF4-FFF2-40B4-BE49-F238E27FC236}">
                <a16:creationId xmlns:a16="http://schemas.microsoft.com/office/drawing/2014/main" id="{2A78B081-51F2-6F57-6EF4-3FEB9F728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3200400"/>
            <a:ext cx="1651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5">
            <a:extLst>
              <a:ext uri="{FF2B5EF4-FFF2-40B4-BE49-F238E27FC236}">
                <a16:creationId xmlns:a16="http://schemas.microsoft.com/office/drawing/2014/main" id="{94E771EB-F7E4-3966-6ABE-E0B5D89B6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4314825"/>
            <a:ext cx="1651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outward">
            <a:hlinkClick r:id="" action="ppaction://media"/>
            <a:extLst>
              <a:ext uri="{FF2B5EF4-FFF2-40B4-BE49-F238E27FC236}">
                <a16:creationId xmlns:a16="http://schemas.microsoft.com/office/drawing/2014/main" id="{BFA32260-5A12-30E9-507D-11A3F3FE8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25" y="1749425"/>
            <a:ext cx="19558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outward (1)">
            <a:hlinkClick r:id="" action="ppaction://media"/>
            <a:extLst>
              <a:ext uri="{FF2B5EF4-FFF2-40B4-BE49-F238E27FC236}">
                <a16:creationId xmlns:a16="http://schemas.microsoft.com/office/drawing/2014/main" id="{1B558579-5F5E-647B-0BFE-F1E38DED1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188" y="3078163"/>
            <a:ext cx="19637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EAFDE6DE-5075-CB6A-0118-BAF7F8EDD861}"/>
              </a:ext>
            </a:extLst>
          </p:cNvPr>
          <p:cNvSpPr>
            <a:spLocks noGrp="1"/>
          </p:cNvSpPr>
          <p:nvPr>
            <p:ph type="title"/>
          </p:nvPr>
        </p:nvSpPr>
        <p:spPr>
          <a:xfrm>
            <a:off x="76200" y="0"/>
            <a:ext cx="6348413" cy="1320800"/>
          </a:xfrm>
        </p:spPr>
        <p:txBody>
          <a:bodyPr/>
          <a:lstStyle/>
          <a:p>
            <a:pPr eaLnBrk="1" hangingPunct="1"/>
            <a:r>
              <a:rPr lang="en-US" altLang="en-US" b="1"/>
              <a:t>Netradyne (Driveri) </a:t>
            </a:r>
            <a:endParaRPr lang="en-US" altLang="en-US"/>
          </a:p>
        </p:txBody>
      </p:sp>
      <p:sp>
        <p:nvSpPr>
          <p:cNvPr id="116739" name="Content Placeholder 2">
            <a:extLst>
              <a:ext uri="{FF2B5EF4-FFF2-40B4-BE49-F238E27FC236}">
                <a16:creationId xmlns:a16="http://schemas.microsoft.com/office/drawing/2014/main" id="{169AED0B-8C99-45F4-82E7-B0AC97EDC2F3}"/>
              </a:ext>
            </a:extLst>
          </p:cNvPr>
          <p:cNvSpPr>
            <a:spLocks noGrp="1"/>
          </p:cNvSpPr>
          <p:nvPr>
            <p:ph idx="1"/>
          </p:nvPr>
        </p:nvSpPr>
        <p:spPr>
          <a:xfrm>
            <a:off x="304800" y="609600"/>
            <a:ext cx="6348413" cy="3881438"/>
          </a:xfrm>
        </p:spPr>
        <p:txBody>
          <a:bodyPr/>
          <a:lstStyle/>
          <a:p>
            <a:pPr eaLnBrk="1" hangingPunct="1"/>
            <a:r>
              <a:rPr lang="en-US" altLang="en-US" sz="2400" dirty="0"/>
              <a:t>Netradyne Driveri website:</a:t>
            </a:r>
          </a:p>
          <a:p>
            <a:pPr lvl="1" eaLnBrk="1" hangingPunct="1"/>
            <a:r>
              <a:rPr lang="en-US" altLang="en-US" sz="2000" dirty="0">
                <a:solidFill>
                  <a:srgbClr val="0000FF"/>
                </a:solidFill>
                <a:hlinkClick r:id="rId3">
                  <a:extLst>
                    <a:ext uri="{A12FA001-AC4F-418D-AE19-62706E023703}">
                      <ahyp:hlinkClr xmlns:ahyp="http://schemas.microsoft.com/office/drawing/2018/hyperlinkcolor" val="tx"/>
                    </a:ext>
                  </a:extLst>
                </a:hlinkClick>
              </a:rPr>
              <a:t>https://idms.netradyne.com/console/#/login</a:t>
            </a:r>
            <a:endParaRPr lang="en-US" altLang="en-US" sz="2000" dirty="0">
              <a:solidFill>
                <a:srgbClr val="0000FF"/>
              </a:solidFill>
            </a:endParaRPr>
          </a:p>
          <a:p>
            <a:pPr lvl="1" eaLnBrk="1" hangingPunct="1"/>
            <a:r>
              <a:rPr lang="en-US" altLang="en-US" sz="2200" dirty="0"/>
              <a:t>Cover alerts and scoring.</a:t>
            </a:r>
          </a:p>
          <a:p>
            <a:pPr eaLnBrk="1" hangingPunct="1"/>
            <a:r>
              <a:rPr lang="en-US" altLang="en-US" sz="2400" dirty="0"/>
              <a:t>Driver app &amp; Coaching</a:t>
            </a:r>
          </a:p>
          <a:p>
            <a:pPr lvl="1" eaLnBrk="1" hangingPunct="1"/>
            <a:r>
              <a:rPr lang="en-US" altLang="en-US" sz="2200" dirty="0"/>
              <a:t>In-cab notifications</a:t>
            </a:r>
          </a:p>
          <a:p>
            <a:pPr lvl="1" eaLnBrk="1" hangingPunct="1"/>
            <a:r>
              <a:rPr lang="en-US" altLang="en-US" sz="2200" dirty="0"/>
              <a:t>Weekly Reviews</a:t>
            </a:r>
          </a:p>
          <a:p>
            <a:pPr lvl="1" eaLnBrk="1" hangingPunct="1"/>
            <a:r>
              <a:rPr lang="en-US" altLang="en-US" sz="2200" dirty="0"/>
              <a:t>Managed coaching</a:t>
            </a:r>
          </a:p>
          <a:p>
            <a:pPr eaLnBrk="1" hangingPunct="1"/>
            <a:r>
              <a:rPr lang="en-US" altLang="en-US" sz="2400" dirty="0"/>
              <a:t>Weekly Safety Bonus</a:t>
            </a:r>
          </a:p>
          <a:p>
            <a:pPr lvl="1" eaLnBrk="1" hangingPunct="1"/>
            <a:endParaRPr lang="en-US" altLang="en-US" sz="2200" dirty="0"/>
          </a:p>
        </p:txBody>
      </p:sp>
      <p:graphicFrame>
        <p:nvGraphicFramePr>
          <p:cNvPr id="116740" name="Object 1">
            <a:extLst>
              <a:ext uri="{FF2B5EF4-FFF2-40B4-BE49-F238E27FC236}">
                <a16:creationId xmlns:a16="http://schemas.microsoft.com/office/drawing/2014/main" id="{DB7D37AA-40CF-8D25-4A8C-62CFC5B67E65}"/>
              </a:ext>
            </a:extLst>
          </p:cNvPr>
          <p:cNvGraphicFramePr>
            <a:graphicFrameLocks noChangeAspect="1"/>
          </p:cNvGraphicFramePr>
          <p:nvPr/>
        </p:nvGraphicFramePr>
        <p:xfrm>
          <a:off x="5699125" y="1498600"/>
          <a:ext cx="3140075" cy="4064000"/>
        </p:xfrm>
        <a:graphic>
          <a:graphicData uri="http://schemas.openxmlformats.org/presentationml/2006/ole">
            <mc:AlternateContent xmlns:mc="http://schemas.openxmlformats.org/markup-compatibility/2006">
              <mc:Choice xmlns:v="urn:schemas-microsoft-com:vml" Requires="v">
                <p:oleObj name="Acrobat Document" r:id="rId4" imgW="6242400" imgH="8078400" progId="AcroExch.Document.DC">
                  <p:embed/>
                </p:oleObj>
              </mc:Choice>
              <mc:Fallback>
                <p:oleObj name="Acrobat Document" r:id="rId4" imgW="6242400" imgH="8078400" progId="AcroExch.Document.DC">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25" y="1498600"/>
                        <a:ext cx="314007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5373DF8C-6B09-597E-C47B-6C37B49A6BAA}"/>
              </a:ext>
            </a:extLst>
          </p:cNvPr>
          <p:cNvSpPr>
            <a:spLocks noGrp="1"/>
          </p:cNvSpPr>
          <p:nvPr>
            <p:ph type="title"/>
          </p:nvPr>
        </p:nvSpPr>
        <p:spPr>
          <a:xfrm>
            <a:off x="609600" y="457200"/>
            <a:ext cx="6348413" cy="1320800"/>
          </a:xfrm>
        </p:spPr>
        <p:txBody>
          <a:bodyPr/>
          <a:lstStyle/>
          <a:p>
            <a:pPr eaLnBrk="1" hangingPunct="1">
              <a:defRPr/>
            </a:pPr>
            <a:r>
              <a:rPr lang="en-US" altLang="en-US" sz="4000" b="1" dirty="0">
                <a:effectLst>
                  <a:outerShdw blurRad="38100" dist="38100" dir="2700000" algn="tl">
                    <a:srgbClr val="000000">
                      <a:alpha val="43137"/>
                    </a:srgbClr>
                  </a:outerShdw>
                </a:effectLst>
              </a:rPr>
              <a:t>Lunch with Safety!</a:t>
            </a:r>
          </a:p>
        </p:txBody>
      </p:sp>
      <p:pic>
        <p:nvPicPr>
          <p:cNvPr id="118787" name="Picture 1">
            <a:extLst>
              <a:ext uri="{FF2B5EF4-FFF2-40B4-BE49-F238E27FC236}">
                <a16:creationId xmlns:a16="http://schemas.microsoft.com/office/drawing/2014/main" id="{0B840215-6210-4BC6-777F-9271F5E24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393"/>
          <a:stretch>
            <a:fillRect/>
          </a:stretch>
        </p:blipFill>
        <p:spPr bwMode="auto">
          <a:xfrm rot="1062673">
            <a:off x="4267200" y="1727200"/>
            <a:ext cx="3411538"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7978D7F8-73A6-6776-69B0-F90953289819}"/>
              </a:ext>
            </a:extLst>
          </p:cNvPr>
          <p:cNvSpPr>
            <a:spLocks noGrp="1"/>
          </p:cNvSpPr>
          <p:nvPr>
            <p:ph type="title"/>
          </p:nvPr>
        </p:nvSpPr>
        <p:spPr>
          <a:xfrm>
            <a:off x="228600" y="76200"/>
            <a:ext cx="6348413" cy="1320800"/>
          </a:xfrm>
        </p:spPr>
        <p:txBody>
          <a:bodyPr/>
          <a:lstStyle/>
          <a:p>
            <a:pPr eaLnBrk="1" hangingPunct="1"/>
            <a:r>
              <a:rPr lang="en-US" altLang="en-US" b="1"/>
              <a:t>Safety Department</a:t>
            </a:r>
          </a:p>
        </p:txBody>
      </p:sp>
      <p:sp>
        <p:nvSpPr>
          <p:cNvPr id="119811" name="Content Placeholder 2">
            <a:extLst>
              <a:ext uri="{FF2B5EF4-FFF2-40B4-BE49-F238E27FC236}">
                <a16:creationId xmlns:a16="http://schemas.microsoft.com/office/drawing/2014/main" id="{F3AC2C9E-AB5E-3B3B-D954-880C62A58FCF}"/>
              </a:ext>
            </a:extLst>
          </p:cNvPr>
          <p:cNvSpPr>
            <a:spLocks noGrp="1"/>
          </p:cNvSpPr>
          <p:nvPr>
            <p:ph idx="1"/>
          </p:nvPr>
        </p:nvSpPr>
        <p:spPr>
          <a:xfrm>
            <a:off x="228600" y="736600"/>
            <a:ext cx="7924800" cy="3881438"/>
          </a:xfrm>
        </p:spPr>
        <p:txBody>
          <a:bodyPr/>
          <a:lstStyle/>
          <a:p>
            <a:pPr eaLnBrk="1" hangingPunct="1"/>
            <a:r>
              <a:rPr lang="en-US" altLang="en-US" sz="2000"/>
              <a:t>General Safety:</a:t>
            </a:r>
          </a:p>
          <a:p>
            <a:pPr lvl="1"/>
            <a:r>
              <a:rPr lang="en-US" altLang="en-US">
                <a:solidFill>
                  <a:srgbClr val="000000"/>
                </a:solidFill>
                <a:latin typeface="Times New Roman" panose="02020603050405020304" pitchFamily="18" charset="0"/>
              </a:rPr>
              <a:t>Buchheit is committed to operating a safe and legal fleet. Due to this commitment, we have created policies to help ensure compliance with the DOT/FMCSA rules and regulations and the safety of our drivers, our equipment and the motoring public. </a:t>
            </a:r>
          </a:p>
          <a:p>
            <a:pPr lvl="1"/>
            <a:r>
              <a:rPr lang="en-US" altLang="en-US">
                <a:solidFill>
                  <a:srgbClr val="000000"/>
                </a:solidFill>
                <a:latin typeface="Times New Roman" panose="02020603050405020304" pitchFamily="18" charset="0"/>
              </a:rPr>
              <a:t>All drivers are expected to comply with federal, state, and local laws/regulations, as well as company policy. </a:t>
            </a:r>
            <a:endParaRPr lang="en-US" altLang="en-US"/>
          </a:p>
          <a:p>
            <a:pPr eaLnBrk="1" hangingPunct="1">
              <a:spcBef>
                <a:spcPts val="600"/>
              </a:spcBef>
            </a:pPr>
            <a:r>
              <a:rPr lang="en-US" altLang="en-US" sz="2000"/>
              <a:t>Progressive Discipline / Progressive Breach Policy.</a:t>
            </a:r>
          </a:p>
          <a:p>
            <a:pPr lvl="1" eaLnBrk="1" hangingPunct="1">
              <a:spcBef>
                <a:spcPts val="600"/>
              </a:spcBef>
            </a:pPr>
            <a:r>
              <a:rPr lang="en-US" altLang="en-US"/>
              <a:t>Don’t be the repeat offender.</a:t>
            </a:r>
          </a:p>
          <a:p>
            <a:pPr eaLnBrk="1" hangingPunct="1">
              <a:spcBef>
                <a:spcPts val="600"/>
              </a:spcBef>
            </a:pPr>
            <a:r>
              <a:rPr lang="en-US" altLang="en-US" sz="2000"/>
              <a:t>Road Testing.</a:t>
            </a:r>
          </a:p>
          <a:p>
            <a:pPr lvl="1" eaLnBrk="1" hangingPunct="1">
              <a:spcBef>
                <a:spcPts val="600"/>
              </a:spcBef>
            </a:pPr>
            <a:r>
              <a:rPr lang="en-US" altLang="en-US"/>
              <a:t>It’s a great opportunity for a shake-down cruise.</a:t>
            </a:r>
          </a:p>
          <a:p>
            <a:pPr eaLnBrk="1" hangingPunct="1">
              <a:spcBef>
                <a:spcPts val="600"/>
              </a:spcBef>
            </a:pPr>
            <a:r>
              <a:rPr lang="en-US" altLang="en-US" sz="2000"/>
              <a:t>FMCSR (eRegs) &amp; Hazmat Compliance apps on tablet.</a:t>
            </a:r>
          </a:p>
          <a:p>
            <a:pPr lvl="1" eaLnBrk="1" hangingPunct="1">
              <a:spcBef>
                <a:spcPts val="600"/>
              </a:spcBef>
            </a:pPr>
            <a:r>
              <a:rPr lang="en-US" altLang="en-US" sz="1800"/>
              <a:t>ERG – is a required book.</a:t>
            </a:r>
          </a:p>
          <a:p>
            <a:pPr eaLnBrk="1" hangingPunct="1">
              <a:spcBef>
                <a:spcPts val="600"/>
              </a:spcBef>
            </a:pPr>
            <a:r>
              <a:rPr lang="en-US" altLang="en-US" sz="2000"/>
              <a:t>Report Safety issues/concerns.</a:t>
            </a:r>
          </a:p>
          <a:p>
            <a:pPr eaLnBrk="1" hangingPunct="1"/>
            <a:endParaRPr lang="en-US" altLang="en-US"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A51E2AA-9468-0320-2B38-0C3B1A14581D}"/>
              </a:ext>
            </a:extLst>
          </p:cNvPr>
          <p:cNvSpPr>
            <a:spLocks noGrp="1" noChangeArrowheads="1"/>
          </p:cNvSpPr>
          <p:nvPr>
            <p:ph type="title"/>
          </p:nvPr>
        </p:nvSpPr>
        <p:spPr>
          <a:xfrm>
            <a:off x="290513" y="180975"/>
            <a:ext cx="6350000" cy="1320800"/>
          </a:xfrm>
        </p:spPr>
        <p:txBody>
          <a:bodyPr/>
          <a:lstStyle/>
          <a:p>
            <a:pPr eaLnBrk="1" hangingPunct="1">
              <a:defRPr/>
            </a:pPr>
            <a:r>
              <a:rPr lang="en-US" altLang="en-US" dirty="0">
                <a:solidFill>
                  <a:schemeClr val="tx1"/>
                </a:solidFill>
                <a:effectLst>
                  <a:outerShdw blurRad="38100" dist="38100" dir="2700000" algn="tl">
                    <a:srgbClr val="FFFFFF"/>
                  </a:outerShdw>
                </a:effectLst>
              </a:rPr>
              <a:t>Whistle Blowers Act</a:t>
            </a:r>
          </a:p>
        </p:txBody>
      </p:sp>
      <p:sp>
        <p:nvSpPr>
          <p:cNvPr id="49155" name="Rectangle 3">
            <a:extLst>
              <a:ext uri="{FF2B5EF4-FFF2-40B4-BE49-F238E27FC236}">
                <a16:creationId xmlns:a16="http://schemas.microsoft.com/office/drawing/2014/main" id="{CF517CC1-30E1-30DD-95D9-042F55ACB1B9}"/>
              </a:ext>
            </a:extLst>
          </p:cNvPr>
          <p:cNvSpPr>
            <a:spLocks noGrp="1"/>
          </p:cNvSpPr>
          <p:nvPr>
            <p:ph idx="1"/>
          </p:nvPr>
        </p:nvSpPr>
        <p:spPr>
          <a:xfrm>
            <a:off x="284163" y="841375"/>
            <a:ext cx="8229600" cy="4525963"/>
          </a:xfrm>
        </p:spPr>
        <p:txBody>
          <a:bodyPr/>
          <a:lstStyle/>
          <a:p>
            <a:pPr algn="ctr" eaLnBrk="1" hangingPunct="1">
              <a:buFontTx/>
              <a:buNone/>
            </a:pPr>
            <a:r>
              <a:rPr lang="en-US" altLang="en-US" sz="6000" b="1"/>
              <a:t>Know Your Rights!</a:t>
            </a:r>
          </a:p>
          <a:p>
            <a:pPr eaLnBrk="1" hangingPunct="1">
              <a:buFontTx/>
              <a:buNone/>
            </a:pPr>
            <a:endParaRPr lang="en-US" altLang="en-US" sz="6000" b="1"/>
          </a:p>
        </p:txBody>
      </p:sp>
      <p:pic>
        <p:nvPicPr>
          <p:cNvPr id="120836" name="Picture 4" descr="3433234-main_Full">
            <a:extLst>
              <a:ext uri="{FF2B5EF4-FFF2-40B4-BE49-F238E27FC236}">
                <a16:creationId xmlns:a16="http://schemas.microsoft.com/office/drawing/2014/main" id="{CCE22E3E-5B0E-C3DD-BA21-14F926FC5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530" b="15320"/>
          <a:stretch>
            <a:fillRect/>
          </a:stretch>
        </p:blipFill>
        <p:spPr bwMode="auto">
          <a:xfrm>
            <a:off x="2227263" y="2162175"/>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repeatCount="2000" fill="hold" nodeType="afterEffect">
                                  <p:stCondLst>
                                    <p:cond delay="1000"/>
                                  </p:stCondLst>
                                  <p:childTnLst>
                                    <p:set>
                                      <p:cBhvr>
                                        <p:cTn id="6" dur="2000">
                                          <p:stCondLst>
                                            <p:cond delay="0"/>
                                          </p:stCondLst>
                                        </p:cTn>
                                        <p:tgtEl>
                                          <p:spTgt spid="49155">
                                            <p:txEl>
                                              <p:pRg st="0" end="0"/>
                                            </p:txEl>
                                          </p:spTgt>
                                        </p:tgtEl>
                                        <p:attrNameLst>
                                          <p:attrName>style.visibility</p:attrName>
                                        </p:attrNameLst>
                                      </p:cBhvr>
                                      <p:to>
                                        <p:strVal val="visible"/>
                                      </p:to>
                                    </p:set>
                                  </p:childTnLst>
                                </p:cTn>
                              </p:par>
                            </p:childTnLst>
                          </p:cTn>
                        </p:par>
                        <p:par>
                          <p:cTn id="7" fill="hold" nodeType="afterGroup">
                            <p:stCondLst>
                              <p:cond delay="5000"/>
                            </p:stCondLst>
                            <p:childTnLst>
                              <p:par>
                                <p:cTn id="8" presetID="51" presetClass="entr" presetSubtype="0" fill="hold" nodeType="afterEffect">
                                  <p:stCondLst>
                                    <p:cond delay="500"/>
                                  </p:stCondLst>
                                  <p:childTnLst>
                                    <p:set>
                                      <p:cBhvr>
                                        <p:cTn id="9" dur="1" fill="hold">
                                          <p:stCondLst>
                                            <p:cond delay="0"/>
                                          </p:stCondLst>
                                        </p:cTn>
                                        <p:tgtEl>
                                          <p:spTgt spid="49155">
                                            <p:txEl>
                                              <p:pRg st="0" end="0"/>
                                            </p:txEl>
                                          </p:spTgt>
                                        </p:tgtEl>
                                        <p:attrNameLst>
                                          <p:attrName>style.visibility</p:attrName>
                                        </p:attrNameLst>
                                      </p:cBhvr>
                                      <p:to>
                                        <p:strVal val="visible"/>
                                      </p:to>
                                    </p:set>
                                    <p:animEffect transition="in" filter="fade">
                                      <p:cBhvr>
                                        <p:cTn id="10" dur="770" decel="100000"/>
                                        <p:tgtEl>
                                          <p:spTgt spid="49155">
                                            <p:txEl>
                                              <p:pRg st="0" end="0"/>
                                            </p:txEl>
                                          </p:spTgt>
                                        </p:tgtEl>
                                      </p:cBhvr>
                                    </p:animEffect>
                                    <p:animScale>
                                      <p:cBhvr>
                                        <p:cTn id="11" dur="770" decel="100000"/>
                                        <p:tgtEl>
                                          <p:spTgt spid="49155">
                                            <p:txEl>
                                              <p:pRg st="0" end="0"/>
                                            </p:txEl>
                                          </p:spTgt>
                                        </p:tgtEl>
                                      </p:cBhvr>
                                      <p:from x="10000" y="10000"/>
                                      <p:to x="200000" y="450000"/>
                                    </p:animScale>
                                    <p:animScale>
                                      <p:cBhvr>
                                        <p:cTn id="12" dur="1230" accel="100000" fill="hold">
                                          <p:stCondLst>
                                            <p:cond delay="770"/>
                                          </p:stCondLst>
                                        </p:cTn>
                                        <p:tgtEl>
                                          <p:spTgt spid="49155">
                                            <p:txEl>
                                              <p:pRg st="0" end="0"/>
                                            </p:txEl>
                                          </p:spTgt>
                                        </p:tgtEl>
                                      </p:cBhvr>
                                      <p:from x="200000" y="450000"/>
                                      <p:to x="100000" y="100000"/>
                                    </p:animScale>
                                    <p:set>
                                      <p:cBhvr>
                                        <p:cTn id="13" dur="770" fill="hold"/>
                                        <p:tgtEl>
                                          <p:spTgt spid="49155">
                                            <p:txEl>
                                              <p:pRg st="0" end="0"/>
                                            </p:txEl>
                                          </p:spTgt>
                                        </p:tgtEl>
                                        <p:attrNameLst>
                                          <p:attrName>ppt_x</p:attrName>
                                        </p:attrNameLst>
                                      </p:cBhvr>
                                      <p:to>
                                        <p:strVal val="(0.5)"/>
                                      </p:to>
                                    </p:set>
                                    <p:anim from="(0.5)" to="(#ppt_x)" calcmode="lin" valueType="num">
                                      <p:cBhvr>
                                        <p:cTn id="14" dur="1230" accel="100000" fill="hold">
                                          <p:stCondLst>
                                            <p:cond delay="770"/>
                                          </p:stCondLst>
                                        </p:cTn>
                                        <p:tgtEl>
                                          <p:spTgt spid="49155">
                                            <p:txEl>
                                              <p:pRg st="0" end="0"/>
                                            </p:txEl>
                                          </p:spTgt>
                                        </p:tgtEl>
                                        <p:attrNameLst>
                                          <p:attrName>ppt_x</p:attrName>
                                        </p:attrNameLst>
                                      </p:cBhvr>
                                    </p:anim>
                                    <p:set>
                                      <p:cBhvr>
                                        <p:cTn id="15" dur="770" fill="hold"/>
                                        <p:tgtEl>
                                          <p:spTgt spid="49155">
                                            <p:txEl>
                                              <p:pRg st="0" end="0"/>
                                            </p:txEl>
                                          </p:spTgt>
                                        </p:tgtEl>
                                        <p:attrNameLst>
                                          <p:attrName>ppt_y</p:attrName>
                                        </p:attrNameLst>
                                      </p:cBhvr>
                                      <p:to>
                                        <p:strVal val="(#ppt_y+0.4)"/>
                                      </p:to>
                                    </p:set>
                                    <p:anim from="(#ppt_y+0.4)" to="(#ppt_y)" calcmode="lin" valueType="num">
                                      <p:cBhvr>
                                        <p:cTn id="16" dur="1230" accel="100000" fill="hold">
                                          <p:stCondLst>
                                            <p:cond delay="770"/>
                                          </p:stCondLst>
                                        </p:cTn>
                                        <p:tgtEl>
                                          <p:spTgt spid="49155">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B09D7D5-7DF1-04E1-4317-F2D1BBCBB069}"/>
              </a:ext>
            </a:extLst>
          </p:cNvPr>
          <p:cNvSpPr>
            <a:spLocks noGrp="1" noChangeArrowheads="1"/>
          </p:cNvSpPr>
          <p:nvPr>
            <p:ph type="title"/>
          </p:nvPr>
        </p:nvSpPr>
        <p:spPr/>
        <p:txBody>
          <a:bodyPr/>
          <a:lstStyle/>
          <a:p>
            <a:pPr eaLnBrk="1" hangingPunct="1">
              <a:defRPr/>
            </a:pPr>
            <a:r>
              <a:rPr lang="en-US" altLang="en-US">
                <a:solidFill>
                  <a:schemeClr val="tx1"/>
                </a:solidFill>
                <a:effectLst>
                  <a:outerShdw blurRad="38100" dist="38100" dir="2700000" algn="tl">
                    <a:srgbClr val="FFFFFF"/>
                  </a:outerShdw>
                </a:effectLst>
              </a:rPr>
              <a:t>Whistle Blowers Act</a:t>
            </a:r>
          </a:p>
        </p:txBody>
      </p:sp>
      <p:sp>
        <p:nvSpPr>
          <p:cNvPr id="50179" name="Rectangle 3">
            <a:extLst>
              <a:ext uri="{FF2B5EF4-FFF2-40B4-BE49-F238E27FC236}">
                <a16:creationId xmlns:a16="http://schemas.microsoft.com/office/drawing/2014/main" id="{6BA02851-722D-C147-3FB8-1CA5C9B9DF7B}"/>
              </a:ext>
            </a:extLst>
          </p:cNvPr>
          <p:cNvSpPr>
            <a:spLocks noGrp="1"/>
          </p:cNvSpPr>
          <p:nvPr>
            <p:ph idx="1"/>
          </p:nvPr>
        </p:nvSpPr>
        <p:spPr>
          <a:xfrm>
            <a:off x="457200" y="1371600"/>
            <a:ext cx="8229600" cy="4525963"/>
          </a:xfrm>
        </p:spPr>
        <p:txBody>
          <a:bodyPr/>
          <a:lstStyle/>
          <a:p>
            <a:pPr eaLnBrk="1" hangingPunct="1"/>
            <a:r>
              <a:rPr lang="en-US" altLang="en-US" sz="2800" b="1"/>
              <a:t>Employees have the right to question the safety practices of an employer without the risk of losing a job or being subject to  reprisals.</a:t>
            </a:r>
          </a:p>
          <a:p>
            <a:pPr eaLnBrk="1" hangingPunct="1"/>
            <a:r>
              <a:rPr lang="en-US" altLang="en-US" sz="2800" b="1"/>
              <a:t>OSHA ( Occupational Safety &amp; Health Administration) is authorized to investigate employee complaints of employer discrimination against employees involved in safety and health activities.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100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decel="50000" fill="hold">
                                          <p:stCondLst>
                                            <p:cond delay="0"/>
                                          </p:stCondLst>
                                        </p:cTn>
                                        <p:tgtEl>
                                          <p:spTgt spid="5017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017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017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017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017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017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017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0179">
                                            <p:txEl>
                                              <p:pRg st="0" end="0"/>
                                            </p:txEl>
                                          </p:spTgt>
                                        </p:tgtEl>
                                      </p:cBhvr>
                                    </p:animEffect>
                                  </p:childTnLst>
                                </p:cTn>
                              </p:par>
                            </p:childTnLst>
                          </p:cTn>
                        </p:par>
                        <p:par>
                          <p:cTn id="15" fill="hold" nodeType="afterGroup">
                            <p:stCondLst>
                              <p:cond delay="2000"/>
                            </p:stCondLst>
                            <p:childTnLst>
                              <p:par>
                                <p:cTn id="16" presetID="25" presetClass="entr" presetSubtype="0" fill="hold" nodeType="afterEffect">
                                  <p:stCondLst>
                                    <p:cond delay="2000"/>
                                  </p:stCondLst>
                                  <p:childTnLst>
                                    <p:set>
                                      <p:cBhvr>
                                        <p:cTn id="17" dur="1" fill="hold">
                                          <p:stCondLst>
                                            <p:cond delay="0"/>
                                          </p:stCondLst>
                                        </p:cTn>
                                        <p:tgtEl>
                                          <p:spTgt spid="50179">
                                            <p:txEl>
                                              <p:pRg st="1" end="1"/>
                                            </p:txEl>
                                          </p:spTgt>
                                        </p:tgtEl>
                                        <p:attrNameLst>
                                          <p:attrName>style.visibility</p:attrName>
                                        </p:attrNameLst>
                                      </p:cBhvr>
                                      <p:to>
                                        <p:strVal val="visible"/>
                                      </p:to>
                                    </p:set>
                                    <p:anim calcmode="lin" valueType="num">
                                      <p:cBhvr>
                                        <p:cTn id="18" dur="1000" decel="50000" fill="hold">
                                          <p:stCondLst>
                                            <p:cond delay="0"/>
                                          </p:stCondLst>
                                        </p:cTn>
                                        <p:tgtEl>
                                          <p:spTgt spid="50179">
                                            <p:txEl>
                                              <p:pRg st="1" end="1"/>
                                            </p:txEl>
                                          </p:spTgt>
                                        </p:tgtEl>
                                        <p:attrNameLst>
                                          <p:attrName>style.rotation</p:attrName>
                                        </p:attrNameLst>
                                      </p:cBhvr>
                                      <p:tavLst>
                                        <p:tav tm="0">
                                          <p:val>
                                            <p:fltVal val="-90"/>
                                          </p:val>
                                        </p:tav>
                                        <p:tav tm="100000">
                                          <p:val>
                                            <p:fltVal val="0"/>
                                          </p:val>
                                        </p:tav>
                                      </p:tavLst>
                                    </p:anim>
                                    <p:anim calcmode="lin" valueType="num">
                                      <p:cBhvr>
                                        <p:cTn id="19" dur="1000" decel="50000" fill="hold">
                                          <p:stCondLst>
                                            <p:cond delay="0"/>
                                          </p:stCondLst>
                                        </p:cTn>
                                        <p:tgtEl>
                                          <p:spTgt spid="50179">
                                            <p:txEl>
                                              <p:pRg st="1" end="1"/>
                                            </p:txEl>
                                          </p:spTgt>
                                        </p:tgtEl>
                                        <p:attrNameLst>
                                          <p:attrName>ppt_w</p:attrName>
                                        </p:attrNameLst>
                                      </p:cBhvr>
                                      <p:tavLst>
                                        <p:tav tm="0">
                                          <p:val>
                                            <p:strVal val="#ppt_w"/>
                                          </p:val>
                                        </p:tav>
                                        <p:tav tm="100000">
                                          <p:val>
                                            <p:strVal val="#ppt_w*.05"/>
                                          </p:val>
                                        </p:tav>
                                      </p:tavLst>
                                    </p:anim>
                                    <p:anim calcmode="lin" valueType="num">
                                      <p:cBhvr>
                                        <p:cTn id="20" dur="1000" accel="50000" fill="hold">
                                          <p:stCondLst>
                                            <p:cond delay="1000"/>
                                          </p:stCondLst>
                                        </p:cTn>
                                        <p:tgtEl>
                                          <p:spTgt spid="50179">
                                            <p:txEl>
                                              <p:pRg st="1" end="1"/>
                                            </p:txEl>
                                          </p:spTgt>
                                        </p:tgtEl>
                                        <p:attrNameLst>
                                          <p:attrName>ppt_w</p:attrName>
                                        </p:attrNameLst>
                                      </p:cBhvr>
                                      <p:tavLst>
                                        <p:tav tm="0">
                                          <p:val>
                                            <p:strVal val="#ppt_w*.05"/>
                                          </p:val>
                                        </p:tav>
                                        <p:tav tm="100000">
                                          <p:val>
                                            <p:strVal val="#ppt_w"/>
                                          </p:val>
                                        </p:tav>
                                      </p:tavLst>
                                    </p:anim>
                                    <p:anim calcmode="lin" valueType="num">
                                      <p:cBhvr>
                                        <p:cTn id="21" dur="2000" fill="hold"/>
                                        <p:tgtEl>
                                          <p:spTgt spid="50179">
                                            <p:txEl>
                                              <p:pRg st="1" end="1"/>
                                            </p:txEl>
                                          </p:spTgt>
                                        </p:tgtEl>
                                        <p:attrNameLst>
                                          <p:attrName>ppt_h</p:attrName>
                                        </p:attrNameLst>
                                      </p:cBhvr>
                                      <p:tavLst>
                                        <p:tav tm="0">
                                          <p:val>
                                            <p:strVal val="#ppt_h"/>
                                          </p:val>
                                        </p:tav>
                                        <p:tav tm="100000">
                                          <p:val>
                                            <p:strVal val="#ppt_h"/>
                                          </p:val>
                                        </p:tav>
                                      </p:tavLst>
                                    </p:anim>
                                    <p:anim calcmode="lin" valueType="num">
                                      <p:cBhvr>
                                        <p:cTn id="22" dur="1000" decel="50000" fill="hold">
                                          <p:stCondLst>
                                            <p:cond delay="0"/>
                                          </p:stCondLst>
                                        </p:cTn>
                                        <p:tgtEl>
                                          <p:spTgt spid="50179">
                                            <p:txEl>
                                              <p:pRg st="1" end="1"/>
                                            </p:txEl>
                                          </p:spTgt>
                                        </p:tgtEl>
                                        <p:attrNameLst>
                                          <p:attrName>ppt_x</p:attrName>
                                        </p:attrNameLst>
                                      </p:cBhvr>
                                      <p:tavLst>
                                        <p:tav tm="0">
                                          <p:val>
                                            <p:strVal val="#ppt_x+.4"/>
                                          </p:val>
                                        </p:tav>
                                        <p:tav tm="100000">
                                          <p:val>
                                            <p:strVal val="#ppt_x"/>
                                          </p:val>
                                        </p:tav>
                                      </p:tavLst>
                                    </p:anim>
                                    <p:anim calcmode="lin" valueType="num">
                                      <p:cBhvr>
                                        <p:cTn id="23" dur="1000" decel="50000" fill="hold">
                                          <p:stCondLst>
                                            <p:cond delay="0"/>
                                          </p:stCondLst>
                                        </p:cTn>
                                        <p:tgtEl>
                                          <p:spTgt spid="50179">
                                            <p:txEl>
                                              <p:pRg st="1" end="1"/>
                                            </p:txEl>
                                          </p:spTgt>
                                        </p:tgtEl>
                                        <p:attrNameLst>
                                          <p:attrName>ppt_y</p:attrName>
                                        </p:attrNameLst>
                                      </p:cBhvr>
                                      <p:tavLst>
                                        <p:tav tm="0">
                                          <p:val>
                                            <p:strVal val="#ppt_y-.2"/>
                                          </p:val>
                                        </p:tav>
                                        <p:tav tm="100000">
                                          <p:val>
                                            <p:strVal val="#ppt_y+.1"/>
                                          </p:val>
                                        </p:tav>
                                      </p:tavLst>
                                    </p:anim>
                                    <p:anim calcmode="lin" valueType="num">
                                      <p:cBhvr>
                                        <p:cTn id="24" dur="1000" accel="50000" fill="hold">
                                          <p:stCondLst>
                                            <p:cond delay="1000"/>
                                          </p:stCondLst>
                                        </p:cTn>
                                        <p:tgtEl>
                                          <p:spTgt spid="50179">
                                            <p:txEl>
                                              <p:pRg st="1" end="1"/>
                                            </p:txEl>
                                          </p:spTgt>
                                        </p:tgtEl>
                                        <p:attrNameLst>
                                          <p:attrName>ppt_y</p:attrName>
                                        </p:attrNameLst>
                                      </p:cBhvr>
                                      <p:tavLst>
                                        <p:tav tm="0">
                                          <p:val>
                                            <p:strVal val="#ppt_y+.1"/>
                                          </p:val>
                                        </p:tav>
                                        <p:tav tm="100000">
                                          <p:val>
                                            <p:strVal val="#ppt_y"/>
                                          </p:val>
                                        </p:tav>
                                      </p:tavLst>
                                    </p:anim>
                                    <p:animEffect transition="in" filter="fade">
                                      <p:cBhvr>
                                        <p:cTn id="25" dur="2000" decel="50000">
                                          <p:stCondLst>
                                            <p:cond delay="0"/>
                                          </p:stCondLst>
                                        </p:cTn>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794CCBB-E12E-4E77-528D-82D158615D98}"/>
              </a:ext>
            </a:extLst>
          </p:cNvPr>
          <p:cNvSpPr>
            <a:spLocks noGrp="1" noChangeArrowheads="1"/>
          </p:cNvSpPr>
          <p:nvPr>
            <p:ph type="title"/>
          </p:nvPr>
        </p:nvSpPr>
        <p:spPr/>
        <p:txBody>
          <a:bodyPr/>
          <a:lstStyle/>
          <a:p>
            <a:pPr eaLnBrk="1" hangingPunct="1">
              <a:defRPr/>
            </a:pPr>
            <a:r>
              <a:rPr lang="en-US" altLang="en-US">
                <a:solidFill>
                  <a:schemeClr val="tx1"/>
                </a:solidFill>
                <a:effectLst>
                  <a:outerShdw blurRad="38100" dist="38100" dir="2700000" algn="tl">
                    <a:srgbClr val="FFFFFF"/>
                  </a:outerShdw>
                </a:effectLst>
              </a:rPr>
              <a:t>Whistle Blowers Act</a:t>
            </a:r>
          </a:p>
        </p:txBody>
      </p:sp>
      <p:sp>
        <p:nvSpPr>
          <p:cNvPr id="51203" name="Rectangle 3">
            <a:extLst>
              <a:ext uri="{FF2B5EF4-FFF2-40B4-BE49-F238E27FC236}">
                <a16:creationId xmlns:a16="http://schemas.microsoft.com/office/drawing/2014/main" id="{DAF1B805-CB34-D413-6280-D0A668E02BDA}"/>
              </a:ext>
            </a:extLst>
          </p:cNvPr>
          <p:cNvSpPr>
            <a:spLocks noGrp="1"/>
          </p:cNvSpPr>
          <p:nvPr>
            <p:ph idx="1"/>
          </p:nvPr>
        </p:nvSpPr>
        <p:spPr>
          <a:xfrm>
            <a:off x="457200" y="1371600"/>
            <a:ext cx="8229600" cy="4525963"/>
          </a:xfrm>
        </p:spPr>
        <p:txBody>
          <a:bodyPr/>
          <a:lstStyle/>
          <a:p>
            <a:pPr eaLnBrk="1" hangingPunct="1">
              <a:lnSpc>
                <a:spcPct val="90000"/>
              </a:lnSpc>
              <a:buFontTx/>
              <a:buNone/>
            </a:pPr>
            <a:r>
              <a:rPr lang="en-US" altLang="en-US" sz="2800" b="1"/>
              <a:t>Examples of discrimination are as follows:</a:t>
            </a:r>
          </a:p>
          <a:p>
            <a:pPr eaLnBrk="1" hangingPunct="1">
              <a:lnSpc>
                <a:spcPct val="90000"/>
              </a:lnSpc>
            </a:pPr>
            <a:r>
              <a:rPr lang="en-US" altLang="en-US" sz="2800" b="1"/>
              <a:t>Firing</a:t>
            </a:r>
          </a:p>
          <a:p>
            <a:pPr eaLnBrk="1" hangingPunct="1">
              <a:lnSpc>
                <a:spcPct val="90000"/>
              </a:lnSpc>
            </a:pPr>
            <a:r>
              <a:rPr lang="en-US" altLang="en-US" sz="2800" b="1"/>
              <a:t>Demotion or transfer</a:t>
            </a:r>
          </a:p>
          <a:p>
            <a:pPr eaLnBrk="1" hangingPunct="1">
              <a:lnSpc>
                <a:spcPct val="90000"/>
              </a:lnSpc>
            </a:pPr>
            <a:r>
              <a:rPr lang="en-US" altLang="en-US" sz="2800" b="1"/>
              <a:t>Layoff</a:t>
            </a:r>
          </a:p>
          <a:p>
            <a:pPr eaLnBrk="1" hangingPunct="1">
              <a:lnSpc>
                <a:spcPct val="90000"/>
              </a:lnSpc>
            </a:pPr>
            <a:r>
              <a:rPr lang="en-US" altLang="en-US" sz="2800" b="1"/>
              <a:t>Lost opportunity</a:t>
            </a:r>
          </a:p>
          <a:p>
            <a:pPr eaLnBrk="1" hangingPunct="1">
              <a:lnSpc>
                <a:spcPct val="90000"/>
              </a:lnSpc>
            </a:pPr>
            <a:r>
              <a:rPr lang="en-US" altLang="en-US" sz="2800" b="1"/>
              <a:t>Denial of benefits</a:t>
            </a:r>
          </a:p>
          <a:p>
            <a:pPr eaLnBrk="1" hangingPunct="1">
              <a:lnSpc>
                <a:spcPct val="90000"/>
              </a:lnSpc>
            </a:pPr>
            <a:r>
              <a:rPr lang="en-US" altLang="en-US" sz="2800" b="1"/>
              <a:t>Damaging credit</a:t>
            </a:r>
          </a:p>
          <a:p>
            <a:pPr eaLnBrk="1" hangingPunct="1">
              <a:lnSpc>
                <a:spcPct val="90000"/>
              </a:lnSpc>
            </a:pPr>
            <a:r>
              <a:rPr lang="en-US" altLang="en-US" sz="2800" b="1"/>
              <a:t>Reducing pay or hours</a:t>
            </a:r>
          </a:p>
        </p:txBody>
      </p:sp>
      <p:pic>
        <p:nvPicPr>
          <p:cNvPr id="123908" name="Picture 4" descr="whistling: Young woman perspiring, whistling, close-up stock photos">
            <a:hlinkClick r:id="rId2"/>
            <a:extLst>
              <a:ext uri="{FF2B5EF4-FFF2-40B4-BE49-F238E27FC236}">
                <a16:creationId xmlns:a16="http://schemas.microsoft.com/office/drawing/2014/main" id="{B116A781-80A3-79EA-7D53-0170564CD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descr="close-up of a whistle photo">
            <a:extLst>
              <a:ext uri="{FF2B5EF4-FFF2-40B4-BE49-F238E27FC236}">
                <a16:creationId xmlns:a16="http://schemas.microsoft.com/office/drawing/2014/main" id="{BEE80947-7BA9-4102-2B0D-95AB962C9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333" r="20512"/>
          <a:stretch>
            <a:fillRect/>
          </a:stretch>
        </p:blipFill>
        <p:spPr bwMode="auto">
          <a:xfrm>
            <a:off x="6096000" y="3505200"/>
            <a:ext cx="2362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1000"/>
                                  </p:stCondLst>
                                  <p:childTnLst>
                                    <p:set>
                                      <p:cBhvr>
                                        <p:cTn id="6" dur="1" fill="hold">
                                          <p:stCondLst>
                                            <p:cond delay="0"/>
                                          </p:stCondLst>
                                        </p:cTn>
                                        <p:tgtEl>
                                          <p:spTgt spid="51203">
                                            <p:txEl>
                                              <p:pRg st="1" end="1"/>
                                            </p:txEl>
                                          </p:spTgt>
                                        </p:tgtEl>
                                        <p:attrNameLst>
                                          <p:attrName>style.visibility</p:attrName>
                                        </p:attrNameLst>
                                      </p:cBhvr>
                                      <p:to>
                                        <p:strVal val="visible"/>
                                      </p:to>
                                    </p:set>
                                    <p:anim calcmode="lin" valueType="num">
                                      <p:cBhvr additive="base">
                                        <p:cTn id="7" dur="10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51203">
                                            <p:txEl>
                                              <p:pRg st="2" end="2"/>
                                            </p:txEl>
                                          </p:spTgt>
                                        </p:tgtEl>
                                        <p:attrNameLst>
                                          <p:attrName>style.visibility</p:attrName>
                                        </p:attrNameLst>
                                      </p:cBhvr>
                                      <p:to>
                                        <p:strVal val="visible"/>
                                      </p:to>
                                    </p:set>
                                    <p:anim calcmode="lin" valueType="num">
                                      <p:cBhvr additive="base">
                                        <p:cTn id="12" dur="10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3000"/>
                            </p:stCondLst>
                            <p:childTnLst>
                              <p:par>
                                <p:cTn id="15" presetID="2" presetClass="entr" presetSubtype="4" fill="hold" nodeType="afterEffect">
                                  <p:stCondLst>
                                    <p:cond delay="0"/>
                                  </p:stCondLst>
                                  <p:childTnLst>
                                    <p:set>
                                      <p:cBhvr>
                                        <p:cTn id="16" dur="1" fill="hold">
                                          <p:stCondLst>
                                            <p:cond delay="0"/>
                                          </p:stCondLst>
                                        </p:cTn>
                                        <p:tgtEl>
                                          <p:spTgt spid="51203">
                                            <p:txEl>
                                              <p:pRg st="3" end="3"/>
                                            </p:txEl>
                                          </p:spTgt>
                                        </p:tgtEl>
                                        <p:attrNameLst>
                                          <p:attrName>style.visibility</p:attrName>
                                        </p:attrNameLst>
                                      </p:cBhvr>
                                      <p:to>
                                        <p:strVal val="visible"/>
                                      </p:to>
                                    </p:set>
                                    <p:anim calcmode="lin" valueType="num">
                                      <p:cBhvr additive="base">
                                        <p:cTn id="17" dur="10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4000"/>
                            </p:stCondLst>
                            <p:childTnLst>
                              <p:par>
                                <p:cTn id="20" presetID="2" presetClass="entr" presetSubtype="4" fill="hold" nodeType="afterEffect">
                                  <p:stCondLst>
                                    <p:cond delay="0"/>
                                  </p:stCondLst>
                                  <p:childTnLst>
                                    <p:set>
                                      <p:cBhvr>
                                        <p:cTn id="21" dur="1" fill="hold">
                                          <p:stCondLst>
                                            <p:cond delay="0"/>
                                          </p:stCondLst>
                                        </p:cTn>
                                        <p:tgtEl>
                                          <p:spTgt spid="51203">
                                            <p:txEl>
                                              <p:pRg st="4" end="4"/>
                                            </p:txEl>
                                          </p:spTgt>
                                        </p:tgtEl>
                                        <p:attrNameLst>
                                          <p:attrName>style.visibility</p:attrName>
                                        </p:attrNameLst>
                                      </p:cBhvr>
                                      <p:to>
                                        <p:strVal val="visible"/>
                                      </p:to>
                                    </p:set>
                                    <p:anim calcmode="lin" valueType="num">
                                      <p:cBhvr additive="base">
                                        <p:cTn id="22" dur="10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5000"/>
                            </p:stCondLst>
                            <p:childTnLst>
                              <p:par>
                                <p:cTn id="25" presetID="2" presetClass="entr" presetSubtype="4" fill="hold" nodeType="afterEffect">
                                  <p:stCondLst>
                                    <p:cond delay="0"/>
                                  </p:stCondLst>
                                  <p:childTnLst>
                                    <p:set>
                                      <p:cBhvr>
                                        <p:cTn id="26" dur="1" fill="hold">
                                          <p:stCondLst>
                                            <p:cond delay="0"/>
                                          </p:stCondLst>
                                        </p:cTn>
                                        <p:tgtEl>
                                          <p:spTgt spid="51203">
                                            <p:txEl>
                                              <p:pRg st="5" end="5"/>
                                            </p:txEl>
                                          </p:spTgt>
                                        </p:tgtEl>
                                        <p:attrNameLst>
                                          <p:attrName>style.visibility</p:attrName>
                                        </p:attrNameLst>
                                      </p:cBhvr>
                                      <p:to>
                                        <p:strVal val="visible"/>
                                      </p:to>
                                    </p:set>
                                    <p:anim calcmode="lin" valueType="num">
                                      <p:cBhvr additive="base">
                                        <p:cTn id="27" dur="10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1203">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6000"/>
                            </p:stCondLst>
                            <p:childTnLst>
                              <p:par>
                                <p:cTn id="30" presetID="2" presetClass="entr" presetSubtype="4" fill="hold" nodeType="afterEffect">
                                  <p:stCondLst>
                                    <p:cond delay="0"/>
                                  </p:stCondLst>
                                  <p:childTnLst>
                                    <p:set>
                                      <p:cBhvr>
                                        <p:cTn id="31" dur="1" fill="hold">
                                          <p:stCondLst>
                                            <p:cond delay="0"/>
                                          </p:stCondLst>
                                        </p:cTn>
                                        <p:tgtEl>
                                          <p:spTgt spid="51203">
                                            <p:txEl>
                                              <p:pRg st="6" end="6"/>
                                            </p:txEl>
                                          </p:spTgt>
                                        </p:tgtEl>
                                        <p:attrNameLst>
                                          <p:attrName>style.visibility</p:attrName>
                                        </p:attrNameLst>
                                      </p:cBhvr>
                                      <p:to>
                                        <p:strVal val="visible"/>
                                      </p:to>
                                    </p:set>
                                    <p:anim calcmode="lin" valueType="num">
                                      <p:cBhvr additive="base">
                                        <p:cTn id="32" dur="1000" fill="hold"/>
                                        <p:tgtEl>
                                          <p:spTgt spid="51203">
                                            <p:txEl>
                                              <p:pRg st="6" end="6"/>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51203">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7000"/>
                            </p:stCondLst>
                            <p:childTnLst>
                              <p:par>
                                <p:cTn id="35" presetID="2" presetClass="entr" presetSubtype="4" fill="hold" nodeType="afterEffect">
                                  <p:stCondLst>
                                    <p:cond delay="0"/>
                                  </p:stCondLst>
                                  <p:childTnLst>
                                    <p:set>
                                      <p:cBhvr>
                                        <p:cTn id="36" dur="1" fill="hold">
                                          <p:stCondLst>
                                            <p:cond delay="0"/>
                                          </p:stCondLst>
                                        </p:cTn>
                                        <p:tgtEl>
                                          <p:spTgt spid="51203">
                                            <p:txEl>
                                              <p:pRg st="7" end="7"/>
                                            </p:txEl>
                                          </p:spTgt>
                                        </p:tgtEl>
                                        <p:attrNameLst>
                                          <p:attrName>style.visibility</p:attrName>
                                        </p:attrNameLst>
                                      </p:cBhvr>
                                      <p:to>
                                        <p:strVal val="visible"/>
                                      </p:to>
                                    </p:set>
                                    <p:anim calcmode="lin" valueType="num">
                                      <p:cBhvr additive="base">
                                        <p:cTn id="37" dur="1000" fill="hold"/>
                                        <p:tgtEl>
                                          <p:spTgt spid="51203">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1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9538F45-1AE3-1376-6B3E-D765BB1A7ED6}"/>
              </a:ext>
            </a:extLst>
          </p:cNvPr>
          <p:cNvSpPr>
            <a:spLocks noGrp="1" noChangeArrowheads="1"/>
          </p:cNvSpPr>
          <p:nvPr>
            <p:ph type="title"/>
          </p:nvPr>
        </p:nvSpPr>
        <p:spPr/>
        <p:txBody>
          <a:bodyPr/>
          <a:lstStyle/>
          <a:p>
            <a:pPr eaLnBrk="1" hangingPunct="1">
              <a:defRPr/>
            </a:pPr>
            <a:r>
              <a:rPr lang="en-US" altLang="en-US" sz="4000">
                <a:solidFill>
                  <a:schemeClr val="tx1"/>
                </a:solidFill>
                <a:effectLst>
                  <a:outerShdw blurRad="38100" dist="38100" dir="2700000" algn="tl">
                    <a:srgbClr val="FFFFFF"/>
                  </a:outerShdw>
                </a:effectLst>
              </a:rPr>
              <a:t>Whistle Blower Protection</a:t>
            </a:r>
          </a:p>
        </p:txBody>
      </p:sp>
      <p:sp>
        <p:nvSpPr>
          <p:cNvPr id="52227" name="Rectangle 3">
            <a:extLst>
              <a:ext uri="{FF2B5EF4-FFF2-40B4-BE49-F238E27FC236}">
                <a16:creationId xmlns:a16="http://schemas.microsoft.com/office/drawing/2014/main" id="{5207EA25-0212-5AA2-286D-9BA27A196F8B}"/>
              </a:ext>
            </a:extLst>
          </p:cNvPr>
          <p:cNvSpPr>
            <a:spLocks noGrp="1"/>
          </p:cNvSpPr>
          <p:nvPr>
            <p:ph idx="1"/>
          </p:nvPr>
        </p:nvSpPr>
        <p:spPr>
          <a:xfrm>
            <a:off x="457200" y="1371600"/>
            <a:ext cx="8229600" cy="4525963"/>
          </a:xfrm>
        </p:spPr>
        <p:txBody>
          <a:bodyPr/>
          <a:lstStyle/>
          <a:p>
            <a:pPr marL="533400" indent="-533400" eaLnBrk="1" hangingPunct="1">
              <a:buFontTx/>
              <a:buNone/>
            </a:pPr>
            <a:r>
              <a:rPr lang="en-US" altLang="en-US" sz="2800" b="1"/>
              <a:t>Your right to refuse to do a job is protected if all of the following conditions are met:</a:t>
            </a:r>
          </a:p>
          <a:p>
            <a:pPr marL="533400" indent="-533400" eaLnBrk="1" hangingPunct="1">
              <a:buFontTx/>
              <a:buAutoNum type="arabicPeriod"/>
            </a:pPr>
            <a:r>
              <a:rPr lang="en-US" altLang="en-US" sz="2800" b="1"/>
              <a:t>You asked your employer to eliminate the danger and he did not.</a:t>
            </a:r>
          </a:p>
          <a:p>
            <a:pPr marL="533400" indent="-533400" eaLnBrk="1" hangingPunct="1">
              <a:buFontTx/>
              <a:buAutoNum type="arabicPeriod"/>
            </a:pPr>
            <a:r>
              <a:rPr lang="en-US" altLang="en-US" sz="2800" b="1"/>
              <a:t>You refused to work in “Good Faith”</a:t>
            </a:r>
          </a:p>
          <a:p>
            <a:pPr marL="533400" indent="-533400" eaLnBrk="1" hangingPunct="1">
              <a:buFontTx/>
              <a:buAutoNum type="arabicPeriod"/>
            </a:pPr>
            <a:r>
              <a:rPr lang="en-US" altLang="en-US" sz="2800" b="1"/>
              <a:t>A reasonable person would agree that there is a danger</a:t>
            </a:r>
          </a:p>
          <a:p>
            <a:pPr marL="533400" indent="-533400" eaLnBrk="1" hangingPunct="1">
              <a:buFontTx/>
              <a:buAutoNum type="arabicPeriod"/>
            </a:pPr>
            <a:r>
              <a:rPr lang="en-US" altLang="en-US" sz="2800" b="1"/>
              <a:t>There isn’t enough time to fix the problem through normal channels.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1000"/>
                                  </p:stCondLst>
                                  <p:childTnLst>
                                    <p:set>
                                      <p:cBhvr>
                                        <p:cTn id="6" dur="1" fill="hold">
                                          <p:stCondLst>
                                            <p:cond delay="0"/>
                                          </p:stCondLst>
                                        </p:cTn>
                                        <p:tgtEl>
                                          <p:spTgt spid="52227">
                                            <p:txEl>
                                              <p:pRg st="1" end="1"/>
                                            </p:txEl>
                                          </p:spTgt>
                                        </p:tgtEl>
                                        <p:attrNameLst>
                                          <p:attrName>style.visibility</p:attrName>
                                        </p:attrNameLst>
                                      </p:cBhvr>
                                      <p:to>
                                        <p:strVal val="visible"/>
                                      </p:to>
                                    </p:set>
                                    <p:animEffect transition="in" filter="fade">
                                      <p:cBhvr>
                                        <p:cTn id="7" dur="2000"/>
                                        <p:tgtEl>
                                          <p:spTgt spid="52227">
                                            <p:txEl>
                                              <p:pRg st="1" end="1"/>
                                            </p:txEl>
                                          </p:spTgt>
                                        </p:tgtEl>
                                      </p:cBhvr>
                                    </p:animEffect>
                                    <p:anim calcmode="lin" valueType="num">
                                      <p:cBhvr>
                                        <p:cTn id="8" dur="2000" fill="hold"/>
                                        <p:tgtEl>
                                          <p:spTgt spid="52227">
                                            <p:txEl>
                                              <p:pRg st="1" end="1"/>
                                            </p:txEl>
                                          </p:spTgt>
                                        </p:tgtEl>
                                        <p:attrNameLst>
                                          <p:attrName>style.rotation</p:attrName>
                                        </p:attrNameLst>
                                      </p:cBhvr>
                                      <p:tavLst>
                                        <p:tav tm="0">
                                          <p:val>
                                            <p:fltVal val="720"/>
                                          </p:val>
                                        </p:tav>
                                        <p:tav tm="100000">
                                          <p:val>
                                            <p:fltVal val="0"/>
                                          </p:val>
                                        </p:tav>
                                      </p:tavLst>
                                    </p:anim>
                                    <p:anim calcmode="lin" valueType="num">
                                      <p:cBhvr>
                                        <p:cTn id="9" dur="2000" fill="hold"/>
                                        <p:tgtEl>
                                          <p:spTgt spid="52227">
                                            <p:txEl>
                                              <p:pRg st="1" end="1"/>
                                            </p:txEl>
                                          </p:spTgt>
                                        </p:tgtEl>
                                        <p:attrNameLst>
                                          <p:attrName>ppt_h</p:attrName>
                                        </p:attrNameLst>
                                      </p:cBhvr>
                                      <p:tavLst>
                                        <p:tav tm="0">
                                          <p:val>
                                            <p:fltVal val="0"/>
                                          </p:val>
                                        </p:tav>
                                        <p:tav tm="100000">
                                          <p:val>
                                            <p:strVal val="#ppt_h"/>
                                          </p:val>
                                        </p:tav>
                                      </p:tavLst>
                                    </p:anim>
                                    <p:anim calcmode="lin" valueType="num">
                                      <p:cBhvr>
                                        <p:cTn id="10" dur="2000" fill="hold"/>
                                        <p:tgtEl>
                                          <p:spTgt spid="52227">
                                            <p:txEl>
                                              <p:pRg st="1" end="1"/>
                                            </p:txEl>
                                          </p:spTgt>
                                        </p:tgtEl>
                                        <p:attrNameLst>
                                          <p:attrName>ppt_w</p:attrName>
                                        </p:attrNameLst>
                                      </p:cBhvr>
                                      <p:tavLst>
                                        <p:tav tm="0">
                                          <p:val>
                                            <p:fltVal val="0"/>
                                          </p:val>
                                        </p:tav>
                                        <p:tav tm="100000">
                                          <p:val>
                                            <p:strVal val="#ppt_w"/>
                                          </p:val>
                                        </p:tav>
                                      </p:tavLst>
                                    </p:anim>
                                  </p:childTnLst>
                                </p:cTn>
                              </p:par>
                            </p:childTnLst>
                          </p:cTn>
                        </p:par>
                        <p:par>
                          <p:cTn id="11" fill="hold" nodeType="afterGroup">
                            <p:stCondLst>
                              <p:cond delay="3000"/>
                            </p:stCondLst>
                            <p:childTnLst>
                              <p:par>
                                <p:cTn id="12" presetID="35" presetClass="entr" presetSubtype="0" fill="hold" nodeType="afterEffect">
                                  <p:stCondLst>
                                    <p:cond delay="1500"/>
                                  </p:stCondLst>
                                  <p:childTnLst>
                                    <p:set>
                                      <p:cBhvr>
                                        <p:cTn id="13" dur="1" fill="hold">
                                          <p:stCondLst>
                                            <p:cond delay="0"/>
                                          </p:stCondLst>
                                        </p:cTn>
                                        <p:tgtEl>
                                          <p:spTgt spid="52227">
                                            <p:txEl>
                                              <p:pRg st="2" end="2"/>
                                            </p:txEl>
                                          </p:spTgt>
                                        </p:tgtEl>
                                        <p:attrNameLst>
                                          <p:attrName>style.visibility</p:attrName>
                                        </p:attrNameLst>
                                      </p:cBhvr>
                                      <p:to>
                                        <p:strVal val="visible"/>
                                      </p:to>
                                    </p:set>
                                    <p:animEffect transition="in" filter="fade">
                                      <p:cBhvr>
                                        <p:cTn id="14" dur="2000"/>
                                        <p:tgtEl>
                                          <p:spTgt spid="52227">
                                            <p:txEl>
                                              <p:pRg st="2" end="2"/>
                                            </p:txEl>
                                          </p:spTgt>
                                        </p:tgtEl>
                                      </p:cBhvr>
                                    </p:animEffect>
                                    <p:anim calcmode="lin" valueType="num">
                                      <p:cBhvr>
                                        <p:cTn id="15" dur="2000" fill="hold"/>
                                        <p:tgtEl>
                                          <p:spTgt spid="52227">
                                            <p:txEl>
                                              <p:pRg st="2" end="2"/>
                                            </p:txEl>
                                          </p:spTgt>
                                        </p:tgtEl>
                                        <p:attrNameLst>
                                          <p:attrName>style.rotation</p:attrName>
                                        </p:attrNameLst>
                                      </p:cBhvr>
                                      <p:tavLst>
                                        <p:tav tm="0">
                                          <p:val>
                                            <p:fltVal val="720"/>
                                          </p:val>
                                        </p:tav>
                                        <p:tav tm="100000">
                                          <p:val>
                                            <p:fltVal val="0"/>
                                          </p:val>
                                        </p:tav>
                                      </p:tavLst>
                                    </p:anim>
                                    <p:anim calcmode="lin" valueType="num">
                                      <p:cBhvr>
                                        <p:cTn id="16" dur="2000" fill="hold"/>
                                        <p:tgtEl>
                                          <p:spTgt spid="52227">
                                            <p:txEl>
                                              <p:pRg st="2" end="2"/>
                                            </p:txEl>
                                          </p:spTgt>
                                        </p:tgtEl>
                                        <p:attrNameLst>
                                          <p:attrName>ppt_h</p:attrName>
                                        </p:attrNameLst>
                                      </p:cBhvr>
                                      <p:tavLst>
                                        <p:tav tm="0">
                                          <p:val>
                                            <p:fltVal val="0"/>
                                          </p:val>
                                        </p:tav>
                                        <p:tav tm="100000">
                                          <p:val>
                                            <p:strVal val="#ppt_h"/>
                                          </p:val>
                                        </p:tav>
                                      </p:tavLst>
                                    </p:anim>
                                    <p:anim calcmode="lin" valueType="num">
                                      <p:cBhvr>
                                        <p:cTn id="17" dur="2000" fill="hold"/>
                                        <p:tgtEl>
                                          <p:spTgt spid="52227">
                                            <p:txEl>
                                              <p:pRg st="2" end="2"/>
                                            </p:txEl>
                                          </p:spTgt>
                                        </p:tgtEl>
                                        <p:attrNameLst>
                                          <p:attrName>ppt_w</p:attrName>
                                        </p:attrNameLst>
                                      </p:cBhvr>
                                      <p:tavLst>
                                        <p:tav tm="0">
                                          <p:val>
                                            <p:fltVal val="0"/>
                                          </p:val>
                                        </p:tav>
                                        <p:tav tm="100000">
                                          <p:val>
                                            <p:strVal val="#ppt_w"/>
                                          </p:val>
                                        </p:tav>
                                      </p:tavLst>
                                    </p:anim>
                                  </p:childTnLst>
                                </p:cTn>
                              </p:par>
                            </p:childTnLst>
                          </p:cTn>
                        </p:par>
                        <p:par>
                          <p:cTn id="18" fill="hold" nodeType="afterGroup">
                            <p:stCondLst>
                              <p:cond delay="6500"/>
                            </p:stCondLst>
                            <p:childTnLst>
                              <p:par>
                                <p:cTn id="19" presetID="35" presetClass="entr" presetSubtype="0" fill="hold" nodeType="afterEffect">
                                  <p:stCondLst>
                                    <p:cond delay="2000"/>
                                  </p:stCondLst>
                                  <p:childTnLst>
                                    <p:set>
                                      <p:cBhvr>
                                        <p:cTn id="20" dur="1" fill="hold">
                                          <p:stCondLst>
                                            <p:cond delay="0"/>
                                          </p:stCondLst>
                                        </p:cTn>
                                        <p:tgtEl>
                                          <p:spTgt spid="52227">
                                            <p:txEl>
                                              <p:pRg st="3" end="3"/>
                                            </p:txEl>
                                          </p:spTgt>
                                        </p:tgtEl>
                                        <p:attrNameLst>
                                          <p:attrName>style.visibility</p:attrName>
                                        </p:attrNameLst>
                                      </p:cBhvr>
                                      <p:to>
                                        <p:strVal val="visible"/>
                                      </p:to>
                                    </p:set>
                                    <p:animEffect transition="in" filter="fade">
                                      <p:cBhvr>
                                        <p:cTn id="21" dur="2000"/>
                                        <p:tgtEl>
                                          <p:spTgt spid="52227">
                                            <p:txEl>
                                              <p:pRg st="3" end="3"/>
                                            </p:txEl>
                                          </p:spTgt>
                                        </p:tgtEl>
                                      </p:cBhvr>
                                    </p:animEffect>
                                    <p:anim calcmode="lin" valueType="num">
                                      <p:cBhvr>
                                        <p:cTn id="22" dur="2000" fill="hold"/>
                                        <p:tgtEl>
                                          <p:spTgt spid="52227">
                                            <p:txEl>
                                              <p:pRg st="3" end="3"/>
                                            </p:txEl>
                                          </p:spTgt>
                                        </p:tgtEl>
                                        <p:attrNameLst>
                                          <p:attrName>style.rotation</p:attrName>
                                        </p:attrNameLst>
                                      </p:cBhvr>
                                      <p:tavLst>
                                        <p:tav tm="0">
                                          <p:val>
                                            <p:fltVal val="720"/>
                                          </p:val>
                                        </p:tav>
                                        <p:tav tm="100000">
                                          <p:val>
                                            <p:fltVal val="0"/>
                                          </p:val>
                                        </p:tav>
                                      </p:tavLst>
                                    </p:anim>
                                    <p:anim calcmode="lin" valueType="num">
                                      <p:cBhvr>
                                        <p:cTn id="23" dur="2000" fill="hold"/>
                                        <p:tgtEl>
                                          <p:spTgt spid="52227">
                                            <p:txEl>
                                              <p:pRg st="3" end="3"/>
                                            </p:txEl>
                                          </p:spTgt>
                                        </p:tgtEl>
                                        <p:attrNameLst>
                                          <p:attrName>ppt_h</p:attrName>
                                        </p:attrNameLst>
                                      </p:cBhvr>
                                      <p:tavLst>
                                        <p:tav tm="0">
                                          <p:val>
                                            <p:fltVal val="0"/>
                                          </p:val>
                                        </p:tav>
                                        <p:tav tm="100000">
                                          <p:val>
                                            <p:strVal val="#ppt_h"/>
                                          </p:val>
                                        </p:tav>
                                      </p:tavLst>
                                    </p:anim>
                                    <p:anim calcmode="lin" valueType="num">
                                      <p:cBhvr>
                                        <p:cTn id="24" dur="2000" fill="hold"/>
                                        <p:tgtEl>
                                          <p:spTgt spid="52227">
                                            <p:txEl>
                                              <p:pRg st="3" end="3"/>
                                            </p:txEl>
                                          </p:spTgt>
                                        </p:tgtEl>
                                        <p:attrNameLst>
                                          <p:attrName>ppt_w</p:attrName>
                                        </p:attrNameLst>
                                      </p:cBhvr>
                                      <p:tavLst>
                                        <p:tav tm="0">
                                          <p:val>
                                            <p:fltVal val="0"/>
                                          </p:val>
                                        </p:tav>
                                        <p:tav tm="100000">
                                          <p:val>
                                            <p:strVal val="#ppt_w"/>
                                          </p:val>
                                        </p:tav>
                                      </p:tavLst>
                                    </p:anim>
                                  </p:childTnLst>
                                </p:cTn>
                              </p:par>
                            </p:childTnLst>
                          </p:cTn>
                        </p:par>
                        <p:par>
                          <p:cTn id="25" fill="hold" nodeType="afterGroup">
                            <p:stCondLst>
                              <p:cond delay="10500"/>
                            </p:stCondLst>
                            <p:childTnLst>
                              <p:par>
                                <p:cTn id="26" presetID="35" presetClass="entr" presetSubtype="0" fill="hold" nodeType="afterEffect">
                                  <p:stCondLst>
                                    <p:cond delay="2500"/>
                                  </p:stCondLst>
                                  <p:childTnLst>
                                    <p:set>
                                      <p:cBhvr>
                                        <p:cTn id="27" dur="1" fill="hold">
                                          <p:stCondLst>
                                            <p:cond delay="0"/>
                                          </p:stCondLst>
                                        </p:cTn>
                                        <p:tgtEl>
                                          <p:spTgt spid="52227">
                                            <p:txEl>
                                              <p:pRg st="4" end="4"/>
                                            </p:txEl>
                                          </p:spTgt>
                                        </p:tgtEl>
                                        <p:attrNameLst>
                                          <p:attrName>style.visibility</p:attrName>
                                        </p:attrNameLst>
                                      </p:cBhvr>
                                      <p:to>
                                        <p:strVal val="visible"/>
                                      </p:to>
                                    </p:set>
                                    <p:animEffect transition="in" filter="fade">
                                      <p:cBhvr>
                                        <p:cTn id="28" dur="2000"/>
                                        <p:tgtEl>
                                          <p:spTgt spid="52227">
                                            <p:txEl>
                                              <p:pRg st="4" end="4"/>
                                            </p:txEl>
                                          </p:spTgt>
                                        </p:tgtEl>
                                      </p:cBhvr>
                                    </p:animEffect>
                                    <p:anim calcmode="lin" valueType="num">
                                      <p:cBhvr>
                                        <p:cTn id="29" dur="2000" fill="hold"/>
                                        <p:tgtEl>
                                          <p:spTgt spid="52227">
                                            <p:txEl>
                                              <p:pRg st="4" end="4"/>
                                            </p:txEl>
                                          </p:spTgt>
                                        </p:tgtEl>
                                        <p:attrNameLst>
                                          <p:attrName>style.rotation</p:attrName>
                                        </p:attrNameLst>
                                      </p:cBhvr>
                                      <p:tavLst>
                                        <p:tav tm="0">
                                          <p:val>
                                            <p:fltVal val="720"/>
                                          </p:val>
                                        </p:tav>
                                        <p:tav tm="100000">
                                          <p:val>
                                            <p:fltVal val="0"/>
                                          </p:val>
                                        </p:tav>
                                      </p:tavLst>
                                    </p:anim>
                                    <p:anim calcmode="lin" valueType="num">
                                      <p:cBhvr>
                                        <p:cTn id="30" dur="2000" fill="hold"/>
                                        <p:tgtEl>
                                          <p:spTgt spid="52227">
                                            <p:txEl>
                                              <p:pRg st="4" end="4"/>
                                            </p:txEl>
                                          </p:spTgt>
                                        </p:tgtEl>
                                        <p:attrNameLst>
                                          <p:attrName>ppt_h</p:attrName>
                                        </p:attrNameLst>
                                      </p:cBhvr>
                                      <p:tavLst>
                                        <p:tav tm="0">
                                          <p:val>
                                            <p:fltVal val="0"/>
                                          </p:val>
                                        </p:tav>
                                        <p:tav tm="100000">
                                          <p:val>
                                            <p:strVal val="#ppt_h"/>
                                          </p:val>
                                        </p:tav>
                                      </p:tavLst>
                                    </p:anim>
                                    <p:anim calcmode="lin" valueType="num">
                                      <p:cBhvr>
                                        <p:cTn id="31" dur="2000" fill="hold"/>
                                        <p:tgtEl>
                                          <p:spTgt spid="52227">
                                            <p:txEl>
                                              <p:pRg st="4" end="4"/>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B88116B-07A4-58E9-4339-061026B66AF8}"/>
              </a:ext>
            </a:extLst>
          </p:cNvPr>
          <p:cNvSpPr>
            <a:spLocks noGrp="1" noChangeArrowheads="1"/>
          </p:cNvSpPr>
          <p:nvPr>
            <p:ph type="title"/>
          </p:nvPr>
        </p:nvSpPr>
        <p:spPr>
          <a:xfrm>
            <a:off x="304800" y="990600"/>
            <a:ext cx="7543800" cy="1320800"/>
          </a:xfrm>
        </p:spPr>
        <p:txBody>
          <a:bodyPr/>
          <a:lstStyle/>
          <a:p>
            <a:pPr eaLnBrk="1" hangingPunct="1">
              <a:defRPr/>
            </a:pPr>
            <a:r>
              <a:rPr lang="en-US" altLang="en-US" sz="4000" dirty="0">
                <a:solidFill>
                  <a:srgbClr val="525000"/>
                </a:solidFill>
              </a:rPr>
              <a:t>Welcome to Buchheit!</a:t>
            </a:r>
            <a:br>
              <a:rPr lang="en-US" altLang="en-US" sz="4000" dirty="0">
                <a:solidFill>
                  <a:srgbClr val="CCCC00"/>
                </a:solidFill>
              </a:rPr>
            </a:br>
            <a:endParaRPr lang="en-US" altLang="en-US" sz="2400" dirty="0">
              <a:solidFill>
                <a:schemeClr val="tx1"/>
              </a:solidFill>
              <a:effectLst>
                <a:outerShdw blurRad="38100" dist="38100" dir="2700000" algn="tl">
                  <a:srgbClr val="FFFFFF"/>
                </a:outerShdw>
              </a:effectLst>
            </a:endParaRPr>
          </a:p>
        </p:txBody>
      </p:sp>
      <p:sp>
        <p:nvSpPr>
          <p:cNvPr id="81923" name="Rectangle 3">
            <a:extLst>
              <a:ext uri="{FF2B5EF4-FFF2-40B4-BE49-F238E27FC236}">
                <a16:creationId xmlns:a16="http://schemas.microsoft.com/office/drawing/2014/main" id="{61BC3DCB-734D-019D-0384-736C5F51593B}"/>
              </a:ext>
            </a:extLst>
          </p:cNvPr>
          <p:cNvSpPr>
            <a:spLocks noGrp="1"/>
          </p:cNvSpPr>
          <p:nvPr>
            <p:ph idx="1"/>
          </p:nvPr>
        </p:nvSpPr>
        <p:spPr>
          <a:xfrm>
            <a:off x="304800" y="1828800"/>
            <a:ext cx="8153400" cy="3881438"/>
          </a:xfrm>
        </p:spPr>
        <p:txBody>
          <a:bodyPr/>
          <a:lstStyle/>
          <a:p>
            <a:pPr eaLnBrk="1" hangingPunct="1">
              <a:buFontTx/>
              <a:buNone/>
              <a:defRPr/>
            </a:pPr>
            <a:r>
              <a:rPr lang="en-US" altLang="en-US" sz="2400" b="1" dirty="0">
                <a:solidFill>
                  <a:srgbClr val="FF0000"/>
                </a:solidFill>
              </a:rPr>
              <a:t>All Company Drivers and Independent Contractors:</a:t>
            </a:r>
          </a:p>
          <a:p>
            <a:pPr eaLnBrk="1" hangingPunct="1">
              <a:buFontTx/>
              <a:buNone/>
              <a:defRPr/>
            </a:pPr>
            <a:r>
              <a:rPr lang="en-US" altLang="en-US" sz="2400" dirty="0">
                <a:solidFill>
                  <a:schemeClr val="tx1"/>
                </a:solidFill>
                <a:effectLst>
                  <a:outerShdw blurRad="38100" dist="38100" dir="2700000" algn="tl">
                    <a:srgbClr val="FFFFFF"/>
                  </a:outerShdw>
                </a:effectLst>
              </a:rPr>
              <a:t>Please be sure to scan the following to Driver Pulse:</a:t>
            </a:r>
            <a:endParaRPr lang="en-US" altLang="en-US" sz="2400" b="1" dirty="0">
              <a:solidFill>
                <a:srgbClr val="FF0000"/>
              </a:solidFill>
            </a:endParaRPr>
          </a:p>
          <a:p>
            <a:pPr eaLnBrk="1" hangingPunct="1">
              <a:defRPr/>
            </a:pPr>
            <a:r>
              <a:rPr lang="en-US" altLang="en-US" sz="2400" b="1" dirty="0"/>
              <a:t>Class A CDL.</a:t>
            </a:r>
          </a:p>
          <a:p>
            <a:pPr eaLnBrk="1" hangingPunct="1">
              <a:defRPr/>
            </a:pPr>
            <a:r>
              <a:rPr lang="en-US" altLang="en-US" sz="2400" b="1" dirty="0"/>
              <a:t>Current DOT Physical and Long Form.</a:t>
            </a:r>
          </a:p>
          <a:p>
            <a:pPr eaLnBrk="1" hangingPunct="1">
              <a:defRPr/>
            </a:pPr>
            <a:r>
              <a:rPr lang="en-US" altLang="en-US" sz="2400" b="1" dirty="0"/>
              <a:t>Employees for I-9 requirements:</a:t>
            </a:r>
          </a:p>
          <a:p>
            <a:pPr lvl="1" eaLnBrk="1" hangingPunct="1">
              <a:defRPr/>
            </a:pPr>
            <a:r>
              <a:rPr lang="en-US" altLang="en-US" sz="2200" b="1" dirty="0"/>
              <a:t>Social Security Card, State issued Birth Certificate, or Passport.</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70CFF5A-76BB-2538-9CBF-C06DB9C8258B}"/>
              </a:ext>
            </a:extLst>
          </p:cNvPr>
          <p:cNvSpPr>
            <a:spLocks noGrp="1" noChangeArrowheads="1"/>
          </p:cNvSpPr>
          <p:nvPr>
            <p:ph type="title"/>
          </p:nvPr>
        </p:nvSpPr>
        <p:spPr>
          <a:xfrm>
            <a:off x="207963" y="300038"/>
            <a:ext cx="6348412" cy="1320800"/>
          </a:xfrm>
        </p:spPr>
        <p:txBody>
          <a:bodyPr/>
          <a:lstStyle/>
          <a:p>
            <a:pPr eaLnBrk="1" hangingPunct="1">
              <a:defRPr/>
            </a:pPr>
            <a:r>
              <a:rPr lang="en-US" altLang="en-US" sz="4000" dirty="0">
                <a:solidFill>
                  <a:schemeClr val="tx1"/>
                </a:solidFill>
                <a:effectLst>
                  <a:outerShdw blurRad="38100" dist="38100" dir="2700000" algn="tl">
                    <a:srgbClr val="FFFFFF"/>
                  </a:outerShdw>
                </a:effectLst>
              </a:rPr>
              <a:t>Whistle Blower Protection</a:t>
            </a:r>
          </a:p>
        </p:txBody>
      </p:sp>
      <p:sp>
        <p:nvSpPr>
          <p:cNvPr id="53251" name="Rectangle 3">
            <a:extLst>
              <a:ext uri="{FF2B5EF4-FFF2-40B4-BE49-F238E27FC236}">
                <a16:creationId xmlns:a16="http://schemas.microsoft.com/office/drawing/2014/main" id="{84C84927-DBB0-3599-CF6C-4ADE7A071907}"/>
              </a:ext>
            </a:extLst>
          </p:cNvPr>
          <p:cNvSpPr>
            <a:spLocks noGrp="1"/>
          </p:cNvSpPr>
          <p:nvPr>
            <p:ph idx="1"/>
          </p:nvPr>
        </p:nvSpPr>
        <p:spPr>
          <a:xfrm>
            <a:off x="415925" y="936625"/>
            <a:ext cx="7051675" cy="4525963"/>
          </a:xfrm>
        </p:spPr>
        <p:txBody>
          <a:bodyPr/>
          <a:lstStyle/>
          <a:p>
            <a:pPr eaLnBrk="1" hangingPunct="1">
              <a:lnSpc>
                <a:spcPct val="90000"/>
              </a:lnSpc>
            </a:pPr>
            <a:r>
              <a:rPr lang="en-US" altLang="en-US" sz="2400" b="1"/>
              <a:t>When the conditions are met, you may take the following steps:</a:t>
            </a:r>
          </a:p>
          <a:p>
            <a:pPr eaLnBrk="1" hangingPunct="1">
              <a:lnSpc>
                <a:spcPct val="90000"/>
              </a:lnSpc>
            </a:pPr>
            <a:r>
              <a:rPr lang="en-US" altLang="en-US" sz="2400" b="1"/>
              <a:t>Ask your employer to correct the problem and pursue the issue through the established </a:t>
            </a:r>
            <a:r>
              <a:rPr lang="en-US" altLang="en-US" sz="2400" b="1">
                <a:solidFill>
                  <a:srgbClr val="FF0000"/>
                </a:solidFill>
              </a:rPr>
              <a:t>Chain of Command</a:t>
            </a:r>
            <a:r>
              <a:rPr lang="en-US" altLang="en-US" sz="2400" b="1"/>
              <a:t>.</a:t>
            </a:r>
            <a:r>
              <a:rPr lang="en-US" altLang="en-US" sz="2400"/>
              <a:t> </a:t>
            </a:r>
          </a:p>
          <a:p>
            <a:pPr lvl="1" eaLnBrk="1" hangingPunct="1">
              <a:lnSpc>
                <a:spcPct val="90000"/>
              </a:lnSpc>
            </a:pPr>
            <a:r>
              <a:rPr lang="en-US" altLang="en-US" sz="2400"/>
              <a:t>Fleet Manager </a:t>
            </a:r>
          </a:p>
          <a:p>
            <a:pPr lvl="1" eaLnBrk="1" hangingPunct="1">
              <a:lnSpc>
                <a:spcPct val="90000"/>
              </a:lnSpc>
            </a:pPr>
            <a:r>
              <a:rPr lang="en-US" altLang="en-US" sz="2400"/>
              <a:t>Operations Manager </a:t>
            </a:r>
          </a:p>
          <a:p>
            <a:pPr lvl="1" eaLnBrk="1" hangingPunct="1">
              <a:lnSpc>
                <a:spcPct val="90000"/>
              </a:lnSpc>
            </a:pPr>
            <a:r>
              <a:rPr lang="en-US" altLang="en-US" sz="2400"/>
              <a:t>Safety Director </a:t>
            </a:r>
          </a:p>
          <a:p>
            <a:pPr lvl="1" eaLnBrk="1" hangingPunct="1">
              <a:lnSpc>
                <a:spcPct val="90000"/>
              </a:lnSpc>
            </a:pPr>
            <a:r>
              <a:rPr lang="en-US" altLang="en-US" sz="2400"/>
              <a:t>President</a:t>
            </a:r>
          </a:p>
          <a:p>
            <a:pPr lvl="1" eaLnBrk="1" hangingPunct="1">
              <a:lnSpc>
                <a:spcPct val="90000"/>
              </a:lnSpc>
              <a:buFontTx/>
              <a:buNone/>
            </a:pPr>
            <a:endParaRPr lang="en-US" altLang="en-US" sz="1800"/>
          </a:p>
        </p:txBody>
      </p:sp>
      <p:graphicFrame>
        <p:nvGraphicFramePr>
          <p:cNvPr id="53252" name="Group 4">
            <a:extLst>
              <a:ext uri="{FF2B5EF4-FFF2-40B4-BE49-F238E27FC236}">
                <a16:creationId xmlns:a16="http://schemas.microsoft.com/office/drawing/2014/main" id="{52A86CB1-DA81-37D3-B98A-602D7C9211F7}"/>
              </a:ext>
            </a:extLst>
          </p:cNvPr>
          <p:cNvGraphicFramePr>
            <a:graphicFrameLocks noGrp="1"/>
          </p:cNvGraphicFramePr>
          <p:nvPr/>
        </p:nvGraphicFramePr>
        <p:xfrm>
          <a:off x="0" y="0"/>
          <a:ext cx="415925" cy="6629400"/>
        </p:xfrm>
        <a:graphic>
          <a:graphicData uri="http://schemas.openxmlformats.org/drawingml/2006/table">
            <a:tbl>
              <a:tblPr/>
              <a:tblGrid>
                <a:gridCol w="207963">
                  <a:extLst>
                    <a:ext uri="{9D8B030D-6E8A-4147-A177-3AD203B41FA5}">
                      <a16:colId xmlns:a16="http://schemas.microsoft.com/office/drawing/2014/main" val="20000"/>
                    </a:ext>
                  </a:extLst>
                </a:gridCol>
                <a:gridCol w="207963">
                  <a:extLst>
                    <a:ext uri="{9D8B030D-6E8A-4147-A177-3AD203B41FA5}">
                      <a16:colId xmlns:a16="http://schemas.microsoft.com/office/drawing/2014/main" val="20001"/>
                    </a:ext>
                  </a:extLst>
                </a:gridCol>
              </a:tblGrid>
              <a:tr h="9159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en-US" altLang="en-US" sz="7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281" marR="91281"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
                        </a:rPr>
                        <a:t>  </a:t>
                      </a:r>
                      <a:r>
                        <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281" marR="91281"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50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diamond(in)">
                                      <p:cBhvr>
                                        <p:cTn id="7" dur="2000"/>
                                        <p:tgtEl>
                                          <p:spTgt spid="53251">
                                            <p:txEl>
                                              <p:pRg st="0" end="0"/>
                                            </p:txEl>
                                          </p:spTgt>
                                        </p:tgtEl>
                                      </p:cBhvr>
                                    </p:animEffect>
                                  </p:childTnLst>
                                </p:cTn>
                              </p:par>
                            </p:childTnLst>
                          </p:cTn>
                        </p:par>
                        <p:par>
                          <p:cTn id="8" fill="hold" nodeType="afterGroup">
                            <p:stCondLst>
                              <p:cond delay="2500"/>
                            </p:stCondLst>
                            <p:childTnLst>
                              <p:par>
                                <p:cTn id="9" presetID="8" presetClass="entr" presetSubtype="16" fill="hold" nodeType="afterEffect">
                                  <p:stCondLst>
                                    <p:cond delay="1000"/>
                                  </p:stCondLst>
                                  <p:childTnLst>
                                    <p:set>
                                      <p:cBhvr>
                                        <p:cTn id="10" dur="1" fill="hold">
                                          <p:stCondLst>
                                            <p:cond delay="0"/>
                                          </p:stCondLst>
                                        </p:cTn>
                                        <p:tgtEl>
                                          <p:spTgt spid="53251">
                                            <p:txEl>
                                              <p:pRg st="1" end="1"/>
                                            </p:txEl>
                                          </p:spTgt>
                                        </p:tgtEl>
                                        <p:attrNameLst>
                                          <p:attrName>style.visibility</p:attrName>
                                        </p:attrNameLst>
                                      </p:cBhvr>
                                      <p:to>
                                        <p:strVal val="visible"/>
                                      </p:to>
                                    </p:set>
                                    <p:animEffect transition="in" filter="diamond(in)">
                                      <p:cBhvr>
                                        <p:cTn id="11" dur="2000"/>
                                        <p:tgtEl>
                                          <p:spTgt spid="53251">
                                            <p:txEl>
                                              <p:pRg st="1" end="1"/>
                                            </p:txEl>
                                          </p:spTgt>
                                        </p:tgtEl>
                                      </p:cBhvr>
                                    </p:animEffect>
                                  </p:childTnLst>
                                </p:cTn>
                              </p:par>
                            </p:childTnLst>
                          </p:cTn>
                        </p:par>
                        <p:par>
                          <p:cTn id="12" fill="hold" nodeType="afterGroup">
                            <p:stCondLst>
                              <p:cond delay="5500"/>
                            </p:stCondLst>
                            <p:childTnLst>
                              <p:par>
                                <p:cTn id="13" presetID="8" presetClass="entr" presetSubtype="16" fill="hold" nodeType="afterEffect">
                                  <p:stCondLst>
                                    <p:cond delay="1000"/>
                                  </p:stCondLst>
                                  <p:childTnLst>
                                    <p:set>
                                      <p:cBhvr>
                                        <p:cTn id="14" dur="1" fill="hold">
                                          <p:stCondLst>
                                            <p:cond delay="0"/>
                                          </p:stCondLst>
                                        </p:cTn>
                                        <p:tgtEl>
                                          <p:spTgt spid="53251">
                                            <p:txEl>
                                              <p:pRg st="2" end="2"/>
                                            </p:txEl>
                                          </p:spTgt>
                                        </p:tgtEl>
                                        <p:attrNameLst>
                                          <p:attrName>style.visibility</p:attrName>
                                        </p:attrNameLst>
                                      </p:cBhvr>
                                      <p:to>
                                        <p:strVal val="visible"/>
                                      </p:to>
                                    </p:set>
                                    <p:animEffect transition="in" filter="diamond(in)">
                                      <p:cBhvr>
                                        <p:cTn id="15" dur="2000"/>
                                        <p:tgtEl>
                                          <p:spTgt spid="53251">
                                            <p:txEl>
                                              <p:pRg st="2" end="2"/>
                                            </p:txEl>
                                          </p:spTgt>
                                        </p:tgtEl>
                                      </p:cBhvr>
                                    </p:animEffect>
                                  </p:childTnLst>
                                </p:cTn>
                              </p:par>
                            </p:childTnLst>
                          </p:cTn>
                        </p:par>
                        <p:par>
                          <p:cTn id="16" fill="hold" nodeType="afterGroup">
                            <p:stCondLst>
                              <p:cond delay="8500"/>
                            </p:stCondLst>
                            <p:childTnLst>
                              <p:par>
                                <p:cTn id="17" presetID="8" presetClass="entr" presetSubtype="16" fill="hold" nodeType="afterEffect">
                                  <p:stCondLst>
                                    <p:cond delay="1000"/>
                                  </p:stCondLst>
                                  <p:childTnLst>
                                    <p:set>
                                      <p:cBhvr>
                                        <p:cTn id="18" dur="1" fill="hold">
                                          <p:stCondLst>
                                            <p:cond delay="0"/>
                                          </p:stCondLst>
                                        </p:cTn>
                                        <p:tgtEl>
                                          <p:spTgt spid="53251">
                                            <p:txEl>
                                              <p:pRg st="3" end="3"/>
                                            </p:txEl>
                                          </p:spTgt>
                                        </p:tgtEl>
                                        <p:attrNameLst>
                                          <p:attrName>style.visibility</p:attrName>
                                        </p:attrNameLst>
                                      </p:cBhvr>
                                      <p:to>
                                        <p:strVal val="visible"/>
                                      </p:to>
                                    </p:set>
                                    <p:animEffect transition="in" filter="diamond(in)">
                                      <p:cBhvr>
                                        <p:cTn id="19" dur="2000"/>
                                        <p:tgtEl>
                                          <p:spTgt spid="53251">
                                            <p:txEl>
                                              <p:pRg st="3" end="3"/>
                                            </p:txEl>
                                          </p:spTgt>
                                        </p:tgtEl>
                                      </p:cBhvr>
                                    </p:animEffect>
                                  </p:childTnLst>
                                </p:cTn>
                              </p:par>
                            </p:childTnLst>
                          </p:cTn>
                        </p:par>
                        <p:par>
                          <p:cTn id="20" fill="hold" nodeType="afterGroup">
                            <p:stCondLst>
                              <p:cond delay="11500"/>
                            </p:stCondLst>
                            <p:childTnLst>
                              <p:par>
                                <p:cTn id="21" presetID="8" presetClass="entr" presetSubtype="16" fill="hold" nodeType="afterEffect">
                                  <p:stCondLst>
                                    <p:cond delay="1000"/>
                                  </p:stCondLst>
                                  <p:childTnLst>
                                    <p:set>
                                      <p:cBhvr>
                                        <p:cTn id="22" dur="1" fill="hold">
                                          <p:stCondLst>
                                            <p:cond delay="0"/>
                                          </p:stCondLst>
                                        </p:cTn>
                                        <p:tgtEl>
                                          <p:spTgt spid="53251">
                                            <p:txEl>
                                              <p:pRg st="4" end="4"/>
                                            </p:txEl>
                                          </p:spTgt>
                                        </p:tgtEl>
                                        <p:attrNameLst>
                                          <p:attrName>style.visibility</p:attrName>
                                        </p:attrNameLst>
                                      </p:cBhvr>
                                      <p:to>
                                        <p:strVal val="visible"/>
                                      </p:to>
                                    </p:set>
                                    <p:animEffect transition="in" filter="diamond(in)">
                                      <p:cBhvr>
                                        <p:cTn id="23" dur="2000"/>
                                        <p:tgtEl>
                                          <p:spTgt spid="53251">
                                            <p:txEl>
                                              <p:pRg st="4" end="4"/>
                                            </p:txEl>
                                          </p:spTgt>
                                        </p:tgtEl>
                                      </p:cBhvr>
                                    </p:animEffect>
                                  </p:childTnLst>
                                </p:cTn>
                              </p:par>
                            </p:childTnLst>
                          </p:cTn>
                        </p:par>
                        <p:par>
                          <p:cTn id="24" fill="hold" nodeType="afterGroup">
                            <p:stCondLst>
                              <p:cond delay="14500"/>
                            </p:stCondLst>
                            <p:childTnLst>
                              <p:par>
                                <p:cTn id="25" presetID="8" presetClass="entr" presetSubtype="16" fill="hold" nodeType="afterEffect">
                                  <p:stCondLst>
                                    <p:cond delay="1000"/>
                                  </p:stCondLst>
                                  <p:childTnLst>
                                    <p:set>
                                      <p:cBhvr>
                                        <p:cTn id="26" dur="1" fill="hold">
                                          <p:stCondLst>
                                            <p:cond delay="0"/>
                                          </p:stCondLst>
                                        </p:cTn>
                                        <p:tgtEl>
                                          <p:spTgt spid="53251">
                                            <p:txEl>
                                              <p:pRg st="5" end="5"/>
                                            </p:txEl>
                                          </p:spTgt>
                                        </p:tgtEl>
                                        <p:attrNameLst>
                                          <p:attrName>style.visibility</p:attrName>
                                        </p:attrNameLst>
                                      </p:cBhvr>
                                      <p:to>
                                        <p:strVal val="visible"/>
                                      </p:to>
                                    </p:set>
                                    <p:animEffect transition="in" filter="diamond(in)">
                                      <p:cBhvr>
                                        <p:cTn id="27" dur="2000"/>
                                        <p:tgtEl>
                                          <p:spTgt spid="532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0CB28B9-800C-D06A-BAE9-99CA0A40BA68}"/>
              </a:ext>
            </a:extLst>
          </p:cNvPr>
          <p:cNvSpPr>
            <a:spLocks noGrp="1"/>
          </p:cNvSpPr>
          <p:nvPr>
            <p:ph type="title"/>
          </p:nvPr>
        </p:nvSpPr>
        <p:spPr>
          <a:xfrm>
            <a:off x="228600" y="76200"/>
            <a:ext cx="6348413" cy="1320800"/>
          </a:xfrm>
        </p:spPr>
        <p:txBody>
          <a:bodyPr/>
          <a:lstStyle/>
          <a:p>
            <a:pPr eaLnBrk="1" hangingPunct="1">
              <a:defRPr/>
            </a:pPr>
            <a:r>
              <a:rPr lang="en-US" altLang="en-US" sz="4000" b="1" dirty="0">
                <a:effectLst>
                  <a:outerShdw blurRad="38100" dist="38100" dir="2700000" algn="tl">
                    <a:srgbClr val="000000">
                      <a:alpha val="43137"/>
                    </a:srgbClr>
                  </a:outerShdw>
                </a:effectLst>
              </a:rPr>
              <a:t>Alcohol, Drugs and Intoxicating Substances </a:t>
            </a:r>
            <a:endParaRPr lang="en-US" altLang="en-US" sz="4000" dirty="0">
              <a:effectLst>
                <a:outerShdw blurRad="38100" dist="38100" dir="2700000" algn="tl">
                  <a:srgbClr val="000000">
                    <a:alpha val="43137"/>
                  </a:srgbClr>
                </a:outerShdw>
              </a:effectLst>
            </a:endParaRPr>
          </a:p>
        </p:txBody>
      </p:sp>
      <p:sp>
        <p:nvSpPr>
          <p:cNvPr id="126979" name="Content Placeholder 2">
            <a:extLst>
              <a:ext uri="{FF2B5EF4-FFF2-40B4-BE49-F238E27FC236}">
                <a16:creationId xmlns:a16="http://schemas.microsoft.com/office/drawing/2014/main" id="{067C7405-49A8-74EA-5947-B3AEBC028082}"/>
              </a:ext>
            </a:extLst>
          </p:cNvPr>
          <p:cNvSpPr>
            <a:spLocks noGrp="1"/>
          </p:cNvSpPr>
          <p:nvPr>
            <p:ph idx="1"/>
          </p:nvPr>
        </p:nvSpPr>
        <p:spPr>
          <a:xfrm>
            <a:off x="533400" y="1447800"/>
            <a:ext cx="7010400" cy="4191000"/>
          </a:xfrm>
        </p:spPr>
        <p:txBody>
          <a:bodyPr/>
          <a:lstStyle/>
          <a:p>
            <a:pPr eaLnBrk="1" hangingPunct="1"/>
            <a:r>
              <a:rPr lang="en-US" altLang="en-US" sz="2000"/>
              <a:t>DOT/FMCSA Testing and company policies:</a:t>
            </a:r>
          </a:p>
          <a:p>
            <a:pPr lvl="1" eaLnBrk="1" hangingPunct="1"/>
            <a:r>
              <a:rPr lang="en-US" altLang="en-US" sz="1800"/>
              <a:t>Pre-employment Drug Test (Alcohol is optional).</a:t>
            </a:r>
          </a:p>
          <a:p>
            <a:pPr lvl="1" eaLnBrk="1" hangingPunct="1"/>
            <a:r>
              <a:rPr lang="en-US" altLang="en-US" sz="1800"/>
              <a:t>Random Testing.</a:t>
            </a:r>
          </a:p>
          <a:p>
            <a:pPr lvl="2" eaLnBrk="1" hangingPunct="1"/>
            <a:r>
              <a:rPr lang="en-US" altLang="en-US" sz="1600"/>
              <a:t>Company policy +5% and testing done monthly.</a:t>
            </a:r>
          </a:p>
          <a:p>
            <a:pPr lvl="1" eaLnBrk="1" hangingPunct="1"/>
            <a:r>
              <a:rPr lang="en-US" altLang="en-US" sz="1800"/>
              <a:t>Post-Accident Testing.</a:t>
            </a:r>
          </a:p>
          <a:p>
            <a:pPr lvl="1" eaLnBrk="1" hangingPunct="1"/>
            <a:r>
              <a:rPr lang="en-US" altLang="en-US" sz="1800"/>
              <a:t>Reasonable Suspicion Testing.</a:t>
            </a:r>
          </a:p>
          <a:p>
            <a:pPr lvl="1" eaLnBrk="1" hangingPunct="1"/>
            <a:r>
              <a:rPr lang="en-US" altLang="en-US" sz="1800"/>
              <a:t>Return-to-Duty &amp; Follow-up Testing.</a:t>
            </a:r>
          </a:p>
          <a:p>
            <a:pPr eaLnBrk="1" hangingPunct="1"/>
            <a:r>
              <a:rPr lang="en-US" altLang="en-US" sz="2000"/>
              <a:t>What constitutes a positive result?</a:t>
            </a:r>
          </a:p>
          <a:p>
            <a:pPr lvl="1" eaLnBrk="1" hangingPunct="1"/>
            <a:r>
              <a:rPr lang="en-US" altLang="en-US" sz="1800"/>
              <a:t>What happens to the driver who has a positive result?</a:t>
            </a:r>
          </a:p>
          <a:p>
            <a:pPr eaLnBrk="1" hangingPunct="1"/>
            <a:r>
              <a:rPr lang="en-US" altLang="en-US" sz="2000"/>
              <a:t>FMCSA Drug &amp; Alcohol Clearinghouse.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A674D5FE-DAB8-61E4-A6A7-03F15E33D68E}"/>
              </a:ext>
            </a:extLst>
          </p:cNvPr>
          <p:cNvSpPr>
            <a:spLocks noGrp="1"/>
          </p:cNvSpPr>
          <p:nvPr>
            <p:ph type="title"/>
          </p:nvPr>
        </p:nvSpPr>
        <p:spPr>
          <a:xfrm>
            <a:off x="228600" y="166688"/>
            <a:ext cx="6348413" cy="1320800"/>
          </a:xfrm>
        </p:spPr>
        <p:txBody>
          <a:bodyPr/>
          <a:lstStyle/>
          <a:p>
            <a:pPr eaLnBrk="1" hangingPunct="1">
              <a:defRPr/>
            </a:pPr>
            <a:r>
              <a:rPr lang="en-US" altLang="en-US" b="1" dirty="0">
                <a:effectLst>
                  <a:outerShdw blurRad="38100" dist="38100" dir="2700000" algn="tl">
                    <a:srgbClr val="000000">
                      <a:alpha val="43137"/>
                    </a:srgbClr>
                  </a:outerShdw>
                </a:effectLst>
              </a:rPr>
              <a:t>Motorist Complaints</a:t>
            </a:r>
          </a:p>
        </p:txBody>
      </p:sp>
      <p:sp>
        <p:nvSpPr>
          <p:cNvPr id="129027" name="Content Placeholder 2">
            <a:extLst>
              <a:ext uri="{FF2B5EF4-FFF2-40B4-BE49-F238E27FC236}">
                <a16:creationId xmlns:a16="http://schemas.microsoft.com/office/drawing/2014/main" id="{30E60133-B461-6A0D-2AC7-80F48C4C147D}"/>
              </a:ext>
            </a:extLst>
          </p:cNvPr>
          <p:cNvSpPr>
            <a:spLocks noGrp="1"/>
          </p:cNvSpPr>
          <p:nvPr>
            <p:ph idx="1"/>
          </p:nvPr>
        </p:nvSpPr>
        <p:spPr>
          <a:xfrm>
            <a:off x="228600" y="995363"/>
            <a:ext cx="6348413" cy="2932112"/>
          </a:xfrm>
        </p:spPr>
        <p:txBody>
          <a:bodyPr/>
          <a:lstStyle/>
          <a:p>
            <a:pPr eaLnBrk="1" hangingPunct="1"/>
            <a:r>
              <a:rPr lang="en-US" altLang="en-US">
                <a:solidFill>
                  <a:srgbClr val="000000"/>
                </a:solidFill>
                <a:latin typeface="Times New Roman" panose="02020603050405020304" pitchFamily="18" charset="0"/>
              </a:rPr>
              <a:t>It is understood that not all complaints received are legitimate and that not always is the CMV driver “at-fault”, however; in the interest of public safety, all Motorist Complaints are documented as received and followed up on with a phone call to the driver of the CMV to verify the validity of the complaint and provide the CMV driver an opportunity to refute the complaint. </a:t>
            </a:r>
          </a:p>
          <a:p>
            <a:pPr eaLnBrk="1" hangingPunct="1"/>
            <a:endParaRPr lang="en-US" altLang="en-US">
              <a:solidFill>
                <a:srgbClr val="000000"/>
              </a:solidFill>
              <a:latin typeface="Times New Roman" panose="02020603050405020304" pitchFamily="18" charset="0"/>
            </a:endParaRPr>
          </a:p>
          <a:p>
            <a:pPr eaLnBrk="1" hangingPunct="1"/>
            <a:r>
              <a:rPr lang="en-US" altLang="en-US">
                <a:solidFill>
                  <a:srgbClr val="000000"/>
                </a:solidFill>
                <a:latin typeface="Times New Roman" panose="02020603050405020304" pitchFamily="18" charset="0"/>
              </a:rPr>
              <a:t>Don’t forget the “panic” button on your dash-cam – it might help in showing what really happened!</a:t>
            </a:r>
            <a:endParaRPr lang="en-US" altLang="en-US"/>
          </a:p>
        </p:txBody>
      </p:sp>
      <p:pic>
        <p:nvPicPr>
          <p:cNvPr id="129028" name="Picture 1">
            <a:extLst>
              <a:ext uri="{FF2B5EF4-FFF2-40B4-BE49-F238E27FC236}">
                <a16:creationId xmlns:a16="http://schemas.microsoft.com/office/drawing/2014/main" id="{9FFC8B29-AB0C-6ADB-D1E2-E2F6519AC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0988">
            <a:off x="6067425" y="2878138"/>
            <a:ext cx="26146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08527535-641F-5F57-B1A9-22398518636B}"/>
              </a:ext>
            </a:extLst>
          </p:cNvPr>
          <p:cNvSpPr>
            <a:spLocks noGrp="1"/>
          </p:cNvSpPr>
          <p:nvPr>
            <p:ph type="title"/>
          </p:nvPr>
        </p:nvSpPr>
        <p:spPr>
          <a:xfrm>
            <a:off x="160338" y="114300"/>
            <a:ext cx="8907462" cy="1320800"/>
          </a:xfrm>
        </p:spPr>
        <p:txBody>
          <a:bodyPr/>
          <a:lstStyle/>
          <a:p>
            <a:pPr eaLnBrk="1" hangingPunct="1">
              <a:defRPr/>
            </a:pPr>
            <a:r>
              <a:rPr lang="en-US" altLang="en-US" sz="4000" b="1" dirty="0">
                <a:effectLst>
                  <a:outerShdw blurRad="38100" dist="38100" dir="2700000" algn="tl">
                    <a:srgbClr val="000000">
                      <a:alpha val="43137"/>
                    </a:srgbClr>
                  </a:outerShdw>
                </a:effectLst>
              </a:rPr>
              <a:t>Customer Policies, Footwear </a:t>
            </a:r>
            <a:r>
              <a:rPr lang="en-US" altLang="en-US" sz="4000" b="1" dirty="0">
                <a:solidFill>
                  <a:schemeClr val="accent1">
                    <a:lumMod val="20000"/>
                    <a:lumOff val="80000"/>
                  </a:schemeClr>
                </a:solidFill>
                <a:effectLst>
                  <a:outerShdw blurRad="38100" dist="38100" dir="2700000" algn="tl">
                    <a:srgbClr val="000000">
                      <a:alpha val="43137"/>
                    </a:srgbClr>
                  </a:outerShdw>
                </a:effectLst>
              </a:rPr>
              <a:t>&amp; PPE:</a:t>
            </a:r>
          </a:p>
        </p:txBody>
      </p:sp>
      <p:sp>
        <p:nvSpPr>
          <p:cNvPr id="131075" name="Content Placeholder 2">
            <a:extLst>
              <a:ext uri="{FF2B5EF4-FFF2-40B4-BE49-F238E27FC236}">
                <a16:creationId xmlns:a16="http://schemas.microsoft.com/office/drawing/2014/main" id="{0B7C540E-4B1E-904D-BF07-90D06F1A9E59}"/>
              </a:ext>
            </a:extLst>
          </p:cNvPr>
          <p:cNvSpPr>
            <a:spLocks noGrp="1"/>
          </p:cNvSpPr>
          <p:nvPr>
            <p:ph idx="1"/>
          </p:nvPr>
        </p:nvSpPr>
        <p:spPr>
          <a:xfrm>
            <a:off x="44450" y="774700"/>
            <a:ext cx="6348413" cy="3881438"/>
          </a:xfrm>
        </p:spPr>
        <p:txBody>
          <a:bodyPr/>
          <a:lstStyle/>
          <a:p>
            <a:pPr eaLnBrk="1" hangingPunct="1">
              <a:defRPr/>
            </a:pPr>
            <a:r>
              <a:rPr lang="en-US" altLang="en-US" sz="2400" dirty="0"/>
              <a:t>Adhere to </a:t>
            </a:r>
            <a:r>
              <a:rPr lang="en-US" altLang="en-US" sz="2400" b="1" i="1" dirty="0">
                <a:effectLst>
                  <a:outerShdw blurRad="38100" dist="38100" dir="2700000" algn="tl">
                    <a:srgbClr val="000000">
                      <a:alpha val="43137"/>
                    </a:srgbClr>
                  </a:outerShdw>
                </a:effectLst>
              </a:rPr>
              <a:t>OSHA</a:t>
            </a:r>
            <a:r>
              <a:rPr lang="en-US" altLang="en-US" sz="2400" dirty="0"/>
              <a:t> regulations.</a:t>
            </a:r>
          </a:p>
          <a:p>
            <a:pPr eaLnBrk="1" hangingPunct="1">
              <a:defRPr/>
            </a:pPr>
            <a:r>
              <a:rPr lang="en-US" altLang="en-US" sz="2400" dirty="0"/>
              <a:t>Adhere to </a:t>
            </a:r>
            <a:r>
              <a:rPr lang="en-US" altLang="en-US" sz="2400" b="1" i="1" dirty="0"/>
              <a:t>MSHA</a:t>
            </a:r>
            <a:r>
              <a:rPr lang="en-US" altLang="en-US" sz="2400" dirty="0"/>
              <a:t> regulations.</a:t>
            </a:r>
          </a:p>
          <a:p>
            <a:pPr lvl="1" eaLnBrk="1" hangingPunct="1">
              <a:defRPr/>
            </a:pPr>
            <a:r>
              <a:rPr lang="en-US" altLang="en-US" sz="2000" dirty="0"/>
              <a:t>At applicable customer locations.</a:t>
            </a:r>
          </a:p>
          <a:p>
            <a:pPr eaLnBrk="1" hangingPunct="1">
              <a:defRPr/>
            </a:pPr>
            <a:r>
              <a:rPr lang="en-US" altLang="en-US" sz="2400" dirty="0"/>
              <a:t>Wear your PPE.</a:t>
            </a:r>
          </a:p>
          <a:p>
            <a:pPr lvl="1" eaLnBrk="1" hangingPunct="1">
              <a:defRPr/>
            </a:pPr>
            <a:r>
              <a:rPr lang="en-US" altLang="en-US" sz="2000" dirty="0"/>
              <a:t>Proper footwear with hard toe, Hardhat, Safety glasses, Reflective vest &amp; gloves.</a:t>
            </a:r>
          </a:p>
          <a:p>
            <a:pPr eaLnBrk="1" hangingPunct="1">
              <a:defRPr/>
            </a:pPr>
            <a:r>
              <a:rPr lang="en-US" altLang="en-US" sz="2400" dirty="0"/>
              <a:t>Be aware of Job Specific Hazards.</a:t>
            </a:r>
          </a:p>
          <a:p>
            <a:pPr lvl="1" eaLnBrk="1" hangingPunct="1">
              <a:defRPr/>
            </a:pPr>
            <a:r>
              <a:rPr lang="en-US" altLang="en-US" sz="2000" dirty="0"/>
              <a:t>Mississippi Lime – lime burns.</a:t>
            </a:r>
          </a:p>
          <a:p>
            <a:pPr lvl="1" eaLnBrk="1" hangingPunct="1">
              <a:defRPr/>
            </a:pPr>
            <a:r>
              <a:rPr lang="en-US" altLang="en-US" sz="2000" dirty="0"/>
              <a:t>Allergies to Grain, Poultry or Preservatives?</a:t>
            </a:r>
          </a:p>
          <a:p>
            <a:pPr eaLnBrk="1" hangingPunct="1">
              <a:defRPr/>
            </a:pPr>
            <a:r>
              <a:rPr lang="en-US" altLang="en-US" sz="2400" dirty="0"/>
              <a:t>Report all incidents.</a:t>
            </a:r>
          </a:p>
          <a:p>
            <a:pPr lvl="1" eaLnBrk="1" hangingPunct="1">
              <a:defRPr/>
            </a:pPr>
            <a:r>
              <a:rPr lang="en-US" altLang="en-US" sz="2000" dirty="0"/>
              <a:t>Including the “</a:t>
            </a:r>
            <a:r>
              <a:rPr lang="en-US" altLang="en-US" sz="2000" i="1" dirty="0"/>
              <a:t>near</a:t>
            </a:r>
            <a:r>
              <a:rPr lang="en-US" altLang="en-US" sz="2000" dirty="0"/>
              <a:t>” miss.</a:t>
            </a:r>
          </a:p>
        </p:txBody>
      </p:sp>
      <p:pic>
        <p:nvPicPr>
          <p:cNvPr id="131076" name="Picture 1">
            <a:extLst>
              <a:ext uri="{FF2B5EF4-FFF2-40B4-BE49-F238E27FC236}">
                <a16:creationId xmlns:a16="http://schemas.microsoft.com/office/drawing/2014/main" id="{E7D03BB2-C133-5356-EC62-2D9F6E011F85}"/>
              </a:ext>
            </a:extLst>
          </p:cNvPr>
          <p:cNvPicPr>
            <a:picLocks noChangeArrowheads="1"/>
          </p:cNvPicPr>
          <p:nvPr/>
        </p:nvPicPr>
        <p:blipFill>
          <a:blip r:embed="rId3">
            <a:extLst>
              <a:ext uri="{28A0092B-C50C-407E-A947-70E740481C1C}">
                <a14:useLocalDpi xmlns:a14="http://schemas.microsoft.com/office/drawing/2010/main" val="0"/>
              </a:ext>
            </a:extLst>
          </a:blip>
          <a:srcRect l="34222" r="34592"/>
          <a:stretch>
            <a:fillRect/>
          </a:stretch>
        </p:blipFill>
        <p:spPr bwMode="auto">
          <a:xfrm>
            <a:off x="6035675" y="990600"/>
            <a:ext cx="26511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D3E5A3A3-D0BF-0EB8-4246-927F98A9E15F}"/>
              </a:ext>
            </a:extLst>
          </p:cNvPr>
          <p:cNvSpPr>
            <a:spLocks noGrp="1"/>
          </p:cNvSpPr>
          <p:nvPr>
            <p:ph type="title"/>
          </p:nvPr>
        </p:nvSpPr>
        <p:spPr>
          <a:xfrm>
            <a:off x="228600" y="152400"/>
            <a:ext cx="6348413" cy="1320800"/>
          </a:xfrm>
        </p:spPr>
        <p:txBody>
          <a:bodyPr/>
          <a:lstStyle/>
          <a:p>
            <a:pPr eaLnBrk="1" hangingPunct="1">
              <a:defRPr/>
            </a:pPr>
            <a:r>
              <a:rPr lang="en-US" altLang="en-US" b="1" dirty="0">
                <a:effectLst>
                  <a:outerShdw blurRad="38100" dist="38100" dir="2700000" algn="tl">
                    <a:srgbClr val="000000">
                      <a:alpha val="43137"/>
                    </a:srgbClr>
                  </a:outerShdw>
                </a:effectLst>
              </a:rPr>
              <a:t>Driver Qualifications</a:t>
            </a:r>
          </a:p>
        </p:txBody>
      </p:sp>
      <p:sp>
        <p:nvSpPr>
          <p:cNvPr id="133123" name="Content Placeholder 2">
            <a:extLst>
              <a:ext uri="{FF2B5EF4-FFF2-40B4-BE49-F238E27FC236}">
                <a16:creationId xmlns:a16="http://schemas.microsoft.com/office/drawing/2014/main" id="{8C3E4BC8-5C3C-5AB5-6AC6-18396093AED0}"/>
              </a:ext>
            </a:extLst>
          </p:cNvPr>
          <p:cNvSpPr>
            <a:spLocks noGrp="1"/>
          </p:cNvSpPr>
          <p:nvPr>
            <p:ph idx="1"/>
          </p:nvPr>
        </p:nvSpPr>
        <p:spPr>
          <a:xfrm>
            <a:off x="152400" y="914400"/>
            <a:ext cx="8001000" cy="3881438"/>
          </a:xfrm>
        </p:spPr>
        <p:txBody>
          <a:bodyPr/>
          <a:lstStyle/>
          <a:p>
            <a:pPr eaLnBrk="1" hangingPunct="1"/>
            <a:r>
              <a:rPr lang="en-US" altLang="en-US" sz="2400"/>
              <a:t>License (CDL or non-CDL):</a:t>
            </a:r>
          </a:p>
          <a:p>
            <a:pPr lvl="1" eaLnBrk="1" hangingPunct="1"/>
            <a:r>
              <a:rPr lang="en-US" altLang="en-US" sz="1800">
                <a:solidFill>
                  <a:srgbClr val="000000"/>
                </a:solidFill>
                <a:latin typeface="Times New Roman" panose="02020603050405020304" pitchFamily="18" charset="0"/>
              </a:rPr>
              <a:t>All CMV drivers are required to have the proper license for the equipment they operate and must be from the state in which the driver resides. </a:t>
            </a:r>
          </a:p>
          <a:p>
            <a:pPr lvl="1" eaLnBrk="1" hangingPunct="1"/>
            <a:r>
              <a:rPr lang="en-US" altLang="en-US" sz="1800">
                <a:solidFill>
                  <a:srgbClr val="000000"/>
                </a:solidFill>
                <a:latin typeface="Times New Roman" panose="02020603050405020304" pitchFamily="18" charset="0"/>
              </a:rPr>
              <a:t>If a driver moves from one state to another, a new </a:t>
            </a:r>
            <a:r>
              <a:rPr lang="en-US" altLang="en-US" sz="1800" b="1">
                <a:solidFill>
                  <a:srgbClr val="000000"/>
                </a:solidFill>
                <a:latin typeface="Times New Roman" panose="02020603050405020304" pitchFamily="18" charset="0"/>
              </a:rPr>
              <a:t>CDL </a:t>
            </a:r>
            <a:r>
              <a:rPr lang="en-US" altLang="en-US" sz="1800">
                <a:solidFill>
                  <a:srgbClr val="000000"/>
                </a:solidFill>
                <a:latin typeface="Times New Roman" panose="02020603050405020304" pitchFamily="18" charset="0"/>
              </a:rPr>
              <a:t>must be obtained per Federal Motor Carrier Regulations within 30 days. </a:t>
            </a:r>
            <a:endParaRPr lang="en-US" altLang="en-US" sz="2200"/>
          </a:p>
          <a:p>
            <a:pPr eaLnBrk="1" hangingPunct="1"/>
            <a:r>
              <a:rPr lang="en-US" altLang="en-US" sz="2400"/>
              <a:t>DOT Physicals</a:t>
            </a:r>
          </a:p>
          <a:p>
            <a:pPr lvl="1" eaLnBrk="1" hangingPunct="1"/>
            <a:r>
              <a:rPr lang="en-US" altLang="en-US" sz="1800">
                <a:solidFill>
                  <a:srgbClr val="000000"/>
                </a:solidFill>
                <a:latin typeface="Times New Roman" panose="02020603050405020304" pitchFamily="18" charset="0"/>
              </a:rPr>
              <a:t>All drivers who operate a CMV in excess of 10,000 lbs., must comply with FMCSA regulations and are required to obtain and maintain a valid Medical Examiner’s Certificate at the driver’s expense. </a:t>
            </a:r>
            <a:endParaRPr lang="en-US" altLang="en-US" sz="2200"/>
          </a:p>
          <a:p>
            <a:pPr eaLnBrk="1" hangingPunct="1"/>
            <a:r>
              <a:rPr lang="en-US" altLang="en-US" sz="2400"/>
              <a:t>Conducted by Safety, annually:</a:t>
            </a:r>
          </a:p>
          <a:p>
            <a:pPr lvl="1" eaLnBrk="1" hangingPunct="1"/>
            <a:r>
              <a:rPr lang="en-US" altLang="en-US" sz="2200"/>
              <a:t>MVR Annual Review. </a:t>
            </a:r>
          </a:p>
          <a:p>
            <a:pPr lvl="1" eaLnBrk="1" hangingPunct="1"/>
            <a:r>
              <a:rPr lang="en-US" altLang="en-US" sz="2200"/>
              <a:t>FMCSA Drug and Alcohol Clearinghouse annual query.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A59FE34C-BFC9-BE34-28D3-264B8FAA99D2}"/>
              </a:ext>
            </a:extLst>
          </p:cNvPr>
          <p:cNvSpPr>
            <a:spLocks noGrp="1"/>
          </p:cNvSpPr>
          <p:nvPr>
            <p:ph type="title"/>
          </p:nvPr>
        </p:nvSpPr>
        <p:spPr>
          <a:xfrm>
            <a:off x="76200" y="152400"/>
            <a:ext cx="6348413" cy="1320800"/>
          </a:xfrm>
        </p:spPr>
        <p:txBody>
          <a:bodyPr/>
          <a:lstStyle/>
          <a:p>
            <a:pPr eaLnBrk="1" hangingPunct="1">
              <a:defRPr/>
            </a:pPr>
            <a:r>
              <a:rPr lang="en-US" altLang="en-US" b="1" dirty="0">
                <a:effectLst>
                  <a:outerShdw blurRad="38100" dist="38100" dir="2700000" algn="tl">
                    <a:srgbClr val="000000">
                      <a:alpha val="43137"/>
                    </a:srgbClr>
                  </a:outerShdw>
                </a:effectLst>
              </a:rPr>
              <a:t>Training Requirements</a:t>
            </a:r>
          </a:p>
        </p:txBody>
      </p:sp>
      <p:sp>
        <p:nvSpPr>
          <p:cNvPr id="135171" name="Content Placeholder 2">
            <a:extLst>
              <a:ext uri="{FF2B5EF4-FFF2-40B4-BE49-F238E27FC236}">
                <a16:creationId xmlns:a16="http://schemas.microsoft.com/office/drawing/2014/main" id="{EF09EB61-D13B-51BC-34FA-E594C068A61A}"/>
              </a:ext>
            </a:extLst>
          </p:cNvPr>
          <p:cNvSpPr>
            <a:spLocks noGrp="1"/>
          </p:cNvSpPr>
          <p:nvPr>
            <p:ph idx="1"/>
          </p:nvPr>
        </p:nvSpPr>
        <p:spPr>
          <a:xfrm>
            <a:off x="93663" y="914400"/>
            <a:ext cx="7924800" cy="3881438"/>
          </a:xfrm>
        </p:spPr>
        <p:txBody>
          <a:bodyPr/>
          <a:lstStyle/>
          <a:p>
            <a:pPr eaLnBrk="1" hangingPunct="1"/>
            <a:r>
              <a:rPr lang="en-US" altLang="en-US"/>
              <a:t>Buchheit Logistics, Inc. believes the safety of its employees and Independent Contractors is the single most important part of our business. Without a safe operation, our business would not be successful for a myriad of reasons. We want our employees and our independent partners to work hard and provide for their families, while being healthy enough to enjoy life to the fullest. </a:t>
            </a:r>
          </a:p>
          <a:p>
            <a:pPr eaLnBrk="1" hangingPunct="1"/>
            <a:r>
              <a:rPr lang="en-US" altLang="en-US"/>
              <a:t>For these and other reasons we provide the opportunity for quality safety training to achieve that end (a SAFE working environment). We put our time and resources into this effort because we believe in it, and in the safety of our team members. </a:t>
            </a:r>
          </a:p>
          <a:p>
            <a:pPr eaLnBrk="1" hangingPunct="1"/>
            <a:r>
              <a:rPr lang="en-US" altLang="en-US"/>
              <a:t>Buchheit Logistics driver training is conducted via Driver Pulse.</a:t>
            </a:r>
          </a:p>
          <a:p>
            <a:pPr lvl="1" eaLnBrk="1" hangingPunct="1"/>
            <a:r>
              <a:rPr lang="en-US" altLang="en-US"/>
              <a:t>Assigned training is required to be completed by the due date.</a:t>
            </a:r>
          </a:p>
          <a:p>
            <a:pPr lvl="1" eaLnBrk="1" hangingPunct="1"/>
            <a:r>
              <a:rPr lang="en-US" altLang="en-US"/>
              <a:t>Once training is past-due or delinquent, the driver loses all eligible bonuses for each week incomplete and may become a no-dispatch.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7F97446-096D-3EEB-8885-5052F1E85EA1}"/>
              </a:ext>
            </a:extLst>
          </p:cNvPr>
          <p:cNvSpPr>
            <a:spLocks noGrp="1"/>
          </p:cNvSpPr>
          <p:nvPr>
            <p:ph type="title"/>
          </p:nvPr>
        </p:nvSpPr>
        <p:spPr>
          <a:xfrm>
            <a:off x="76200" y="85725"/>
            <a:ext cx="6348413" cy="1320800"/>
          </a:xfrm>
        </p:spPr>
        <p:txBody>
          <a:bodyPr/>
          <a:lstStyle/>
          <a:p>
            <a:pPr eaLnBrk="1" hangingPunct="1">
              <a:defRPr/>
            </a:pPr>
            <a:r>
              <a:rPr lang="en-US" altLang="en-US" sz="4000" b="1" dirty="0">
                <a:effectLst>
                  <a:outerShdw blurRad="38100" dist="38100" dir="2700000" algn="tl">
                    <a:srgbClr val="000000">
                      <a:alpha val="43137"/>
                    </a:srgbClr>
                  </a:outerShdw>
                </a:effectLst>
              </a:rPr>
              <a:t>Backing and Low Speed Maneuvering:</a:t>
            </a:r>
          </a:p>
        </p:txBody>
      </p:sp>
      <p:sp>
        <p:nvSpPr>
          <p:cNvPr id="137219" name="Content Placeholder 2">
            <a:extLst>
              <a:ext uri="{FF2B5EF4-FFF2-40B4-BE49-F238E27FC236}">
                <a16:creationId xmlns:a16="http://schemas.microsoft.com/office/drawing/2014/main" id="{4B54DB03-961A-A35F-B72B-52234C21585A}"/>
              </a:ext>
            </a:extLst>
          </p:cNvPr>
          <p:cNvSpPr>
            <a:spLocks noGrp="1"/>
          </p:cNvSpPr>
          <p:nvPr>
            <p:ph idx="1"/>
          </p:nvPr>
        </p:nvSpPr>
        <p:spPr>
          <a:xfrm>
            <a:off x="76200" y="1487488"/>
            <a:ext cx="6348413" cy="3881437"/>
          </a:xfrm>
        </p:spPr>
        <p:txBody>
          <a:bodyPr/>
          <a:lstStyle/>
          <a:p>
            <a:pPr eaLnBrk="1" hangingPunct="1"/>
            <a:r>
              <a:rPr lang="en-US" altLang="en-US"/>
              <a:t>Need we say more…?</a:t>
            </a:r>
          </a:p>
          <a:p>
            <a:pPr eaLnBrk="1" hangingPunct="1"/>
            <a:r>
              <a:rPr lang="en-US" altLang="en-US"/>
              <a:t>Backing a truck can be a difficult task. One must be consciously aware of every fixed object, truck/vehicle and person behind and to the sides of the unit while backing up. </a:t>
            </a:r>
          </a:p>
          <a:p>
            <a:pPr eaLnBrk="1" hangingPunct="1"/>
            <a:r>
              <a:rPr lang="en-US" altLang="en-US"/>
              <a:t>Backing accidents and incidents are one of the most common among drivers, most of which could have been avoided if a ground guide was in place. </a:t>
            </a:r>
          </a:p>
          <a:p>
            <a:pPr eaLnBrk="1" hangingPunct="1"/>
            <a:r>
              <a:rPr lang="en-US" altLang="en-US"/>
              <a:t>Always use “G.O.A.L.”: Get Out And Look! </a:t>
            </a:r>
          </a:p>
        </p:txBody>
      </p:sp>
      <p:pic>
        <p:nvPicPr>
          <p:cNvPr id="137220" name="Picture 1">
            <a:extLst>
              <a:ext uri="{FF2B5EF4-FFF2-40B4-BE49-F238E27FC236}">
                <a16:creationId xmlns:a16="http://schemas.microsoft.com/office/drawing/2014/main" id="{5DED2FEC-5B7D-656C-6626-5017024F0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44882">
            <a:off x="5883275" y="655638"/>
            <a:ext cx="2857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1">
            <a:extLst>
              <a:ext uri="{FF2B5EF4-FFF2-40B4-BE49-F238E27FC236}">
                <a16:creationId xmlns:a16="http://schemas.microsoft.com/office/drawing/2014/main" id="{11FEC6D3-186E-60CB-5107-48DA77615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725" y="3716338"/>
            <a:ext cx="28956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B249A8DE-1F31-F911-90E7-95A28075DFD6}"/>
              </a:ext>
            </a:extLst>
          </p:cNvPr>
          <p:cNvSpPr>
            <a:spLocks noGrp="1" noChangeArrowheads="1"/>
          </p:cNvSpPr>
          <p:nvPr>
            <p:ph type="subTitle" idx="1"/>
          </p:nvPr>
        </p:nvSpPr>
        <p:spPr>
          <a:xfrm>
            <a:off x="76200" y="12700"/>
            <a:ext cx="8458200" cy="4419600"/>
          </a:xfrm>
        </p:spPr>
        <p:txBody>
          <a:bodyPr/>
          <a:lstStyle/>
          <a:p>
            <a:pPr eaLnBrk="1" hangingPunct="1">
              <a:defRPr/>
            </a:pPr>
            <a:r>
              <a:rPr lang="en-US" altLang="en-US" sz="6000" b="1" dirty="0">
                <a:effectLst>
                  <a:outerShdw blurRad="38100" dist="38100" dir="2700000" algn="tl">
                    <a:srgbClr val="FFFFFF"/>
                  </a:outerShdw>
                </a:effectLst>
              </a:rPr>
              <a:t>Driver Qualifications</a:t>
            </a:r>
          </a:p>
          <a:p>
            <a:pPr marL="342900" indent="-342900" eaLnBrk="1" hangingPunct="1">
              <a:lnSpc>
                <a:spcPct val="110000"/>
              </a:lnSpc>
              <a:buClr>
                <a:srgbClr val="90C226"/>
              </a:buClr>
              <a:buFont typeface="Wingdings 3" panose="05040102010807070707" pitchFamily="18" charset="2"/>
              <a:buChar char=""/>
              <a:defRPr/>
            </a:pPr>
            <a:r>
              <a:rPr lang="en-US" altLang="en-US" sz="2000" dirty="0">
                <a:solidFill>
                  <a:srgbClr val="FF0000"/>
                </a:solidFill>
              </a:rPr>
              <a:t>§ 391.41 </a:t>
            </a:r>
            <a:r>
              <a:rPr lang="en-US" altLang="en-US" sz="2000" dirty="0">
                <a:solidFill>
                  <a:prstClr val="black"/>
                </a:solidFill>
              </a:rPr>
              <a:t>-Physical qualifications for drivers.</a:t>
            </a:r>
            <a:endParaRPr lang="en-US" altLang="en-US" sz="2000" b="1" dirty="0">
              <a:solidFill>
                <a:prstClr val="black"/>
              </a:solidFill>
            </a:endParaRPr>
          </a:p>
          <a:p>
            <a:pPr eaLnBrk="1" hangingPunct="1">
              <a:defRPr/>
            </a:pPr>
            <a:r>
              <a:rPr lang="en-US" altLang="en-US" sz="4000" b="1" dirty="0">
                <a:solidFill>
                  <a:srgbClr val="009900"/>
                </a:solidFill>
                <a:effectLst>
                  <a:outerShdw blurRad="38100" dist="38100" dir="2700000" algn="tl">
                    <a:srgbClr val="000000"/>
                  </a:outerShdw>
                </a:effectLst>
              </a:rPr>
              <a:t>Driver Wellness</a:t>
            </a:r>
            <a:endParaRPr lang="en-US" altLang="en-US" sz="4000" b="1" dirty="0">
              <a:solidFill>
                <a:srgbClr val="008080"/>
              </a:solidFill>
              <a:effectLst>
                <a:outerShdw blurRad="38100" dist="38100" dir="2700000" algn="tl">
                  <a:srgbClr val="000000"/>
                </a:outerShdw>
              </a:effectLst>
            </a:endParaRPr>
          </a:p>
          <a:p>
            <a:pPr marL="381000" indent="-381000" algn="l" eaLnBrk="1" hangingPunct="1">
              <a:lnSpc>
                <a:spcPct val="110000"/>
              </a:lnSpc>
              <a:buClr>
                <a:srgbClr val="90C226"/>
              </a:buClr>
              <a:buFontTx/>
              <a:buNone/>
              <a:defRPr/>
            </a:pPr>
            <a:r>
              <a:rPr lang="en-US" altLang="en-US" sz="2000" dirty="0">
                <a:solidFill>
                  <a:srgbClr val="404040"/>
                </a:solidFill>
              </a:rPr>
              <a:t>Drivers face serious health threats such as heart disease and diabetes. </a:t>
            </a:r>
          </a:p>
          <a:p>
            <a:pPr marL="342900" indent="-342900" algn="l" eaLnBrk="1" hangingPunct="1">
              <a:lnSpc>
                <a:spcPct val="110000"/>
              </a:lnSpc>
              <a:buClr>
                <a:srgbClr val="90C226"/>
              </a:buClr>
              <a:buFont typeface="Wingdings 3" panose="05040102010807070707" pitchFamily="18" charset="2"/>
              <a:buChar char=""/>
              <a:defRPr/>
            </a:pPr>
            <a:r>
              <a:rPr lang="en-US" altLang="en-US" sz="2000" dirty="0">
                <a:solidFill>
                  <a:srgbClr val="404040"/>
                </a:solidFill>
              </a:rPr>
              <a:t>The DOT suggests that daily physical activities and eating right can improve your health.</a:t>
            </a:r>
          </a:p>
          <a:p>
            <a:pPr marL="800100" lvl="1" indent="-342900" algn="l" eaLnBrk="1" hangingPunct="1">
              <a:lnSpc>
                <a:spcPct val="110000"/>
              </a:lnSpc>
              <a:buClr>
                <a:srgbClr val="90C226"/>
              </a:buClr>
              <a:buFont typeface="Wingdings 3" panose="05040102010807070707" pitchFamily="18" charset="2"/>
              <a:buChar char=""/>
              <a:defRPr/>
            </a:pPr>
            <a:r>
              <a:rPr lang="en-US" altLang="en-US" sz="1800" dirty="0">
                <a:solidFill>
                  <a:srgbClr val="404040"/>
                </a:solidFill>
              </a:rPr>
              <a:t>Get some Exercise.</a:t>
            </a:r>
          </a:p>
          <a:p>
            <a:pPr marL="800100" lvl="1" indent="-342900" algn="l" eaLnBrk="1" hangingPunct="1">
              <a:lnSpc>
                <a:spcPct val="110000"/>
              </a:lnSpc>
              <a:buClr>
                <a:srgbClr val="90C226"/>
              </a:buClr>
              <a:buFont typeface="Wingdings 3" panose="05040102010807070707" pitchFamily="18" charset="2"/>
              <a:buChar char=""/>
              <a:defRPr/>
            </a:pPr>
            <a:r>
              <a:rPr lang="en-US" altLang="en-US" sz="2000" dirty="0">
                <a:solidFill>
                  <a:srgbClr val="404040"/>
                </a:solidFill>
              </a:rPr>
              <a:t>Eat right! </a:t>
            </a:r>
          </a:p>
          <a:p>
            <a:pPr marL="800100" lvl="1" indent="-342900" algn="l" eaLnBrk="1" hangingPunct="1">
              <a:lnSpc>
                <a:spcPct val="110000"/>
              </a:lnSpc>
              <a:buClr>
                <a:srgbClr val="90C226"/>
              </a:buClr>
              <a:buFont typeface="Wingdings 3" panose="05040102010807070707" pitchFamily="18" charset="2"/>
              <a:buChar char=""/>
              <a:defRPr/>
            </a:pPr>
            <a:r>
              <a:rPr lang="en-US" altLang="en-US" sz="2000" dirty="0">
                <a:solidFill>
                  <a:srgbClr val="404040"/>
                </a:solidFill>
              </a:rPr>
              <a:t>Get the </a:t>
            </a:r>
            <a:r>
              <a:rPr lang="en-US" altLang="en-US" sz="2000" i="1" u="sng" dirty="0">
                <a:solidFill>
                  <a:srgbClr val="404040"/>
                </a:solidFill>
                <a:effectLst>
                  <a:outerShdw blurRad="38100" dist="38100" dir="2700000" algn="tl">
                    <a:srgbClr val="000000">
                      <a:alpha val="43137"/>
                    </a:srgbClr>
                  </a:outerShdw>
                </a:effectLst>
              </a:rPr>
              <a:t>proper</a:t>
            </a:r>
            <a:r>
              <a:rPr lang="en-US" altLang="en-US" sz="2000" dirty="0">
                <a:solidFill>
                  <a:srgbClr val="404040"/>
                </a:solidFill>
              </a:rPr>
              <a:t> rest.</a:t>
            </a:r>
          </a:p>
          <a:p>
            <a:pPr algn="l" eaLnBrk="1" hangingPunct="1">
              <a:defRPr/>
            </a:pPr>
            <a:endParaRPr lang="en-US" altLang="en-US" sz="1000" b="1" dirty="0">
              <a:solidFill>
                <a:srgbClr val="008080"/>
              </a:solidFill>
              <a:effectLst>
                <a:outerShdw blurRad="38100" dist="38100" dir="2700000" algn="tl">
                  <a:srgbClr val="000000"/>
                </a:outerShdw>
              </a:effectLst>
            </a:endParaRPr>
          </a:p>
        </p:txBody>
      </p:sp>
      <p:pic>
        <p:nvPicPr>
          <p:cNvPr id="139267" name="Picture 1">
            <a:extLst>
              <a:ext uri="{FF2B5EF4-FFF2-40B4-BE49-F238E27FC236}">
                <a16:creationId xmlns:a16="http://schemas.microsoft.com/office/drawing/2014/main" id="{EE09EBD0-BBFF-3F11-CE09-5FF41918F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244850"/>
            <a:ext cx="28289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A063685-37F6-008D-3A96-F7429FDCDEC9}"/>
              </a:ext>
            </a:extLst>
          </p:cNvPr>
          <p:cNvSpPr>
            <a:spLocks noGrp="1"/>
          </p:cNvSpPr>
          <p:nvPr>
            <p:ph type="title" idx="4294967295"/>
          </p:nvPr>
        </p:nvSpPr>
        <p:spPr>
          <a:xfrm>
            <a:off x="76200" y="228600"/>
            <a:ext cx="8229600" cy="1143000"/>
          </a:xfrm>
        </p:spPr>
        <p:txBody>
          <a:bodyPr/>
          <a:lstStyle/>
          <a:p>
            <a:pPr eaLnBrk="1" hangingPunct="1"/>
            <a:r>
              <a:rPr lang="en-US" altLang="en-US">
                <a:solidFill>
                  <a:srgbClr val="6A6800"/>
                </a:solidFill>
              </a:rPr>
              <a:t>What does the DOT say about fatigue?</a:t>
            </a:r>
            <a:br>
              <a:rPr lang="en-US" altLang="en-US" sz="2400"/>
            </a:br>
            <a:r>
              <a:rPr lang="en-US" altLang="en-US" sz="2300">
                <a:solidFill>
                  <a:srgbClr val="FF0000"/>
                </a:solidFill>
              </a:rPr>
              <a:t>392.3—Ill or fatigued operator</a:t>
            </a:r>
            <a:endParaRPr lang="en-US" altLang="en-US" sz="2400">
              <a:solidFill>
                <a:srgbClr val="FF0000"/>
              </a:solidFill>
            </a:endParaRPr>
          </a:p>
        </p:txBody>
      </p:sp>
      <p:sp>
        <p:nvSpPr>
          <p:cNvPr id="39939" name="Rectangle 3">
            <a:extLst>
              <a:ext uri="{FF2B5EF4-FFF2-40B4-BE49-F238E27FC236}">
                <a16:creationId xmlns:a16="http://schemas.microsoft.com/office/drawing/2014/main" id="{0DBB3517-1669-A112-F3DD-FAEDE8319D22}"/>
              </a:ext>
            </a:extLst>
          </p:cNvPr>
          <p:cNvSpPr>
            <a:spLocks noChangeArrowheads="1"/>
          </p:cNvSpPr>
          <p:nvPr/>
        </p:nvSpPr>
        <p:spPr bwMode="auto">
          <a:xfrm>
            <a:off x="457200" y="1371600"/>
            <a:ext cx="8229600" cy="41036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500"/>
              </a:spcBef>
              <a:spcAft>
                <a:spcPts val="500"/>
              </a:spcAft>
              <a:defRPr/>
            </a:pPr>
            <a:r>
              <a:rPr lang="en-US" altLang="en-US" sz="2000" dirty="0">
                <a:latin typeface="Times New Roman" panose="02020603050405020304" pitchFamily="18" charset="0"/>
              </a:rPr>
              <a:t>“</a:t>
            </a:r>
            <a:r>
              <a:rPr lang="en-US" altLang="en-US" sz="2000" i="1" u="sng" dirty="0">
                <a:effectLst>
                  <a:outerShdw blurRad="38100" dist="38100" dir="2700000" algn="tl">
                    <a:srgbClr val="000000">
                      <a:alpha val="43137"/>
                    </a:srgbClr>
                  </a:outerShdw>
                </a:effectLst>
                <a:latin typeface="Times New Roman" panose="02020603050405020304" pitchFamily="18" charset="0"/>
              </a:rPr>
              <a:t>No driver </a:t>
            </a:r>
            <a:r>
              <a:rPr lang="en-US" altLang="en-US" sz="2000" dirty="0">
                <a:latin typeface="Times New Roman" panose="02020603050405020304" pitchFamily="18" charset="0"/>
              </a:rPr>
              <a:t>shall operate a motor vehicle, and a commercial motor carrier shall not require or permit a driver to operate a commercial motor vehicle, </a:t>
            </a:r>
            <a:r>
              <a:rPr lang="en-US" altLang="en-US" sz="2000" i="1" dirty="0">
                <a:latin typeface="Times New Roman" panose="02020603050405020304" pitchFamily="18" charset="0"/>
              </a:rPr>
              <a:t>while the driver’s ability or alertness is so impaired</a:t>
            </a:r>
            <a:r>
              <a:rPr lang="en-US" altLang="en-US" sz="2000" dirty="0">
                <a:latin typeface="Times New Roman" panose="02020603050405020304" pitchFamily="18" charset="0"/>
              </a:rPr>
              <a:t>, or </a:t>
            </a:r>
            <a:r>
              <a:rPr lang="en-US" altLang="en-US" sz="2000" i="1" dirty="0">
                <a:latin typeface="Times New Roman" panose="02020603050405020304" pitchFamily="18" charset="0"/>
              </a:rPr>
              <a:t>so likely to become impaired, through fatigue, illness, or any other cause, as to make it unsafe for him/her to begin or continue to operate the commercial motor vehicle</a:t>
            </a:r>
            <a:r>
              <a:rPr lang="en-US" altLang="en-US" sz="2000" dirty="0">
                <a:latin typeface="Times New Roman" panose="02020603050405020304" pitchFamily="18" charset="0"/>
              </a:rPr>
              <a:t>. </a:t>
            </a:r>
          </a:p>
          <a:p>
            <a:pPr>
              <a:spcBef>
                <a:spcPts val="500"/>
              </a:spcBef>
              <a:spcAft>
                <a:spcPts val="500"/>
              </a:spcAft>
              <a:defRPr/>
            </a:pPr>
            <a:r>
              <a:rPr lang="en-US" altLang="en-US" sz="2000" dirty="0">
                <a:latin typeface="Times New Roman" panose="02020603050405020304" pitchFamily="18" charset="0"/>
              </a:rPr>
              <a:t>However, in a case of grave emergency where the hazard to occupants of the commercial motor vehicle or other users of the highway would be increased by compliance with this section, the driver may continue to operate the commercial motor vehicle to the nearest place at which that hazard is removed.”</a:t>
            </a:r>
          </a:p>
          <a:p>
            <a:pPr>
              <a:spcBef>
                <a:spcPts val="500"/>
              </a:spcBef>
              <a:spcAft>
                <a:spcPts val="500"/>
              </a:spcAft>
              <a:defRPr/>
            </a:pPr>
            <a:r>
              <a:rPr lang="en-US" altLang="en-US" sz="2400" i="1" dirty="0">
                <a:solidFill>
                  <a:srgbClr val="FF0000"/>
                </a:solidFill>
                <a:effectLst>
                  <a:outerShdw blurRad="38100" dist="38100" dir="2700000" algn="tl">
                    <a:srgbClr val="000000">
                      <a:alpha val="43137"/>
                    </a:srgbClr>
                  </a:outerShdw>
                </a:effectLst>
                <a:latin typeface="Times New Roman" panose="02020603050405020304" pitchFamily="18" charset="0"/>
              </a:rPr>
              <a:t>Remember – YOU are part of your Pre-trip Inspection!</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EF80207D-E4AA-0CB3-431E-0391DE760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a:extLst>
              <a:ext uri="{FF2B5EF4-FFF2-40B4-BE49-F238E27FC236}">
                <a16:creationId xmlns:a16="http://schemas.microsoft.com/office/drawing/2014/main" id="{A25CFA69-F4C0-22B9-DA0C-E68F86021430}"/>
              </a:ext>
            </a:extLst>
          </p:cNvPr>
          <p:cNvSpPr>
            <a:spLocks noGrp="1" noChangeArrowheads="1"/>
          </p:cNvSpPr>
          <p:nvPr>
            <p:ph type="title"/>
          </p:nvPr>
        </p:nvSpPr>
        <p:spPr>
          <a:xfrm>
            <a:off x="76200" y="152400"/>
            <a:ext cx="7467600" cy="2971800"/>
          </a:xfrm>
        </p:spPr>
        <p:txBody>
          <a:bodyPr rtlCol="0">
            <a:noAutofit/>
          </a:bodyPr>
          <a:lstStyle/>
          <a:p>
            <a:pPr algn="ctr" eaLnBrk="1" fontAlgn="auto" hangingPunct="1">
              <a:spcAft>
                <a:spcPts val="0"/>
              </a:spcAft>
              <a:defRPr/>
            </a:pPr>
            <a:r>
              <a:rPr lang="en-US" altLang="en-US" sz="6000" b="1" dirty="0">
                <a:solidFill>
                  <a:srgbClr val="4E4C00"/>
                </a:solidFill>
                <a:effectLst>
                  <a:outerShdw blurRad="38100" dist="38100" dir="2700000" algn="tl">
                    <a:srgbClr val="000000">
                      <a:alpha val="43137"/>
                    </a:srgbClr>
                  </a:outerShdw>
                </a:effectLst>
              </a:rPr>
              <a:t>Vehicle Inspec</a:t>
            </a:r>
            <a:r>
              <a:rPr lang="en-US" altLang="en-US" sz="6000" b="1" dirty="0">
                <a:solidFill>
                  <a:schemeClr val="accent6">
                    <a:lumMod val="40000"/>
                    <a:lumOff val="60000"/>
                  </a:schemeClr>
                </a:solidFill>
                <a:effectLst>
                  <a:outerShdw blurRad="38100" dist="38100" dir="2700000" algn="tl">
                    <a:srgbClr val="000000">
                      <a:alpha val="43137"/>
                    </a:srgbClr>
                  </a:outerShdw>
                </a:effectLst>
              </a:rPr>
              <a:t>tions</a:t>
            </a:r>
            <a:br>
              <a:rPr lang="en-US" altLang="en-US" sz="4000" b="1" dirty="0">
                <a:solidFill>
                  <a:srgbClr val="4E4C00"/>
                </a:solidFill>
                <a:effectLst>
                  <a:outerShdw blurRad="38100" dist="38100" dir="2700000" algn="tl">
                    <a:srgbClr val="000000">
                      <a:alpha val="43137"/>
                    </a:srgbClr>
                  </a:outerShdw>
                </a:effectLst>
              </a:rPr>
            </a:br>
            <a:br>
              <a:rPr lang="en-US" altLang="en-US" sz="2400" b="1" dirty="0">
                <a:solidFill>
                  <a:srgbClr val="4E4C00"/>
                </a:solidFill>
                <a:effectLst>
                  <a:outerShdw blurRad="38100" dist="38100" dir="2700000" algn="tl">
                    <a:srgbClr val="000000">
                      <a:alpha val="43137"/>
                    </a:srgbClr>
                  </a:outerShdw>
                </a:effectLst>
              </a:rPr>
            </a:br>
            <a:r>
              <a:rPr lang="en-US" altLang="en-US" sz="4000" b="1" dirty="0">
                <a:solidFill>
                  <a:srgbClr val="4E4C00"/>
                </a:solidFill>
                <a:effectLst>
                  <a:outerShdw blurRad="38100" dist="38100" dir="2700000" algn="tl">
                    <a:srgbClr val="000000">
                      <a:alpha val="43137"/>
                    </a:srgbClr>
                  </a:outerShdw>
                </a:effectLst>
              </a:rPr>
              <a:t>Pre-Trips/Post-Trips &amp; </a:t>
            </a:r>
            <a:r>
              <a:rPr lang="en-US" altLang="en-US" sz="4000" b="1" dirty="0">
                <a:solidFill>
                  <a:schemeClr val="accent6">
                    <a:lumMod val="40000"/>
                    <a:lumOff val="60000"/>
                  </a:schemeClr>
                </a:solidFill>
                <a:effectLst>
                  <a:outerShdw blurRad="38100" dist="38100" dir="2700000" algn="tl">
                    <a:srgbClr val="000000">
                      <a:alpha val="43137"/>
                    </a:srgbClr>
                  </a:outerShdw>
                </a:effectLst>
              </a:rPr>
              <a:t>DVIRs</a:t>
            </a:r>
            <a:r>
              <a:rPr lang="en-US" altLang="en-US" sz="4000" b="1" dirty="0">
                <a:solidFill>
                  <a:srgbClr val="4E4C00"/>
                </a:solidFill>
                <a:effectLst>
                  <a:outerShdw blurRad="38100" dist="38100" dir="2700000" algn="tl">
                    <a:srgbClr val="000000">
                      <a:alpha val="43137"/>
                    </a:srgbClr>
                  </a:outerShdw>
                </a:effectLst>
              </a:rPr>
              <a:t>   </a:t>
            </a:r>
          </a:p>
        </p:txBody>
      </p:sp>
      <p:sp>
        <p:nvSpPr>
          <p:cNvPr id="143364" name="TextBox 3">
            <a:extLst>
              <a:ext uri="{FF2B5EF4-FFF2-40B4-BE49-F238E27FC236}">
                <a16:creationId xmlns:a16="http://schemas.microsoft.com/office/drawing/2014/main" id="{6788B77E-6965-2D87-7714-F4855EBAF1EB}"/>
              </a:ext>
            </a:extLst>
          </p:cNvPr>
          <p:cNvSpPr txBox="1">
            <a:spLocks noChangeArrowheads="1"/>
          </p:cNvSpPr>
          <p:nvPr/>
        </p:nvSpPr>
        <p:spPr bwMode="auto">
          <a:xfrm>
            <a:off x="914400" y="3657600"/>
            <a:ext cx="465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2400" b="0" i="1">
                <a:solidFill>
                  <a:schemeClr val="tx1"/>
                </a:solidFill>
                <a:latin typeface="Arial" panose="020B0604020202020204" pitchFamily="34" charset="0"/>
              </a:rPr>
              <a:t>What do the regulations require?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9DFD13A-CB1D-9847-64E1-A62AB7837898}"/>
              </a:ext>
            </a:extLst>
          </p:cNvPr>
          <p:cNvSpPr>
            <a:spLocks noGrp="1"/>
          </p:cNvSpPr>
          <p:nvPr>
            <p:ph type="title"/>
          </p:nvPr>
        </p:nvSpPr>
        <p:spPr>
          <a:xfrm>
            <a:off x="152400" y="152400"/>
            <a:ext cx="8686800" cy="1320800"/>
          </a:xfrm>
        </p:spPr>
        <p:txBody>
          <a:bodyPr/>
          <a:lstStyle/>
          <a:p>
            <a:pPr eaLnBrk="1" hangingPunct="1"/>
            <a:r>
              <a:rPr lang="en-US" altLang="en-US" sz="4000">
                <a:solidFill>
                  <a:srgbClr val="525000"/>
                </a:solidFill>
              </a:rPr>
              <a:t>Day 1 Administrative Requirements:</a:t>
            </a:r>
          </a:p>
        </p:txBody>
      </p:sp>
      <p:sp>
        <p:nvSpPr>
          <p:cNvPr id="84995" name="Rectangle 3">
            <a:extLst>
              <a:ext uri="{FF2B5EF4-FFF2-40B4-BE49-F238E27FC236}">
                <a16:creationId xmlns:a16="http://schemas.microsoft.com/office/drawing/2014/main" id="{B342B835-BD27-2C35-7204-FDA77A5FD0D2}"/>
              </a:ext>
            </a:extLst>
          </p:cNvPr>
          <p:cNvSpPr>
            <a:spLocks noGrp="1"/>
          </p:cNvSpPr>
          <p:nvPr>
            <p:ph idx="1"/>
          </p:nvPr>
        </p:nvSpPr>
        <p:spPr>
          <a:xfrm>
            <a:off x="152400" y="914400"/>
            <a:ext cx="8839200" cy="4800600"/>
          </a:xfrm>
        </p:spPr>
        <p:txBody>
          <a:bodyPr/>
          <a:lstStyle/>
          <a:p>
            <a:pPr eaLnBrk="1" hangingPunct="1">
              <a:lnSpc>
                <a:spcPct val="90000"/>
              </a:lnSpc>
            </a:pPr>
            <a:r>
              <a:rPr lang="en-US" altLang="en-US" sz="2000" b="1" dirty="0"/>
              <a:t>Team Member information sheet (Buchheit TM Discount Program).</a:t>
            </a:r>
          </a:p>
          <a:p>
            <a:pPr eaLnBrk="1" hangingPunct="1">
              <a:lnSpc>
                <a:spcPct val="90000"/>
              </a:lnSpc>
            </a:pPr>
            <a:r>
              <a:rPr lang="en-US" altLang="en-US" sz="2000" b="1" dirty="0"/>
              <a:t>ADP – Onboarding Experience.</a:t>
            </a:r>
          </a:p>
          <a:p>
            <a:pPr lvl="1" eaLnBrk="1" hangingPunct="1">
              <a:lnSpc>
                <a:spcPct val="90000"/>
              </a:lnSpc>
            </a:pPr>
            <a:r>
              <a:rPr lang="en-US" altLang="en-US" sz="2000" b="1" dirty="0"/>
              <a:t>1099 Independent Contractors: W-9.</a:t>
            </a:r>
          </a:p>
          <a:p>
            <a:pPr lvl="1" eaLnBrk="1" hangingPunct="1">
              <a:lnSpc>
                <a:spcPct val="90000"/>
              </a:lnSpc>
            </a:pPr>
            <a:r>
              <a:rPr lang="en-US" altLang="en-US" sz="2000" b="1" dirty="0"/>
              <a:t>W-2 Company Employee Drivers: W-4, I-9, &amp; Direct Deposit.</a:t>
            </a:r>
          </a:p>
          <a:p>
            <a:pPr lvl="2" eaLnBrk="1" hangingPunct="1">
              <a:lnSpc>
                <a:spcPct val="90000"/>
              </a:lnSpc>
            </a:pPr>
            <a:r>
              <a:rPr lang="en-US" altLang="en-US" sz="2000" b="1" dirty="0"/>
              <a:t>Employee Benefits info (</a:t>
            </a:r>
            <a:r>
              <a:rPr lang="en-US" altLang="en-US" sz="2000" dirty="0">
                <a:solidFill>
                  <a:srgbClr val="0000FF"/>
                </a:solidFill>
                <a:hlinkClick r:id="rId2">
                  <a:extLst>
                    <a:ext uri="{A12FA001-AC4F-418D-AE19-62706E023703}">
                      <ahyp:hlinkClr xmlns:ahyp="http://schemas.microsoft.com/office/drawing/2018/hyperlinkcolor" val="tx"/>
                    </a:ext>
                  </a:extLst>
                </a:hlinkClick>
              </a:rPr>
              <a:t>www.meetalex.com</a:t>
            </a:r>
            <a:r>
              <a:rPr lang="en-US" altLang="en-US" sz="2000" dirty="0"/>
              <a:t>)</a:t>
            </a:r>
            <a:r>
              <a:rPr lang="en-US" altLang="en-US" sz="2000" b="1" dirty="0"/>
              <a:t>.</a:t>
            </a:r>
          </a:p>
          <a:p>
            <a:pPr lvl="2" eaLnBrk="1" hangingPunct="1">
              <a:lnSpc>
                <a:spcPct val="90000"/>
              </a:lnSpc>
            </a:pPr>
            <a:r>
              <a:rPr lang="en-US" altLang="en-US" sz="2000" b="1" dirty="0"/>
              <a:t>EAP Driver Pulse (</a:t>
            </a:r>
            <a:r>
              <a:rPr lang="en-US" altLang="en-US" sz="2000" dirty="0">
                <a:solidFill>
                  <a:srgbClr val="0000FF"/>
                </a:solidFill>
                <a:hlinkClick r:id="rId3">
                  <a:extLst>
                    <a:ext uri="{A12FA001-AC4F-418D-AE19-62706E023703}">
                      <ahyp:hlinkClr xmlns:ahyp="http://schemas.microsoft.com/office/drawing/2018/hyperlinkcolor" val="tx"/>
                    </a:ext>
                  </a:extLst>
                </a:hlinkClick>
              </a:rPr>
              <a:t>www.paseap.com</a:t>
            </a:r>
            <a:r>
              <a:rPr lang="en-US" altLang="en-US" sz="2000" dirty="0">
                <a:solidFill>
                  <a:schemeClr val="tx1"/>
                </a:solidFill>
              </a:rPr>
              <a:t>).</a:t>
            </a:r>
          </a:p>
          <a:p>
            <a:pPr eaLnBrk="1" hangingPunct="1">
              <a:lnSpc>
                <a:spcPct val="90000"/>
              </a:lnSpc>
            </a:pPr>
            <a:r>
              <a:rPr lang="en-US" altLang="en-US" sz="2400" b="1" dirty="0"/>
              <a:t>(Tenstreet): </a:t>
            </a:r>
          </a:p>
          <a:p>
            <a:pPr lvl="1" eaLnBrk="1" hangingPunct="1">
              <a:lnSpc>
                <a:spcPct val="90000"/>
              </a:lnSpc>
            </a:pPr>
            <a:r>
              <a:rPr lang="en-US" altLang="en-US" sz="2000" b="1" dirty="0"/>
              <a:t>Driver Qualification File (DQF) documents. </a:t>
            </a:r>
          </a:p>
          <a:p>
            <a:pPr lvl="1" eaLnBrk="1" hangingPunct="1">
              <a:lnSpc>
                <a:spcPct val="90000"/>
              </a:lnSpc>
            </a:pPr>
            <a:r>
              <a:rPr lang="en-US" altLang="en-US" sz="2000" b="1" dirty="0"/>
              <a:t>Pre-Orientation Training. </a:t>
            </a:r>
          </a:p>
          <a:p>
            <a:pPr eaLnBrk="1" hangingPunct="1">
              <a:lnSpc>
                <a:spcPct val="90000"/>
              </a:lnSpc>
            </a:pPr>
            <a:r>
              <a:rPr lang="en-US" altLang="en-US" sz="2000" b="1" dirty="0"/>
              <a:t>Photos for Driver and HR Profiles .</a:t>
            </a:r>
          </a:p>
          <a:p>
            <a:pPr eaLnBrk="1" hangingPunct="1">
              <a:lnSpc>
                <a:spcPct val="90000"/>
              </a:lnSpc>
            </a:pPr>
            <a:r>
              <a:rPr lang="en-US" altLang="en-US" sz="2000" b="1" dirty="0"/>
              <a:t>Receipts for reimbursement of expenses coming to Orientation. </a:t>
            </a:r>
          </a:p>
          <a:p>
            <a:pPr lvl="1" eaLnBrk="1" hangingPunct="1">
              <a:lnSpc>
                <a:spcPct val="90000"/>
              </a:lnSpc>
            </a:pPr>
            <a:r>
              <a:rPr lang="en-US" altLang="en-US" sz="2000" b="1" dirty="0"/>
              <a:t>Turn into your Recruiter – or scan to SHIPS Mobile with 1</a:t>
            </a:r>
            <a:r>
              <a:rPr lang="en-US" altLang="en-US" sz="2000" b="1" baseline="30000" dirty="0"/>
              <a:t>st</a:t>
            </a:r>
            <a:r>
              <a:rPr lang="en-US" altLang="en-US" sz="2000" b="1" dirty="0"/>
              <a:t> trip.</a:t>
            </a:r>
          </a:p>
          <a:p>
            <a:pPr lvl="1" eaLnBrk="1" hangingPunct="1">
              <a:lnSpc>
                <a:spcPct val="90000"/>
              </a:lnSpc>
            </a:pPr>
            <a:endParaRPr lang="en-US" altLang="en-US" sz="18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5DCC21F-9A2E-6A02-4C29-0AD14F8B431A}"/>
              </a:ext>
            </a:extLst>
          </p:cNvPr>
          <p:cNvSpPr>
            <a:spLocks noGrp="1" noChangeArrowheads="1"/>
          </p:cNvSpPr>
          <p:nvPr>
            <p:ph type="title"/>
          </p:nvPr>
        </p:nvSpPr>
        <p:spPr>
          <a:xfrm>
            <a:off x="152400" y="152400"/>
            <a:ext cx="6348413" cy="1320800"/>
          </a:xfrm>
        </p:spPr>
        <p:txBody>
          <a:bodyPr rtlCol="0">
            <a:normAutofit/>
          </a:bodyPr>
          <a:lstStyle/>
          <a:p>
            <a:pPr eaLnBrk="1" fontAlgn="auto" hangingPunct="1">
              <a:spcAft>
                <a:spcPts val="0"/>
              </a:spcAft>
              <a:defRPr/>
            </a:pPr>
            <a:r>
              <a:rPr lang="en-US" altLang="en-US" sz="4400" b="1" dirty="0">
                <a:solidFill>
                  <a:srgbClr val="4E4C00"/>
                </a:solidFill>
                <a:effectLst>
                  <a:outerShdw blurRad="38100" dist="38100" dir="2700000" algn="tl">
                    <a:srgbClr val="000000">
                      <a:alpha val="43137"/>
                    </a:srgbClr>
                  </a:outerShdw>
                </a:effectLst>
              </a:rPr>
              <a:t>Pre-Trip Inspection</a:t>
            </a:r>
          </a:p>
        </p:txBody>
      </p:sp>
      <p:sp>
        <p:nvSpPr>
          <p:cNvPr id="152579" name="Rectangle 3">
            <a:extLst>
              <a:ext uri="{FF2B5EF4-FFF2-40B4-BE49-F238E27FC236}">
                <a16:creationId xmlns:a16="http://schemas.microsoft.com/office/drawing/2014/main" id="{8D168FC6-9CE1-418B-C2F2-AAA321E1BA12}"/>
              </a:ext>
            </a:extLst>
          </p:cNvPr>
          <p:cNvSpPr>
            <a:spLocks noGrp="1"/>
          </p:cNvSpPr>
          <p:nvPr>
            <p:ph idx="1"/>
          </p:nvPr>
        </p:nvSpPr>
        <p:spPr>
          <a:xfrm>
            <a:off x="152400" y="1066800"/>
            <a:ext cx="8458200" cy="4525963"/>
          </a:xfrm>
        </p:spPr>
        <p:txBody>
          <a:bodyPr/>
          <a:lstStyle/>
          <a:p>
            <a:pPr eaLnBrk="1" hangingPunct="1">
              <a:lnSpc>
                <a:spcPct val="80000"/>
              </a:lnSpc>
              <a:buFontTx/>
              <a:buNone/>
              <a:defRPr/>
            </a:pPr>
            <a:r>
              <a:rPr lang="en-US" altLang="en-US" sz="2800" b="1" i="1" dirty="0">
                <a:solidFill>
                  <a:srgbClr val="FF0000"/>
                </a:solidFill>
                <a:effectLst>
                  <a:outerShdw blurRad="38100" dist="38100" dir="2700000" algn="tl">
                    <a:srgbClr val="000000">
                      <a:alpha val="43137"/>
                    </a:srgbClr>
                  </a:outerShdw>
                </a:effectLst>
              </a:rPr>
              <a:t>FMCSR §396.13 </a:t>
            </a:r>
            <a:r>
              <a:rPr lang="en-US" altLang="en-US" sz="2800" b="1" i="1" dirty="0"/>
              <a:t>states that before driving a</a:t>
            </a:r>
          </a:p>
          <a:p>
            <a:pPr eaLnBrk="1" hangingPunct="1">
              <a:lnSpc>
                <a:spcPct val="80000"/>
              </a:lnSpc>
              <a:buFontTx/>
              <a:buNone/>
              <a:defRPr/>
            </a:pPr>
            <a:r>
              <a:rPr lang="en-US" altLang="en-US" sz="2800" b="1" i="1" dirty="0"/>
              <a:t>commercial motor vehicle the driver must:</a:t>
            </a:r>
          </a:p>
          <a:p>
            <a:pPr eaLnBrk="1" hangingPunct="1">
              <a:lnSpc>
                <a:spcPct val="80000"/>
              </a:lnSpc>
              <a:defRPr/>
            </a:pPr>
            <a:r>
              <a:rPr lang="en-US" altLang="en-US" sz="2800" dirty="0"/>
              <a:t>Be satisfied that the vehicle is in safe operating condition; </a:t>
            </a:r>
          </a:p>
          <a:p>
            <a:pPr eaLnBrk="1" hangingPunct="1">
              <a:lnSpc>
                <a:spcPct val="80000"/>
              </a:lnSpc>
              <a:defRPr/>
            </a:pPr>
            <a:r>
              <a:rPr lang="en-US" altLang="en-US" sz="2800" dirty="0"/>
              <a:t>Review the last vehicle inspection report (</a:t>
            </a:r>
            <a:r>
              <a:rPr lang="en-US" altLang="en-US" sz="2800" b="1" i="1" dirty="0">
                <a:effectLst>
                  <a:outerShdw blurRad="38100" dist="38100" dir="2700000" algn="tl">
                    <a:srgbClr val="000000">
                      <a:alpha val="43137"/>
                    </a:srgbClr>
                  </a:outerShdw>
                </a:effectLst>
              </a:rPr>
              <a:t>DVIR</a:t>
            </a:r>
            <a:r>
              <a:rPr lang="en-US" altLang="en-US" sz="2800" dirty="0"/>
              <a:t>) </a:t>
            </a:r>
          </a:p>
          <a:p>
            <a:pPr lvl="1" eaLnBrk="1" hangingPunct="1">
              <a:lnSpc>
                <a:spcPct val="80000"/>
              </a:lnSpc>
              <a:defRPr/>
            </a:pPr>
            <a:r>
              <a:rPr lang="en-US" altLang="en-US" sz="2400" dirty="0"/>
              <a:t>Sign the report, only if defects or deficiencies were noted by the driver who prepared the report, to acknowledge that the driver has reviewed the report and certified that the repairs needed were performed.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E7ED0E8-734D-973B-1364-A76CD2E21763}"/>
              </a:ext>
            </a:extLst>
          </p:cNvPr>
          <p:cNvSpPr>
            <a:spLocks noGrp="1" noChangeArrowheads="1"/>
          </p:cNvSpPr>
          <p:nvPr>
            <p:ph type="title"/>
          </p:nvPr>
        </p:nvSpPr>
        <p:spPr>
          <a:xfrm>
            <a:off x="304800" y="0"/>
            <a:ext cx="6348413" cy="784225"/>
          </a:xfrm>
        </p:spPr>
        <p:txBody>
          <a:bodyPr rtlCol="0">
            <a:normAutofit/>
          </a:bodyPr>
          <a:lstStyle/>
          <a:p>
            <a:pPr eaLnBrk="1" fontAlgn="auto" hangingPunct="1">
              <a:spcAft>
                <a:spcPts val="0"/>
              </a:spcAft>
              <a:defRPr/>
            </a:pPr>
            <a:r>
              <a:rPr lang="en-US" altLang="en-US" sz="4000" b="1" dirty="0">
                <a:solidFill>
                  <a:srgbClr val="4E4C00"/>
                </a:solidFill>
                <a:effectLst>
                  <a:outerShdw blurRad="38100" dist="38100" dir="2700000" algn="tl">
                    <a:srgbClr val="000000">
                      <a:alpha val="43137"/>
                    </a:srgbClr>
                  </a:outerShdw>
                </a:effectLst>
              </a:rPr>
              <a:t>Pre-Trip Inspection</a:t>
            </a:r>
          </a:p>
        </p:txBody>
      </p:sp>
      <p:sp>
        <p:nvSpPr>
          <p:cNvPr id="50179" name="Rectangle 3">
            <a:extLst>
              <a:ext uri="{FF2B5EF4-FFF2-40B4-BE49-F238E27FC236}">
                <a16:creationId xmlns:a16="http://schemas.microsoft.com/office/drawing/2014/main" id="{EEA31434-361A-8C49-8A18-F3F20CD02CF2}"/>
              </a:ext>
            </a:extLst>
          </p:cNvPr>
          <p:cNvSpPr>
            <a:spLocks noGrp="1" noChangeArrowheads="1"/>
          </p:cNvSpPr>
          <p:nvPr>
            <p:ph idx="1"/>
          </p:nvPr>
        </p:nvSpPr>
        <p:spPr>
          <a:xfrm>
            <a:off x="304800" y="762000"/>
            <a:ext cx="8686800" cy="4732338"/>
          </a:xfrm>
        </p:spPr>
        <p:txBody>
          <a:bodyPr rtlCol="0">
            <a:noAutofit/>
          </a:bodyPr>
          <a:lstStyle/>
          <a:p>
            <a:pPr eaLnBrk="1" fontAlgn="auto" hangingPunct="1">
              <a:lnSpc>
                <a:spcPct val="80000"/>
              </a:lnSpc>
              <a:spcAft>
                <a:spcPts val="0"/>
              </a:spcAft>
              <a:buFontTx/>
              <a:buNone/>
              <a:defRPr/>
            </a:pPr>
            <a:r>
              <a:rPr lang="en-US" altLang="en-US" sz="2400" dirty="0">
                <a:solidFill>
                  <a:srgbClr val="CC0000"/>
                </a:solidFill>
                <a:effectLst>
                  <a:outerShdw blurRad="38100" dist="38100" dir="2700000" algn="tl">
                    <a:srgbClr val="000000"/>
                  </a:outerShdw>
                </a:effectLst>
              </a:rPr>
              <a:t>FMCSR §392.7 — Equipment, Inspection and Use</a:t>
            </a:r>
          </a:p>
          <a:p>
            <a:pPr marL="0" indent="0" eaLnBrk="1" fontAlgn="auto" hangingPunct="1">
              <a:lnSpc>
                <a:spcPct val="120000"/>
              </a:lnSpc>
              <a:spcBef>
                <a:spcPct val="30000"/>
              </a:spcBef>
              <a:spcAft>
                <a:spcPts val="0"/>
              </a:spcAft>
              <a:buFontTx/>
              <a:buNone/>
              <a:defRPr/>
            </a:pPr>
            <a:r>
              <a:rPr lang="en-US" altLang="en-US" b="1" dirty="0">
                <a:solidFill>
                  <a:schemeClr val="tx1">
                    <a:lumMod val="75000"/>
                    <a:lumOff val="25000"/>
                  </a:schemeClr>
                </a:solidFill>
                <a:effectLst>
                  <a:outerShdw blurRad="38100" dist="38100" dir="2700000" algn="tl">
                    <a:srgbClr val="FFFFFF"/>
                  </a:outerShdw>
                </a:effectLst>
              </a:rPr>
              <a:t>No commercial motor vehicle shall be driven unless the driver hereof shall have satisfied himself/herself that the following parts and accessories are in good working order, nor shall any driver fail to use or make use of such parts and accessories when and as needed:</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Frame, Cab and body, steps, bumpers, Horn and Coupling devices.</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Fuel tank, battery box and exhaust.</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Tires, Wheels and rims.</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Steering mechanism, drive shaft, axles, hubs and suspension. </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Lighting devices and reflectors.</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Service brakes, including trailer brake connections &amp; Parking (hand) brake.</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Windshield, wipers and mirrors.</a:t>
            </a:r>
          </a:p>
          <a:p>
            <a:pPr eaLnBrk="1" fontAlgn="auto" hangingPunct="1">
              <a:lnSpc>
                <a:spcPct val="110000"/>
              </a:lnSpc>
              <a:spcBef>
                <a:spcPts val="600"/>
              </a:spcBef>
              <a:spcAft>
                <a:spcPts val="0"/>
              </a:spcAft>
              <a:buFont typeface="Wingdings 3" charset="2"/>
              <a:buChar char=""/>
              <a:defRPr/>
            </a:pPr>
            <a:r>
              <a:rPr lang="en-US" altLang="en-US" b="1" dirty="0">
                <a:solidFill>
                  <a:schemeClr val="tx1">
                    <a:lumMod val="75000"/>
                    <a:lumOff val="25000"/>
                  </a:schemeClr>
                </a:solidFill>
              </a:rPr>
              <a:t>Emergency and specialty equipment.</a:t>
            </a:r>
            <a:endParaRPr lang="en-US" altLang="en-US" b="1" dirty="0">
              <a:solidFill>
                <a:srgbClr val="CC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0325801-8DF9-58C4-2A30-BA177C0B2FE0}"/>
              </a:ext>
            </a:extLst>
          </p:cNvPr>
          <p:cNvSpPr>
            <a:spLocks noGrp="1" noChangeArrowheads="1"/>
          </p:cNvSpPr>
          <p:nvPr>
            <p:ph type="title"/>
          </p:nvPr>
        </p:nvSpPr>
        <p:spPr>
          <a:xfrm>
            <a:off x="304800" y="136525"/>
            <a:ext cx="7772400" cy="1143000"/>
          </a:xfrm>
        </p:spPr>
        <p:txBody>
          <a:bodyPr rtlCol="0">
            <a:normAutofit fontScale="90000"/>
          </a:bodyPr>
          <a:lstStyle/>
          <a:p>
            <a:pPr eaLnBrk="1" fontAlgn="auto" hangingPunct="1">
              <a:spcAft>
                <a:spcPts val="0"/>
              </a:spcAft>
              <a:defRPr/>
            </a:pPr>
            <a:r>
              <a:rPr lang="en-US" b="1" dirty="0">
                <a:solidFill>
                  <a:srgbClr val="666633"/>
                </a:solidFill>
                <a:effectLst>
                  <a:outerShdw blurRad="38100" dist="38100" dir="2700000" algn="tl">
                    <a:srgbClr val="000000">
                      <a:alpha val="43137"/>
                    </a:srgbClr>
                  </a:outerShdw>
                </a:effectLst>
              </a:rPr>
              <a:t>Post-Trip Inspections and Reporting (DVIR) Process:</a:t>
            </a:r>
            <a:endParaRPr lang="en-US" altLang="en-US" sz="4000" dirty="0">
              <a:solidFill>
                <a:srgbClr val="666633"/>
              </a:solidFill>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endParaRPr>
          </a:p>
        </p:txBody>
      </p:sp>
      <p:sp>
        <p:nvSpPr>
          <p:cNvPr id="147459" name="Text Box 3">
            <a:extLst>
              <a:ext uri="{FF2B5EF4-FFF2-40B4-BE49-F238E27FC236}">
                <a16:creationId xmlns:a16="http://schemas.microsoft.com/office/drawing/2014/main" id="{3C4E138E-AE3D-C8F0-A5FD-E41CF969DF32}"/>
              </a:ext>
            </a:extLst>
          </p:cNvPr>
          <p:cNvSpPr txBox="1">
            <a:spLocks noChangeArrowheads="1"/>
          </p:cNvSpPr>
          <p:nvPr/>
        </p:nvSpPr>
        <p:spPr bwMode="auto">
          <a:xfrm>
            <a:off x="-12700" y="1295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rgbClr val="000000"/>
              </a:solidFill>
              <a:latin typeface="Arial" panose="020B0604020202020204" pitchFamily="34" charset="0"/>
            </a:endParaRPr>
          </a:p>
        </p:txBody>
      </p:sp>
      <p:sp>
        <p:nvSpPr>
          <p:cNvPr id="26629" name="Rectangle 1">
            <a:extLst>
              <a:ext uri="{FF2B5EF4-FFF2-40B4-BE49-F238E27FC236}">
                <a16:creationId xmlns:a16="http://schemas.microsoft.com/office/drawing/2014/main" id="{B171C5E7-1118-F312-5125-9C106B1E8D59}"/>
              </a:ext>
            </a:extLst>
          </p:cNvPr>
          <p:cNvSpPr>
            <a:spLocks noChangeArrowheads="1"/>
          </p:cNvSpPr>
          <p:nvPr/>
        </p:nvSpPr>
        <p:spPr bwMode="auto">
          <a:xfrm>
            <a:off x="304800" y="1419225"/>
            <a:ext cx="7391400" cy="4524375"/>
          </a:xfrm>
          <a:prstGeom prst="rect">
            <a:avLst/>
          </a:prstGeom>
          <a:noFill/>
          <a:ln>
            <a:noFill/>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US" altLang="en-US" sz="2400" b="0" dirty="0">
                <a:solidFill>
                  <a:prstClr val="black"/>
                </a:solidFill>
                <a:latin typeface="Times New Roman" panose="02020603050405020304" pitchFamily="18" charset="0"/>
                <a:cs typeface="Times New Roman" panose="02020603050405020304" pitchFamily="18" charset="0"/>
              </a:rPr>
              <a:t>Drivers have a responsibility to monitor and report on the condition of every commercial motor vehicle (CMV) and associated equipment they operate each day – this includes both tractors and trailers. Reporting is completed when the driver relinquishes responsibility for that piece of equipment (i.e. drops a trailer) or at the driver’s end-of-shift/end-of-day and is called the Post-Trip Inspection. </a:t>
            </a:r>
          </a:p>
          <a:p>
            <a:pPr eaLnBrk="1" hangingPunct="1">
              <a:spcBef>
                <a:spcPct val="0"/>
              </a:spcBef>
              <a:buClrTx/>
              <a:buSzTx/>
              <a:buFontTx/>
              <a:buNone/>
              <a:defRPr/>
            </a:pPr>
            <a:endParaRPr lang="en-US" altLang="en-US" sz="2400" b="0" dirty="0">
              <a:solidFill>
                <a:prstClr val="black"/>
              </a:solidFill>
              <a:latin typeface="Times New Roman" panose="02020603050405020304" pitchFamily="18" charset="0"/>
              <a:cs typeface="Times New Roman" panose="02020603050405020304" pitchFamily="18" charset="0"/>
            </a:endParaRPr>
          </a:p>
          <a:p>
            <a:pPr marL="342900" indent="-342900" eaLnBrk="1" hangingPunct="1">
              <a:spcBef>
                <a:spcPct val="0"/>
              </a:spcBef>
              <a:buClrTx/>
              <a:buSzTx/>
              <a:defRPr/>
            </a:pPr>
            <a:r>
              <a:rPr lang="en-US" altLang="en-US" sz="2400" b="0" dirty="0">
                <a:solidFill>
                  <a:prstClr val="black"/>
                </a:solidFill>
                <a:latin typeface="Times New Roman" panose="02020603050405020304" pitchFamily="18" charset="0"/>
                <a:cs typeface="Times New Roman" panose="02020603050405020304" pitchFamily="18" charset="0"/>
              </a:rPr>
              <a:t>This reporting is an indication that the vehicle condition is unsatisfactory, and a need to arrange for repairs is necessary to ensure the continued safe operation of the CMV.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7593-B9A0-6A09-1306-9F0808A93C29}"/>
              </a:ext>
            </a:extLst>
          </p:cNvPr>
          <p:cNvSpPr>
            <a:spLocks noGrp="1"/>
          </p:cNvSpPr>
          <p:nvPr>
            <p:ph type="title"/>
          </p:nvPr>
        </p:nvSpPr>
        <p:spPr>
          <a:xfrm>
            <a:off x="158750" y="34925"/>
            <a:ext cx="6934200" cy="1320800"/>
          </a:xfrm>
        </p:spPr>
        <p:txBody>
          <a:bodyPr rtlCol="0">
            <a:normAutofit/>
          </a:bodyPr>
          <a:lstStyle/>
          <a:p>
            <a:pPr eaLnBrk="1" fontAlgn="auto" hangingPunct="1">
              <a:spcAft>
                <a:spcPts val="0"/>
              </a:spcAft>
              <a:defRPr/>
            </a:pPr>
            <a:r>
              <a:rPr lang="en-US" sz="4000" b="1" i="1" dirty="0">
                <a:solidFill>
                  <a:srgbClr val="666633"/>
                </a:solidFill>
                <a:effectLst>
                  <a:outerShdw blurRad="38100" dist="38100" dir="2700000" algn="tl">
                    <a:srgbClr val="000000">
                      <a:alpha val="43137"/>
                    </a:srgbClr>
                  </a:outerShdw>
                </a:effectLst>
              </a:rPr>
              <a:t>Proper</a:t>
            </a:r>
            <a:r>
              <a:rPr lang="en-US" sz="4000" b="1" dirty="0">
                <a:solidFill>
                  <a:srgbClr val="666633"/>
                </a:solidFill>
                <a:effectLst>
                  <a:outerShdw blurRad="38100" dist="38100" dir="2700000" algn="tl">
                    <a:srgbClr val="000000">
                      <a:alpha val="43137"/>
                    </a:srgbClr>
                  </a:outerShdw>
                </a:effectLst>
              </a:rPr>
              <a:t> Vehicle Inspections:</a:t>
            </a:r>
            <a:endParaRPr lang="en-US" sz="4000" dirty="0">
              <a:solidFill>
                <a:srgbClr val="666633"/>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56786449-1AE4-AD60-E2F3-F6852A698855}"/>
              </a:ext>
            </a:extLst>
          </p:cNvPr>
          <p:cNvSpPr>
            <a:spLocks noGrp="1"/>
          </p:cNvSpPr>
          <p:nvPr>
            <p:ph idx="1"/>
          </p:nvPr>
        </p:nvSpPr>
        <p:spPr>
          <a:xfrm>
            <a:off x="158750" y="714375"/>
            <a:ext cx="8299450" cy="5076825"/>
          </a:xfrm>
        </p:spPr>
        <p:txBody>
          <a:bodyPr rtlCol="0">
            <a:normAutofit fontScale="92500"/>
          </a:bodyPr>
          <a:lstStyle/>
          <a:p>
            <a:pPr marL="0" indent="0" eaLnBrk="1" fontAlgn="auto" hangingPunct="1">
              <a:spcAft>
                <a:spcPts val="0"/>
              </a:spcAft>
              <a:buFont typeface="Wingdings 3" charset="2"/>
              <a:buNone/>
              <a:defRPr/>
            </a:pPr>
            <a:r>
              <a:rPr lang="en-US" sz="2400" dirty="0">
                <a:solidFill>
                  <a:schemeClr val="tx1">
                    <a:lumMod val="75000"/>
                    <a:lumOff val="25000"/>
                  </a:schemeClr>
                </a:solidFill>
              </a:rPr>
              <a:t>Vehicle inspection requirements are probably the most violated mandatory safety rule by the trucking industry today.</a:t>
            </a:r>
          </a:p>
          <a:p>
            <a:pPr eaLnBrk="1" fontAlgn="auto" hangingPunct="1">
              <a:spcAft>
                <a:spcPts val="0"/>
              </a:spcAft>
              <a:buFont typeface="Wingdings 3" charset="2"/>
              <a:buChar char=""/>
              <a:defRPr/>
            </a:pPr>
            <a:r>
              <a:rPr lang="en-US" sz="2400" dirty="0">
                <a:solidFill>
                  <a:schemeClr val="tx1">
                    <a:lumMod val="75000"/>
                    <a:lumOff val="25000"/>
                  </a:schemeClr>
                </a:solidFill>
              </a:rPr>
              <a:t>Drivers </a:t>
            </a:r>
            <a:r>
              <a:rPr lang="en-US" sz="2400" b="1" i="1" u="sng" dirty="0">
                <a:solidFill>
                  <a:schemeClr val="tx1">
                    <a:lumMod val="75000"/>
                    <a:lumOff val="25000"/>
                  </a:schemeClr>
                </a:solidFill>
                <a:effectLst>
                  <a:outerShdw blurRad="38100" dist="38100" dir="2700000" algn="tl">
                    <a:srgbClr val="000000">
                      <a:alpha val="43137"/>
                    </a:srgbClr>
                  </a:outerShdw>
                </a:effectLst>
              </a:rPr>
              <a:t>must</a:t>
            </a:r>
            <a:r>
              <a:rPr lang="en-US" sz="2400" dirty="0">
                <a:solidFill>
                  <a:schemeClr val="tx1">
                    <a:lumMod val="75000"/>
                    <a:lumOff val="25000"/>
                  </a:schemeClr>
                </a:solidFill>
              </a:rPr>
              <a:t> perform a Pre-Trip </a:t>
            </a:r>
            <a:r>
              <a:rPr lang="en-US" sz="2400" b="1" i="1" dirty="0">
                <a:solidFill>
                  <a:schemeClr val="tx1">
                    <a:lumMod val="75000"/>
                    <a:lumOff val="25000"/>
                  </a:schemeClr>
                </a:solidFill>
                <a:effectLst>
                  <a:outerShdw blurRad="38100" dist="38100" dir="2700000" algn="tl">
                    <a:srgbClr val="000000">
                      <a:alpha val="43137"/>
                    </a:srgbClr>
                  </a:outerShdw>
                </a:effectLst>
              </a:rPr>
              <a:t>and</a:t>
            </a:r>
            <a:r>
              <a:rPr lang="en-US" sz="2400" dirty="0">
                <a:solidFill>
                  <a:schemeClr val="tx1">
                    <a:lumMod val="75000"/>
                    <a:lumOff val="25000"/>
                  </a:schemeClr>
                </a:solidFill>
              </a:rPr>
              <a:t> a Post Trip Inspection for every tractor and trailer operated during their shift.  </a:t>
            </a:r>
            <a:endParaRPr lang="en-US" sz="2400" b="1" dirty="0">
              <a:solidFill>
                <a:schemeClr val="tx1">
                  <a:lumMod val="75000"/>
                  <a:lumOff val="25000"/>
                </a:schemeClr>
              </a:solidFill>
            </a:endParaRPr>
          </a:p>
          <a:p>
            <a:pPr eaLnBrk="1" fontAlgn="auto" hangingPunct="1">
              <a:spcAft>
                <a:spcPts val="0"/>
              </a:spcAft>
              <a:buFont typeface="Wingdings 3" charset="2"/>
              <a:buChar char=""/>
              <a:defRPr/>
            </a:pPr>
            <a:r>
              <a:rPr lang="en-US" sz="2400" dirty="0">
                <a:solidFill>
                  <a:schemeClr val="tx1">
                    <a:lumMod val="75000"/>
                    <a:lumOff val="25000"/>
                  </a:schemeClr>
                </a:solidFill>
              </a:rPr>
              <a:t>All you have to do is get out and inspect your tractor and trailer for items in need of repair; advise maintenance, and your dispatcher what needs to be done and get it fixed.  </a:t>
            </a:r>
          </a:p>
          <a:p>
            <a:pPr lvl="1" indent="-342900" eaLnBrk="1" hangingPunct="1">
              <a:buClr>
                <a:srgbClr val="90C226"/>
              </a:buClr>
              <a:buSzPct val="50000"/>
              <a:buFont typeface="Monotype Sorts"/>
              <a:buChar char="l"/>
              <a:defRPr/>
            </a:pPr>
            <a:r>
              <a:rPr lang="en-US" altLang="en-US" sz="2200" dirty="0"/>
              <a:t>Use §392.7 of the FMCSR as a guideline</a:t>
            </a:r>
          </a:p>
          <a:p>
            <a:pPr lvl="1" indent="-342900" eaLnBrk="1" hangingPunct="1">
              <a:buClr>
                <a:srgbClr val="90C226"/>
              </a:buClr>
              <a:buSzPct val="50000"/>
              <a:buFont typeface="Monotype Sorts"/>
              <a:buChar char="l"/>
              <a:defRPr/>
            </a:pPr>
            <a:r>
              <a:rPr lang="en-US" altLang="en-US" sz="2200" dirty="0"/>
              <a:t>Use the “North American Standard Inspection Procedures” to ensure you are checking the same items the DOT will look at during a Level I or Level II Inspection.</a:t>
            </a:r>
          </a:p>
          <a:p>
            <a:pPr eaLnBrk="1" hangingPunct="1">
              <a:buClr>
                <a:srgbClr val="90C226"/>
              </a:buClr>
              <a:buSzPct val="50000"/>
              <a:buFont typeface="Monotype Sorts"/>
              <a:buChar char="l"/>
              <a:defRPr/>
            </a:pPr>
            <a:r>
              <a:rPr lang="en-US" altLang="en-US" sz="2400" dirty="0"/>
              <a:t>Fix the things you can, note the things you can’t, and </a:t>
            </a:r>
            <a:r>
              <a:rPr lang="en-US" altLang="en-US" sz="2400" b="1" u="sng" dirty="0"/>
              <a:t>never</a:t>
            </a:r>
            <a:r>
              <a:rPr lang="en-US" altLang="en-US" sz="2400" dirty="0"/>
              <a:t> operate an illegal, or unsafe vehicle!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7C3AC65-9E8D-DD8F-BCE2-C4B8A88AD675}"/>
              </a:ext>
            </a:extLst>
          </p:cNvPr>
          <p:cNvSpPr>
            <a:spLocks noGrp="1" noChangeArrowheads="1"/>
          </p:cNvSpPr>
          <p:nvPr>
            <p:ph type="title"/>
          </p:nvPr>
        </p:nvSpPr>
        <p:spPr>
          <a:xfrm>
            <a:off x="609600" y="190500"/>
            <a:ext cx="7315200" cy="1181100"/>
          </a:xfrm>
        </p:spPr>
        <p:txBody>
          <a:bodyPr rtlCol="0">
            <a:normAutofit/>
          </a:bodyPr>
          <a:lstStyle/>
          <a:p>
            <a:pPr eaLnBrk="1" fontAlgn="auto" hangingPunct="1">
              <a:spcAft>
                <a:spcPts val="0"/>
              </a:spcAft>
              <a:defRPr/>
            </a:pPr>
            <a:r>
              <a:rPr lang="en-US" altLang="en-US" sz="2700" b="1" dirty="0">
                <a:solidFill>
                  <a:srgbClr val="C00000"/>
                </a:solidFill>
                <a:effectLst>
                  <a:outerShdw blurRad="38100" dist="38100" dir="2700000" algn="tl">
                    <a:srgbClr val="000000">
                      <a:alpha val="43137"/>
                    </a:srgbClr>
                  </a:outerShdw>
                </a:effectLst>
              </a:rPr>
              <a:t>FMCSR §396.7 — Unsafe Operations </a:t>
            </a:r>
            <a:r>
              <a:rPr lang="en-US" altLang="en-US" sz="3200" b="1" i="1" u="sng" dirty="0">
                <a:solidFill>
                  <a:srgbClr val="C00000"/>
                </a:solidFill>
                <a:effectLst>
                  <a:outerShdw blurRad="38100" dist="38100" dir="2700000" algn="tl">
                    <a:srgbClr val="000000">
                      <a:alpha val="43137"/>
                    </a:srgbClr>
                  </a:outerShdw>
                </a:effectLst>
              </a:rPr>
              <a:t>Forbidden</a:t>
            </a:r>
            <a:endParaRPr lang="en-US" altLang="en-US" sz="2700" b="1" i="1" u="sng" dirty="0">
              <a:solidFill>
                <a:srgbClr val="C00000"/>
              </a:solidFill>
              <a:effectLst>
                <a:outerShdw blurRad="38100" dist="38100" dir="2700000" algn="tl">
                  <a:srgbClr val="000000">
                    <a:alpha val="43137"/>
                  </a:srgbClr>
                </a:outerShdw>
              </a:effectLst>
            </a:endParaRPr>
          </a:p>
        </p:txBody>
      </p:sp>
      <p:sp>
        <p:nvSpPr>
          <p:cNvPr id="24579" name="Rectangle 3">
            <a:extLst>
              <a:ext uri="{FF2B5EF4-FFF2-40B4-BE49-F238E27FC236}">
                <a16:creationId xmlns:a16="http://schemas.microsoft.com/office/drawing/2014/main" id="{198F444F-6524-08AB-3A76-AB7AADB12D72}"/>
              </a:ext>
            </a:extLst>
          </p:cNvPr>
          <p:cNvSpPr>
            <a:spLocks noGrp="1" noChangeArrowheads="1"/>
          </p:cNvSpPr>
          <p:nvPr>
            <p:ph idx="1"/>
          </p:nvPr>
        </p:nvSpPr>
        <p:spPr>
          <a:xfrm>
            <a:off x="457200" y="1371600"/>
            <a:ext cx="5638800" cy="4525963"/>
          </a:xfrm>
        </p:spPr>
        <p:txBody>
          <a:bodyPr/>
          <a:lstStyle/>
          <a:p>
            <a:pPr marL="0" indent="0" eaLnBrk="1" hangingPunct="1">
              <a:spcBef>
                <a:spcPct val="0"/>
              </a:spcBef>
              <a:buFontTx/>
              <a:buNone/>
              <a:defRPr/>
            </a:pPr>
            <a:r>
              <a:rPr lang="en-US" altLang="en-US" sz="2000" b="1" dirty="0"/>
              <a:t>General — A motor vehicle shall not be operated in such a condition as to likely cause an accident or a breakdown of the vehicle.</a:t>
            </a:r>
          </a:p>
          <a:p>
            <a:pPr eaLnBrk="1" hangingPunct="1">
              <a:spcBef>
                <a:spcPct val="0"/>
              </a:spcBef>
              <a:defRPr/>
            </a:pPr>
            <a:r>
              <a:rPr lang="en-US" altLang="en-US" sz="2000" b="1" dirty="0"/>
              <a:t>Exemption — Any motor vehicle discovered to be in an unsafe condition while being operated on the highway may be continued in operation only to the nearest place where repairs can safely be effected. Such operation shall be conducted only if it is less hazardous to the public than to permit the vehicle to remain on the highway.</a:t>
            </a:r>
            <a:endParaRPr lang="en-US" altLang="en-US" sz="2000" dirty="0"/>
          </a:p>
          <a:p>
            <a:pPr eaLnBrk="1" hangingPunct="1">
              <a:defRPr/>
            </a:pPr>
            <a:endParaRPr lang="en-US" altLang="en-US" sz="2000" dirty="0"/>
          </a:p>
        </p:txBody>
      </p:sp>
      <p:pic>
        <p:nvPicPr>
          <p:cNvPr id="150532" name="Picture 4" descr="Our ASE certified technicians specialize in light, medium, and heavy-duty truck repairs.">
            <a:extLst>
              <a:ext uri="{FF2B5EF4-FFF2-40B4-BE49-F238E27FC236}">
                <a16:creationId xmlns:a16="http://schemas.microsoft.com/office/drawing/2014/main" id="{408FB92B-7AA3-617C-309C-30EB94FB9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05000"/>
            <a:ext cx="2971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7DF71BC2-4EF8-FA6A-F637-719AD878B8B0}"/>
              </a:ext>
            </a:extLst>
          </p:cNvPr>
          <p:cNvSpPr>
            <a:spLocks noGrp="1" noChangeArrowheads="1"/>
          </p:cNvSpPr>
          <p:nvPr>
            <p:ph type="subTitle" idx="1"/>
          </p:nvPr>
        </p:nvSpPr>
        <p:spPr>
          <a:xfrm>
            <a:off x="0" y="685800"/>
            <a:ext cx="8915400" cy="4343400"/>
          </a:xfrm>
        </p:spPr>
        <p:txBody>
          <a:bodyPr/>
          <a:lstStyle/>
          <a:p>
            <a:pPr algn="ctr" eaLnBrk="1" hangingPunct="1">
              <a:lnSpc>
                <a:spcPct val="90000"/>
              </a:lnSpc>
              <a:defRPr/>
            </a:pPr>
            <a:endParaRPr lang="en-US" altLang="en-US" b="1" dirty="0">
              <a:solidFill>
                <a:srgbClr val="663300"/>
              </a:solidFill>
              <a:effectLst>
                <a:outerShdw blurRad="38100" dist="38100" dir="2700000" algn="tl">
                  <a:srgbClr val="000000"/>
                </a:outerShdw>
              </a:effectLst>
            </a:endParaRPr>
          </a:p>
          <a:p>
            <a:pPr algn="ctr" eaLnBrk="1" hangingPunct="1">
              <a:lnSpc>
                <a:spcPct val="90000"/>
              </a:lnSpc>
              <a:defRPr/>
            </a:pPr>
            <a:r>
              <a:rPr lang="en-US" altLang="en-US" sz="5000" b="1" dirty="0">
                <a:solidFill>
                  <a:srgbClr val="663300"/>
                </a:solidFill>
                <a:effectLst>
                  <a:outerShdw blurRad="38100" dist="38100" dir="2700000" algn="tl">
                    <a:srgbClr val="000000"/>
                  </a:outerShdw>
                </a:effectLst>
              </a:rPr>
              <a:t>Record of Duty Status (RODS) &amp; ELDs:</a:t>
            </a:r>
          </a:p>
          <a:p>
            <a:pPr algn="ctr" eaLnBrk="1" hangingPunct="1">
              <a:lnSpc>
                <a:spcPct val="90000"/>
              </a:lnSpc>
              <a:defRPr/>
            </a:pPr>
            <a:endParaRPr lang="en-US" altLang="en-US" b="1" dirty="0">
              <a:solidFill>
                <a:srgbClr val="663300"/>
              </a:solidFill>
              <a:effectLst>
                <a:outerShdw blurRad="38100" dist="38100" dir="2700000" algn="tl">
                  <a:srgbClr val="000000"/>
                </a:outerShdw>
              </a:effectLst>
            </a:endParaRPr>
          </a:p>
          <a:p>
            <a:pPr algn="ctr" eaLnBrk="1" hangingPunct="1">
              <a:lnSpc>
                <a:spcPct val="90000"/>
              </a:lnSpc>
              <a:defRPr/>
            </a:pPr>
            <a:r>
              <a:rPr lang="en-US" altLang="en-US" sz="5400" b="1" i="1" dirty="0">
                <a:solidFill>
                  <a:srgbClr val="D02806"/>
                </a:solidFill>
                <a:effectLst>
                  <a:outerShdw blurRad="38100" dist="38100" dir="2700000" algn="tl">
                    <a:srgbClr val="000000"/>
                  </a:outerShdw>
                </a:effectLst>
              </a:rPr>
              <a:t>Hours of Service</a:t>
            </a:r>
          </a:p>
          <a:p>
            <a:pPr algn="ctr" eaLnBrk="1" hangingPunct="1">
              <a:lnSpc>
                <a:spcPct val="90000"/>
              </a:lnSpc>
              <a:defRPr/>
            </a:pPr>
            <a:r>
              <a:rPr lang="en-US" altLang="en-US" sz="4000" b="1" i="1" dirty="0">
                <a:solidFill>
                  <a:srgbClr val="D02806"/>
                </a:solidFill>
                <a:effectLst>
                  <a:outerShdw blurRad="38100" dist="38100" dir="2700000" algn="tl">
                    <a:srgbClr val="000000"/>
                  </a:outerShdw>
                </a:effectLst>
              </a:rPr>
              <a:t>FMCSR § 395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D0DFCC9-71E3-15D2-F8D6-0C77FCA3390C}"/>
              </a:ext>
            </a:extLst>
          </p:cNvPr>
          <p:cNvSpPr>
            <a:spLocks noGrp="1"/>
          </p:cNvSpPr>
          <p:nvPr>
            <p:ph type="title"/>
          </p:nvPr>
        </p:nvSpPr>
        <p:spPr>
          <a:xfrm>
            <a:off x="228600" y="152400"/>
            <a:ext cx="7086600" cy="1320800"/>
          </a:xfrm>
        </p:spPr>
        <p:txBody>
          <a:bodyPr/>
          <a:lstStyle/>
          <a:p>
            <a:pPr eaLnBrk="1" hangingPunct="1"/>
            <a:r>
              <a:rPr lang="en-US" altLang="en-US" sz="4800">
                <a:solidFill>
                  <a:srgbClr val="3A3900"/>
                </a:solidFill>
              </a:rPr>
              <a:t>How Can You Stay Legal?</a:t>
            </a:r>
          </a:p>
        </p:txBody>
      </p:sp>
      <p:sp>
        <p:nvSpPr>
          <p:cNvPr id="14339" name="Rectangle 3">
            <a:extLst>
              <a:ext uri="{FF2B5EF4-FFF2-40B4-BE49-F238E27FC236}">
                <a16:creationId xmlns:a16="http://schemas.microsoft.com/office/drawing/2014/main" id="{A9A3AD64-16B5-EB13-04EB-66A4CF2E2580}"/>
              </a:ext>
            </a:extLst>
          </p:cNvPr>
          <p:cNvSpPr>
            <a:spLocks noGrp="1" noChangeArrowheads="1"/>
          </p:cNvSpPr>
          <p:nvPr>
            <p:ph idx="1"/>
          </p:nvPr>
        </p:nvSpPr>
        <p:spPr>
          <a:xfrm>
            <a:off x="228600" y="990600"/>
            <a:ext cx="8229600" cy="4525963"/>
          </a:xfrm>
        </p:spPr>
        <p:txBody>
          <a:bodyPr/>
          <a:lstStyle/>
          <a:p>
            <a:pPr eaLnBrk="1" hangingPunct="1">
              <a:defRPr/>
            </a:pPr>
            <a:r>
              <a:rPr lang="en-US" altLang="en-US" sz="2800" b="1" dirty="0"/>
              <a:t>Keep Record of Duty Status current to the:  </a:t>
            </a:r>
          </a:p>
          <a:p>
            <a:pPr marL="0" indent="0" eaLnBrk="1" hangingPunct="1">
              <a:buFont typeface="Wingdings 3" panose="05040102010807070707" pitchFamily="18" charset="2"/>
              <a:buNone/>
              <a:defRPr/>
            </a:pPr>
            <a:r>
              <a:rPr lang="en-US" altLang="en-US" sz="2800" b="1" dirty="0">
                <a:solidFill>
                  <a:srgbClr val="FF0000"/>
                </a:solidFill>
              </a:rPr>
              <a:t>	“l</a:t>
            </a:r>
            <a:r>
              <a:rPr lang="en-US" altLang="en-US" sz="2800" b="1" i="1" dirty="0">
                <a:solidFill>
                  <a:srgbClr val="FF0000"/>
                </a:solidFill>
              </a:rPr>
              <a:t>ast change of duty status</a:t>
            </a:r>
            <a:r>
              <a:rPr lang="en-US" altLang="en-US" sz="2800" b="1" dirty="0">
                <a:solidFill>
                  <a:srgbClr val="FF0000"/>
                </a:solidFill>
              </a:rPr>
              <a:t>!”</a:t>
            </a:r>
          </a:p>
          <a:p>
            <a:pPr eaLnBrk="1" hangingPunct="1">
              <a:defRPr/>
            </a:pPr>
            <a:r>
              <a:rPr lang="en-US" altLang="en-US" sz="2800" b="1" dirty="0">
                <a:solidFill>
                  <a:srgbClr val="FF0000"/>
                </a:solidFill>
              </a:rPr>
              <a:t>Have current RODS plus the previous 7 days in your possession</a:t>
            </a:r>
            <a:r>
              <a:rPr lang="en-US" altLang="en-US" sz="2800" b="1" dirty="0"/>
              <a:t>.  </a:t>
            </a:r>
            <a:r>
              <a:rPr lang="en-US" altLang="zh-CN" sz="2800" b="1" dirty="0">
                <a:ea typeface="宋体" panose="02010600030101010101" pitchFamily="2" charset="-122"/>
              </a:rPr>
              <a:t>FMCSR part 395.8 (k) (2)</a:t>
            </a:r>
            <a:r>
              <a:rPr lang="en-US" altLang="zh-CN" sz="2800" dirty="0">
                <a:ea typeface="宋体" panose="02010600030101010101" pitchFamily="2" charset="-122"/>
              </a:rPr>
              <a:t> </a:t>
            </a:r>
            <a:endParaRPr lang="en-US" altLang="en-US" sz="2800" b="1" dirty="0"/>
          </a:p>
          <a:p>
            <a:pPr eaLnBrk="1" hangingPunct="1">
              <a:defRPr/>
            </a:pPr>
            <a:r>
              <a:rPr lang="en-US" altLang="en-US" sz="2800" b="1" dirty="0"/>
              <a:t>Do not violate the </a:t>
            </a:r>
            <a:r>
              <a:rPr lang="en-US" altLang="en-US" sz="2800" b="1" dirty="0">
                <a:solidFill>
                  <a:srgbClr val="FF0000"/>
                </a:solidFill>
              </a:rPr>
              <a:t>8</a:t>
            </a:r>
            <a:r>
              <a:rPr lang="en-US" altLang="en-US" sz="2800" b="1" dirty="0"/>
              <a:t>–hour Rest Break Rule</a:t>
            </a:r>
            <a:r>
              <a:rPr lang="en-US" altLang="en-US" sz="2800" b="1" dirty="0">
                <a:solidFill>
                  <a:srgbClr val="FF0000"/>
                </a:solidFill>
              </a:rPr>
              <a:t>, 11</a:t>
            </a:r>
            <a:r>
              <a:rPr lang="en-US" altLang="en-US" sz="2800" b="1" dirty="0"/>
              <a:t>-hour Driving rule, </a:t>
            </a:r>
            <a:r>
              <a:rPr lang="en-US" altLang="en-US" sz="2800" b="1" dirty="0">
                <a:solidFill>
                  <a:srgbClr val="FF0000"/>
                </a:solidFill>
              </a:rPr>
              <a:t>14</a:t>
            </a:r>
            <a:r>
              <a:rPr lang="en-US" altLang="en-US" sz="2800" b="1" dirty="0"/>
              <a:t>-hour On-Duty rule, or </a:t>
            </a:r>
            <a:r>
              <a:rPr lang="en-US" altLang="en-US" sz="2800" b="1" dirty="0">
                <a:solidFill>
                  <a:srgbClr val="FF0000"/>
                </a:solidFill>
              </a:rPr>
              <a:t>70 </a:t>
            </a:r>
            <a:r>
              <a:rPr lang="en-US" altLang="en-US" sz="2800" b="1" dirty="0"/>
              <a:t>hours in </a:t>
            </a:r>
            <a:r>
              <a:rPr lang="en-US" altLang="en-US" sz="2800" b="1" dirty="0">
                <a:solidFill>
                  <a:srgbClr val="FF0000"/>
                </a:solidFill>
              </a:rPr>
              <a:t>8</a:t>
            </a:r>
            <a:r>
              <a:rPr lang="en-US" altLang="en-US" sz="2800" b="1" dirty="0"/>
              <a:t> days rule.</a:t>
            </a:r>
          </a:p>
          <a:p>
            <a:pPr eaLnBrk="1" hangingPunct="1">
              <a:defRPr/>
            </a:pPr>
            <a:r>
              <a:rPr lang="en-US" altLang="en-US" sz="2800" b="1" dirty="0"/>
              <a:t>Prevent false RODS by: </a:t>
            </a:r>
          </a:p>
          <a:p>
            <a:pPr eaLnBrk="1" hangingPunct="1">
              <a:buFontTx/>
              <a:buNone/>
              <a:defRPr/>
            </a:pPr>
            <a:r>
              <a:rPr lang="en-US" altLang="en-US" sz="2800" b="1" dirty="0"/>
              <a:t>	</a:t>
            </a:r>
            <a:r>
              <a:rPr lang="en-US" altLang="en-US" sz="2800" b="1" dirty="0">
                <a:solidFill>
                  <a:srgbClr val="FF0000"/>
                </a:solidFill>
              </a:rPr>
              <a:t>“logging it as you do it”.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898" decel="100000" fill="hold"/>
                                        <p:tgtEl>
                                          <p:spTgt spid="143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4338"/>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4339">
                                            <p:txEl>
                                              <p:pRg st="0" end="0"/>
                                            </p:txEl>
                                          </p:spTgt>
                                        </p:tgtEl>
                                        <p:attrNameLst>
                                          <p:attrName>style.visibility</p:attrName>
                                        </p:attrNameLst>
                                      </p:cBhvr>
                                      <p:to>
                                        <p:strVal val="visible"/>
                                      </p:to>
                                    </p:set>
                                    <p:animEffect transition="in" filter="fade">
                                      <p:cBhvr>
                                        <p:cTn id="15" dur="1000"/>
                                        <p:tgtEl>
                                          <p:spTgt spid="14339">
                                            <p:txEl>
                                              <p:pRg st="0" end="0"/>
                                            </p:txEl>
                                          </p:spTgt>
                                        </p:tgtEl>
                                      </p:cBhvr>
                                    </p:animEffect>
                                    <p:anim calcmode="lin" valueType="num">
                                      <p:cBhvr>
                                        <p:cTn id="16"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433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433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14339">
                                            <p:txEl>
                                              <p:pRg st="1" end="1"/>
                                            </p:txEl>
                                          </p:spTgt>
                                        </p:tgtEl>
                                        <p:attrNameLst>
                                          <p:attrName>style.visibility</p:attrName>
                                        </p:attrNameLst>
                                      </p:cBhvr>
                                      <p:to>
                                        <p:strVal val="visible"/>
                                      </p:to>
                                    </p:set>
                                    <p:animEffect transition="in" filter="fade">
                                      <p:cBhvr>
                                        <p:cTn id="23" dur="1000"/>
                                        <p:tgtEl>
                                          <p:spTgt spid="14339">
                                            <p:txEl>
                                              <p:pRg st="1" end="1"/>
                                            </p:txEl>
                                          </p:spTgt>
                                        </p:tgtEl>
                                      </p:cBhvr>
                                    </p:animEffect>
                                    <p:anim calcmode="lin" valueType="num">
                                      <p:cBhvr>
                                        <p:cTn id="24" dur="10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1433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1433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14339">
                                            <p:txEl>
                                              <p:pRg st="2" end="2"/>
                                            </p:txEl>
                                          </p:spTgt>
                                        </p:tgtEl>
                                        <p:attrNameLst>
                                          <p:attrName>style.visibility</p:attrName>
                                        </p:attrNameLst>
                                      </p:cBhvr>
                                      <p:to>
                                        <p:strVal val="visible"/>
                                      </p:to>
                                    </p:set>
                                    <p:animEffect transition="in" filter="fade">
                                      <p:cBhvr>
                                        <p:cTn id="31" dur="1000"/>
                                        <p:tgtEl>
                                          <p:spTgt spid="14339">
                                            <p:txEl>
                                              <p:pRg st="2" end="2"/>
                                            </p:txEl>
                                          </p:spTgt>
                                        </p:tgtEl>
                                      </p:cBhvr>
                                    </p:animEffect>
                                    <p:anim calcmode="lin" valueType="num">
                                      <p:cBhvr>
                                        <p:cTn id="32" dur="10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1433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1433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nodeType="clickEffect">
                                  <p:stCondLst>
                                    <p:cond delay="0"/>
                                  </p:stCondLst>
                                  <p:childTnLst>
                                    <p:set>
                                      <p:cBhvr>
                                        <p:cTn id="38" dur="1" fill="hold">
                                          <p:stCondLst>
                                            <p:cond delay="0"/>
                                          </p:stCondLst>
                                        </p:cTn>
                                        <p:tgtEl>
                                          <p:spTgt spid="14339">
                                            <p:txEl>
                                              <p:pRg st="3" end="3"/>
                                            </p:txEl>
                                          </p:spTgt>
                                        </p:tgtEl>
                                        <p:attrNameLst>
                                          <p:attrName>style.visibility</p:attrName>
                                        </p:attrNameLst>
                                      </p:cBhvr>
                                      <p:to>
                                        <p:strVal val="visible"/>
                                      </p:to>
                                    </p:set>
                                    <p:animEffect transition="in" filter="fade">
                                      <p:cBhvr>
                                        <p:cTn id="39" dur="1000"/>
                                        <p:tgtEl>
                                          <p:spTgt spid="14339">
                                            <p:txEl>
                                              <p:pRg st="3" end="3"/>
                                            </p:txEl>
                                          </p:spTgt>
                                        </p:tgtEl>
                                      </p:cBhvr>
                                    </p:animEffect>
                                    <p:anim calcmode="lin" valueType="num">
                                      <p:cBhvr>
                                        <p:cTn id="40" dur="10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433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433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nodeType="clickEffect">
                                  <p:stCondLst>
                                    <p:cond delay="0"/>
                                  </p:stCondLst>
                                  <p:childTnLst>
                                    <p:set>
                                      <p:cBhvr>
                                        <p:cTn id="46" dur="1" fill="hold">
                                          <p:stCondLst>
                                            <p:cond delay="0"/>
                                          </p:stCondLst>
                                        </p:cTn>
                                        <p:tgtEl>
                                          <p:spTgt spid="14339">
                                            <p:txEl>
                                              <p:pRg st="4" end="4"/>
                                            </p:txEl>
                                          </p:spTgt>
                                        </p:tgtEl>
                                        <p:attrNameLst>
                                          <p:attrName>style.visibility</p:attrName>
                                        </p:attrNameLst>
                                      </p:cBhvr>
                                      <p:to>
                                        <p:strVal val="visible"/>
                                      </p:to>
                                    </p:set>
                                    <p:animEffect transition="in" filter="fade">
                                      <p:cBhvr>
                                        <p:cTn id="47" dur="1000"/>
                                        <p:tgtEl>
                                          <p:spTgt spid="14339">
                                            <p:txEl>
                                              <p:pRg st="4" end="4"/>
                                            </p:txEl>
                                          </p:spTgt>
                                        </p:tgtEl>
                                      </p:cBhvr>
                                    </p:animEffect>
                                    <p:anim calcmode="lin" valueType="num">
                                      <p:cBhvr>
                                        <p:cTn id="48" dur="10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1433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1433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nodeType="clickEffect">
                                  <p:stCondLst>
                                    <p:cond delay="0"/>
                                  </p:stCondLst>
                                  <p:childTnLst>
                                    <p:set>
                                      <p:cBhvr>
                                        <p:cTn id="54" dur="1" fill="hold">
                                          <p:stCondLst>
                                            <p:cond delay="0"/>
                                          </p:stCondLst>
                                        </p:cTn>
                                        <p:tgtEl>
                                          <p:spTgt spid="14339">
                                            <p:txEl>
                                              <p:pRg st="5" end="5"/>
                                            </p:txEl>
                                          </p:spTgt>
                                        </p:tgtEl>
                                        <p:attrNameLst>
                                          <p:attrName>style.visibility</p:attrName>
                                        </p:attrNameLst>
                                      </p:cBhvr>
                                      <p:to>
                                        <p:strVal val="visible"/>
                                      </p:to>
                                    </p:set>
                                    <p:animEffect transition="in" filter="fade">
                                      <p:cBhvr>
                                        <p:cTn id="55" dur="1000"/>
                                        <p:tgtEl>
                                          <p:spTgt spid="14339">
                                            <p:txEl>
                                              <p:pRg st="5" end="5"/>
                                            </p:txEl>
                                          </p:spTgt>
                                        </p:tgtEl>
                                      </p:cBhvr>
                                    </p:animEffect>
                                    <p:anim calcmode="lin" valueType="num">
                                      <p:cBhvr>
                                        <p:cTn id="56" dur="10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1433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14339">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8A78E1E8-701C-EF6E-0978-5E4597F252C5}"/>
              </a:ext>
            </a:extLst>
          </p:cNvPr>
          <p:cNvSpPr>
            <a:spLocks noGrp="1"/>
          </p:cNvSpPr>
          <p:nvPr>
            <p:ph type="title"/>
          </p:nvPr>
        </p:nvSpPr>
        <p:spPr>
          <a:xfrm>
            <a:off x="609600" y="76200"/>
            <a:ext cx="6348413" cy="1320800"/>
          </a:xfrm>
        </p:spPr>
        <p:txBody>
          <a:bodyPr/>
          <a:lstStyle/>
          <a:p>
            <a:pPr eaLnBrk="1" hangingPunct="1"/>
            <a:r>
              <a:rPr lang="en-US" altLang="en-US">
                <a:solidFill>
                  <a:srgbClr val="464334"/>
                </a:solidFill>
              </a:rPr>
              <a:t>Off-Duty (Line 1):</a:t>
            </a:r>
          </a:p>
        </p:txBody>
      </p:sp>
      <p:sp>
        <p:nvSpPr>
          <p:cNvPr id="158723" name="Rectangle 3">
            <a:extLst>
              <a:ext uri="{FF2B5EF4-FFF2-40B4-BE49-F238E27FC236}">
                <a16:creationId xmlns:a16="http://schemas.microsoft.com/office/drawing/2014/main" id="{25705D48-64D9-D6B0-C17B-A8109A15C418}"/>
              </a:ext>
            </a:extLst>
          </p:cNvPr>
          <p:cNvSpPr>
            <a:spLocks noGrp="1"/>
          </p:cNvSpPr>
          <p:nvPr>
            <p:ph idx="1"/>
          </p:nvPr>
        </p:nvSpPr>
        <p:spPr>
          <a:xfrm>
            <a:off x="76200" y="889000"/>
            <a:ext cx="8763000" cy="4902200"/>
          </a:xfrm>
        </p:spPr>
        <p:txBody>
          <a:bodyPr/>
          <a:lstStyle/>
          <a:p>
            <a:pPr marL="609600" indent="-609600" eaLnBrk="1" hangingPunct="1">
              <a:lnSpc>
                <a:spcPct val="80000"/>
              </a:lnSpc>
              <a:buFontTx/>
              <a:buNone/>
            </a:pPr>
            <a:r>
              <a:rPr lang="en-US" altLang="en-US" sz="2000" b="1"/>
              <a:t>	</a:t>
            </a:r>
            <a:r>
              <a:rPr lang="en-US" altLang="en-US" sz="2400" b="1"/>
              <a:t>Off-Duty (Line 1):  </a:t>
            </a:r>
            <a:r>
              <a:rPr lang="en-US" altLang="en-US" sz="2400" b="1" i="1">
                <a:solidFill>
                  <a:srgbClr val="FF0000"/>
                </a:solidFill>
              </a:rPr>
              <a:t>Off-Duty time is time when relieved of all duties and responsibilities, by the motor carrier.</a:t>
            </a:r>
            <a:r>
              <a:rPr lang="en-US" altLang="en-US" sz="2000" b="1" i="1"/>
              <a:t> </a:t>
            </a:r>
          </a:p>
          <a:p>
            <a:pPr marL="609600" indent="-609600" eaLnBrk="1" hangingPunct="1">
              <a:lnSpc>
                <a:spcPct val="80000"/>
              </a:lnSpc>
              <a:buFontTx/>
              <a:buNone/>
            </a:pPr>
            <a:endParaRPr lang="en-US" altLang="en-US" sz="500" b="1" i="1"/>
          </a:p>
          <a:p>
            <a:pPr marL="609600" indent="-609600" eaLnBrk="1" hangingPunct="1">
              <a:lnSpc>
                <a:spcPct val="80000"/>
              </a:lnSpc>
              <a:buFontTx/>
              <a:buNone/>
            </a:pPr>
            <a:r>
              <a:rPr lang="en-US" altLang="en-US" sz="2000" b="1"/>
              <a:t>	</a:t>
            </a:r>
            <a:r>
              <a:rPr lang="en-US" altLang="en-US" sz="2400" b="1"/>
              <a:t>Per Part 395, </a:t>
            </a:r>
            <a:r>
              <a:rPr lang="en-US" altLang="en-US" sz="2400" b="1" i="1"/>
              <a:t>a driver may record these breaks Off-Duty since: </a:t>
            </a:r>
          </a:p>
          <a:p>
            <a:pPr marL="990600" lvl="1" indent="-533400" eaLnBrk="1" hangingPunct="1">
              <a:lnSpc>
                <a:spcPct val="80000"/>
              </a:lnSpc>
            </a:pPr>
            <a:r>
              <a:rPr lang="en-US" altLang="en-US" sz="2000" b="1" i="1">
                <a:solidFill>
                  <a:srgbClr val="FF0000"/>
                </a:solidFill>
              </a:rPr>
              <a:t>Driver is relieved of all duty and responsibility for the care and custody of the vehicle by the motor carrier, its accessories, and any cargo it may be carrying.  </a:t>
            </a:r>
          </a:p>
          <a:p>
            <a:pPr marL="990600" lvl="1" indent="-533400" eaLnBrk="1" hangingPunct="1">
              <a:lnSpc>
                <a:spcPct val="80000"/>
              </a:lnSpc>
            </a:pPr>
            <a:r>
              <a:rPr lang="en-US" altLang="en-US" sz="2000" b="1" i="1">
                <a:solidFill>
                  <a:srgbClr val="FF0000"/>
                </a:solidFill>
              </a:rPr>
              <a:t>During such time the driver is at liberty to pursue activities of his/her own choosing.</a:t>
            </a:r>
            <a:r>
              <a:rPr lang="en-US" altLang="en-US" sz="1800" b="1"/>
              <a:t>  </a:t>
            </a:r>
          </a:p>
          <a:p>
            <a:pPr marL="609600" indent="-609600" eaLnBrk="1" hangingPunct="1">
              <a:lnSpc>
                <a:spcPct val="80000"/>
              </a:lnSpc>
              <a:buFontTx/>
              <a:buNone/>
            </a:pPr>
            <a:endParaRPr lang="en-US" altLang="en-US" sz="500" b="1"/>
          </a:p>
          <a:p>
            <a:pPr marL="609600" indent="-609600" eaLnBrk="1" hangingPunct="1">
              <a:lnSpc>
                <a:spcPct val="80000"/>
              </a:lnSpc>
              <a:buFontTx/>
              <a:buNone/>
            </a:pPr>
            <a:r>
              <a:rPr lang="en-US" altLang="en-US" sz="2000" b="1"/>
              <a:t>	The company does relieve a driver from duty for meals and breaks, provided the driver is not required to remain “In-Attendance” of a Hazardous Materials or High Value load.</a:t>
            </a:r>
            <a:r>
              <a:rPr lang="en-US" altLang="en-US" b="1"/>
              <a:t> </a:t>
            </a:r>
          </a:p>
          <a:p>
            <a:pPr marL="609600" indent="-609600" eaLnBrk="1" hangingPunct="1">
              <a:lnSpc>
                <a:spcPct val="80000"/>
              </a:lnSpc>
              <a:buFontTx/>
              <a:buNone/>
            </a:pPr>
            <a:endParaRPr lang="en-US" altLang="en-US" sz="500" b="1"/>
          </a:p>
          <a:p>
            <a:pPr marL="609600" indent="-609600" eaLnBrk="1" hangingPunct="1">
              <a:lnSpc>
                <a:spcPct val="80000"/>
              </a:lnSpc>
              <a:buFontTx/>
              <a:buNone/>
            </a:pPr>
            <a:r>
              <a:rPr lang="en-US" altLang="en-US" b="1"/>
              <a:t>	Examples:  Lunch, shower, home time, etc.</a:t>
            </a:r>
            <a:r>
              <a:rPr lang="en-US" altLang="en-US"/>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58723">
                                            <p:txEl>
                                              <p:pRg st="0" end="0"/>
                                            </p:txEl>
                                          </p:spTgt>
                                        </p:tgtEl>
                                        <p:attrNameLst>
                                          <p:attrName>style.visibility</p:attrName>
                                        </p:attrNameLst>
                                      </p:cBhvr>
                                      <p:to>
                                        <p:strVal val="visible"/>
                                      </p:to>
                                    </p:set>
                                    <p:anim calcmode="discrete" valueType="clr">
                                      <p:cBhvr override="childStyle">
                                        <p:cTn id="7" dur="80"/>
                                        <p:tgtEl>
                                          <p:spTgt spid="1587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87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58723">
                                            <p:txEl>
                                              <p:pRg st="0" end="0"/>
                                            </p:txEl>
                                          </p:spTgt>
                                        </p:tgtEl>
                                        <p:attrNameLst>
                                          <p:attrName>fill.type</p:attrName>
                                        </p:attrNameLst>
                                      </p:cBhvr>
                                      <p:to>
                                        <p:strVal val="solid"/>
                                      </p:to>
                                    </p:set>
                                  </p:childTnLst>
                                </p:cTn>
                              </p:par>
                            </p:childTnLst>
                          </p:cTn>
                        </p:par>
                        <p:par>
                          <p:cTn id="10" fill="hold" nodeType="afterGroup">
                            <p:stCondLst>
                              <p:cond delay="384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58723">
                                            <p:txEl>
                                              <p:pRg st="2" end="2"/>
                                            </p:txEl>
                                          </p:spTgt>
                                        </p:tgtEl>
                                        <p:attrNameLst>
                                          <p:attrName>style.visibility</p:attrName>
                                        </p:attrNameLst>
                                      </p:cBhvr>
                                      <p:to>
                                        <p:strVal val="visible"/>
                                      </p:to>
                                    </p:set>
                                    <p:anim calcmode="discrete" valueType="clr">
                                      <p:cBhvr override="childStyle">
                                        <p:cTn id="13" dur="80"/>
                                        <p:tgtEl>
                                          <p:spTgt spid="1587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58723">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158723">
                                            <p:txEl>
                                              <p:pRg st="2" end="2"/>
                                            </p:txEl>
                                          </p:spTgt>
                                        </p:tgtEl>
                                        <p:attrNameLst>
                                          <p:attrName>fill.type</p:attrName>
                                        </p:attrNameLst>
                                      </p:cBhvr>
                                      <p:to>
                                        <p:strVal val="solid"/>
                                      </p:to>
                                    </p:set>
                                  </p:childTnLst>
                                </p:cTn>
                              </p:par>
                              <p:par>
                                <p:cTn id="16" presetID="27" presetClass="entr" presetSubtype="0" fill="hold" nodeType="withEffect">
                                  <p:stCondLst>
                                    <p:cond delay="0"/>
                                  </p:stCondLst>
                                  <p:iterate type="lt">
                                    <p:tmPct val="50000"/>
                                  </p:iterate>
                                  <p:childTnLst>
                                    <p:set>
                                      <p:cBhvr>
                                        <p:cTn id="17" dur="1" fill="hold">
                                          <p:stCondLst>
                                            <p:cond delay="0"/>
                                          </p:stCondLst>
                                        </p:cTn>
                                        <p:tgtEl>
                                          <p:spTgt spid="158723">
                                            <p:txEl>
                                              <p:pRg st="3" end="3"/>
                                            </p:txEl>
                                          </p:spTgt>
                                        </p:tgtEl>
                                        <p:attrNameLst>
                                          <p:attrName>style.visibility</p:attrName>
                                        </p:attrNameLst>
                                      </p:cBhvr>
                                      <p:to>
                                        <p:strVal val="visible"/>
                                      </p:to>
                                    </p:set>
                                    <p:anim calcmode="discrete" valueType="clr">
                                      <p:cBhvr override="childStyle">
                                        <p:cTn id="18" dur="80"/>
                                        <p:tgtEl>
                                          <p:spTgt spid="1587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8723">
                                            <p:txEl>
                                              <p:pRg st="3" end="3"/>
                                            </p:txEl>
                                          </p:spTgt>
                                        </p:tgtEl>
                                        <p:attrNameLst>
                                          <p:attrName>fillcolor</p:attrName>
                                        </p:attrNameLst>
                                      </p:cBhvr>
                                      <p:tavLst>
                                        <p:tav tm="0">
                                          <p:val>
                                            <p:clrVal>
                                              <a:schemeClr val="accent2"/>
                                            </p:clrVal>
                                          </p:val>
                                        </p:tav>
                                        <p:tav tm="50000">
                                          <p:val>
                                            <p:clrVal>
                                              <a:schemeClr val="hlink"/>
                                            </p:clrVal>
                                          </p:val>
                                        </p:tav>
                                      </p:tavLst>
                                    </p:anim>
                                    <p:set>
                                      <p:cBhvr>
                                        <p:cTn id="20" dur="80"/>
                                        <p:tgtEl>
                                          <p:spTgt spid="158723">
                                            <p:txEl>
                                              <p:pRg st="3" end="3"/>
                                            </p:txEl>
                                          </p:spTgt>
                                        </p:tgtEl>
                                        <p:attrNameLst>
                                          <p:attrName>fill.type</p:attrName>
                                        </p:attrNameLst>
                                      </p:cBhvr>
                                      <p:to>
                                        <p:strVal val="solid"/>
                                      </p:to>
                                    </p:set>
                                  </p:childTnLst>
                                </p:cTn>
                              </p:par>
                              <p:par>
                                <p:cTn id="21" presetID="27" presetClass="entr" presetSubtype="0" fill="hold" nodeType="withEffect">
                                  <p:stCondLst>
                                    <p:cond delay="0"/>
                                  </p:stCondLst>
                                  <p:iterate type="lt">
                                    <p:tmPct val="50000"/>
                                  </p:iterate>
                                  <p:childTnLst>
                                    <p:set>
                                      <p:cBhvr>
                                        <p:cTn id="22" dur="1" fill="hold">
                                          <p:stCondLst>
                                            <p:cond delay="0"/>
                                          </p:stCondLst>
                                        </p:cTn>
                                        <p:tgtEl>
                                          <p:spTgt spid="158723">
                                            <p:txEl>
                                              <p:pRg st="4" end="4"/>
                                            </p:txEl>
                                          </p:spTgt>
                                        </p:tgtEl>
                                        <p:attrNameLst>
                                          <p:attrName>style.visibility</p:attrName>
                                        </p:attrNameLst>
                                      </p:cBhvr>
                                      <p:to>
                                        <p:strVal val="visible"/>
                                      </p:to>
                                    </p:set>
                                    <p:anim calcmode="discrete" valueType="clr">
                                      <p:cBhvr override="childStyle">
                                        <p:cTn id="23" dur="80"/>
                                        <p:tgtEl>
                                          <p:spTgt spid="1587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58723">
                                            <p:txEl>
                                              <p:pRg st="4" end="4"/>
                                            </p:txEl>
                                          </p:spTgt>
                                        </p:tgtEl>
                                        <p:attrNameLst>
                                          <p:attrName>fillcolor</p:attrName>
                                        </p:attrNameLst>
                                      </p:cBhvr>
                                      <p:tavLst>
                                        <p:tav tm="0">
                                          <p:val>
                                            <p:clrVal>
                                              <a:schemeClr val="accent2"/>
                                            </p:clrVal>
                                          </p:val>
                                        </p:tav>
                                        <p:tav tm="50000">
                                          <p:val>
                                            <p:clrVal>
                                              <a:schemeClr val="hlink"/>
                                            </p:clrVal>
                                          </p:val>
                                        </p:tav>
                                      </p:tavLst>
                                    </p:anim>
                                    <p:set>
                                      <p:cBhvr>
                                        <p:cTn id="25" dur="80"/>
                                        <p:tgtEl>
                                          <p:spTgt spid="158723">
                                            <p:txEl>
                                              <p:pRg st="4" end="4"/>
                                            </p:txEl>
                                          </p:spTgt>
                                        </p:tgtEl>
                                        <p:attrNameLst>
                                          <p:attrName>fill.type</p:attrName>
                                        </p:attrNameLst>
                                      </p:cBhvr>
                                      <p:to>
                                        <p:strVal val="solid"/>
                                      </p:to>
                                    </p:set>
                                  </p:childTnLst>
                                </p:cTn>
                              </p:par>
                            </p:childTnLst>
                          </p:cTn>
                        </p:par>
                        <p:par>
                          <p:cTn id="26" fill="hold" nodeType="afterGroup">
                            <p:stCondLst>
                              <p:cond delay="924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158723">
                                            <p:txEl>
                                              <p:pRg st="6" end="6"/>
                                            </p:txEl>
                                          </p:spTgt>
                                        </p:tgtEl>
                                        <p:attrNameLst>
                                          <p:attrName>style.visibility</p:attrName>
                                        </p:attrNameLst>
                                      </p:cBhvr>
                                      <p:to>
                                        <p:strVal val="visible"/>
                                      </p:to>
                                    </p:set>
                                    <p:anim calcmode="discrete" valueType="clr">
                                      <p:cBhvr override="childStyle">
                                        <p:cTn id="29" dur="80"/>
                                        <p:tgtEl>
                                          <p:spTgt spid="15872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58723">
                                            <p:txEl>
                                              <p:pRg st="6" end="6"/>
                                            </p:txEl>
                                          </p:spTgt>
                                        </p:tgtEl>
                                        <p:attrNameLst>
                                          <p:attrName>fillcolor</p:attrName>
                                        </p:attrNameLst>
                                      </p:cBhvr>
                                      <p:tavLst>
                                        <p:tav tm="0">
                                          <p:val>
                                            <p:clrVal>
                                              <a:schemeClr val="accent2"/>
                                            </p:clrVal>
                                          </p:val>
                                        </p:tav>
                                        <p:tav tm="50000">
                                          <p:val>
                                            <p:clrVal>
                                              <a:schemeClr val="hlink"/>
                                            </p:clrVal>
                                          </p:val>
                                        </p:tav>
                                      </p:tavLst>
                                    </p:anim>
                                    <p:set>
                                      <p:cBhvr>
                                        <p:cTn id="31" dur="80"/>
                                        <p:tgtEl>
                                          <p:spTgt spid="158723">
                                            <p:txEl>
                                              <p:pRg st="6" end="6"/>
                                            </p:txEl>
                                          </p:spTgt>
                                        </p:tgtEl>
                                        <p:attrNameLst>
                                          <p:attrName>fill.type</p:attrName>
                                        </p:attrNameLst>
                                      </p:cBhvr>
                                      <p:to>
                                        <p:strVal val="solid"/>
                                      </p:to>
                                    </p:set>
                                  </p:childTnLst>
                                </p:cTn>
                              </p:par>
                            </p:childTnLst>
                          </p:cTn>
                        </p:par>
                        <p:par>
                          <p:cTn id="32" fill="hold" nodeType="afterGroup">
                            <p:stCondLst>
                              <p:cond delay="1504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158723">
                                            <p:txEl>
                                              <p:pRg st="8" end="8"/>
                                            </p:txEl>
                                          </p:spTgt>
                                        </p:tgtEl>
                                        <p:attrNameLst>
                                          <p:attrName>style.visibility</p:attrName>
                                        </p:attrNameLst>
                                      </p:cBhvr>
                                      <p:to>
                                        <p:strVal val="visible"/>
                                      </p:to>
                                    </p:set>
                                    <p:anim calcmode="discrete" valueType="clr">
                                      <p:cBhvr override="childStyle">
                                        <p:cTn id="35" dur="80"/>
                                        <p:tgtEl>
                                          <p:spTgt spid="15872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58723">
                                            <p:txEl>
                                              <p:pRg st="8" end="8"/>
                                            </p:txEl>
                                          </p:spTgt>
                                        </p:tgtEl>
                                        <p:attrNameLst>
                                          <p:attrName>fillcolor</p:attrName>
                                        </p:attrNameLst>
                                      </p:cBhvr>
                                      <p:tavLst>
                                        <p:tav tm="0">
                                          <p:val>
                                            <p:clrVal>
                                              <a:schemeClr val="accent2"/>
                                            </p:clrVal>
                                          </p:val>
                                        </p:tav>
                                        <p:tav tm="50000">
                                          <p:val>
                                            <p:clrVal>
                                              <a:schemeClr val="hlink"/>
                                            </p:clrVal>
                                          </p:val>
                                        </p:tav>
                                      </p:tavLst>
                                    </p:anim>
                                    <p:set>
                                      <p:cBhvr>
                                        <p:cTn id="37" dur="80"/>
                                        <p:tgtEl>
                                          <p:spTgt spid="158723">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72B0B21E-77CB-490C-5CEA-AAE8BA29D6E2}"/>
              </a:ext>
            </a:extLst>
          </p:cNvPr>
          <p:cNvSpPr>
            <a:spLocks noGrp="1"/>
          </p:cNvSpPr>
          <p:nvPr>
            <p:ph type="title"/>
          </p:nvPr>
        </p:nvSpPr>
        <p:spPr>
          <a:xfrm>
            <a:off x="152400" y="228600"/>
            <a:ext cx="6705600" cy="1320800"/>
          </a:xfrm>
        </p:spPr>
        <p:txBody>
          <a:bodyPr/>
          <a:lstStyle/>
          <a:p>
            <a:pPr eaLnBrk="1" hangingPunct="1"/>
            <a:r>
              <a:rPr lang="en-US" altLang="en-US" sz="4800">
                <a:solidFill>
                  <a:srgbClr val="464334"/>
                </a:solidFill>
              </a:rPr>
              <a:t>Sleeper-Berth (Line 2):</a:t>
            </a:r>
          </a:p>
        </p:txBody>
      </p:sp>
      <p:sp>
        <p:nvSpPr>
          <p:cNvPr id="160771" name="Rectangle 3">
            <a:extLst>
              <a:ext uri="{FF2B5EF4-FFF2-40B4-BE49-F238E27FC236}">
                <a16:creationId xmlns:a16="http://schemas.microsoft.com/office/drawing/2014/main" id="{C31DCD42-3E9E-995E-1A4F-C2DEEA800EE6}"/>
              </a:ext>
            </a:extLst>
          </p:cNvPr>
          <p:cNvSpPr>
            <a:spLocks noGrp="1" noChangeArrowheads="1"/>
          </p:cNvSpPr>
          <p:nvPr>
            <p:ph idx="1"/>
          </p:nvPr>
        </p:nvSpPr>
        <p:spPr>
          <a:xfrm>
            <a:off x="152400" y="1143000"/>
            <a:ext cx="8153400" cy="4495800"/>
          </a:xfrm>
        </p:spPr>
        <p:txBody>
          <a:bodyPr/>
          <a:lstStyle/>
          <a:p>
            <a:pPr marL="609600" indent="-609600" eaLnBrk="1" hangingPunct="1">
              <a:lnSpc>
                <a:spcPct val="90000"/>
              </a:lnSpc>
              <a:buFontTx/>
              <a:buNone/>
              <a:defRPr/>
            </a:pPr>
            <a:r>
              <a:rPr lang="en-US" altLang="en-US" sz="3200" b="1" i="1" dirty="0"/>
              <a:t>Sleeper Berth (Line 2):  FMCSR § 395.2:  </a:t>
            </a:r>
          </a:p>
          <a:p>
            <a:pPr eaLnBrk="1" hangingPunct="1">
              <a:lnSpc>
                <a:spcPct val="90000"/>
              </a:lnSpc>
              <a:defRPr/>
            </a:pPr>
            <a:r>
              <a:rPr lang="en-US" altLang="en-US" sz="2800" b="1" i="1" dirty="0"/>
              <a:t>Only time spent in a sleeper berth of a CMV may be recorded as Sleeper Berth time on a driver's record of duty status (driver's log) and can be no other location.</a:t>
            </a:r>
          </a:p>
          <a:p>
            <a:pPr eaLnBrk="1" hangingPunct="1">
              <a:lnSpc>
                <a:spcPct val="90000"/>
              </a:lnSpc>
              <a:defRPr/>
            </a:pPr>
            <a:r>
              <a:rPr lang="en-US" altLang="en-US" sz="2800" dirty="0"/>
              <a:t>Sleeper Berth time </a:t>
            </a:r>
            <a:r>
              <a:rPr lang="en-US" altLang="en-US" sz="2800" b="1" dirty="0">
                <a:solidFill>
                  <a:srgbClr val="CC0000"/>
                </a:solidFill>
                <a:effectLst>
                  <a:outerShdw blurRad="38100" dist="38100" dir="2700000" algn="tl">
                    <a:srgbClr val="000000"/>
                  </a:outerShdw>
                </a:effectLst>
              </a:rPr>
              <a:t>may not</a:t>
            </a:r>
            <a:r>
              <a:rPr lang="en-US" altLang="en-US" sz="2800" dirty="0"/>
              <a:t> be recorded as Off-Duty time.</a:t>
            </a:r>
          </a:p>
          <a:p>
            <a:pPr eaLnBrk="1" hangingPunct="1">
              <a:lnSpc>
                <a:spcPct val="90000"/>
              </a:lnSpc>
              <a:defRPr/>
            </a:pPr>
            <a:r>
              <a:rPr lang="en-US" altLang="en-US" sz="2800" dirty="0"/>
              <a:t>Day-cabs, straight trucks and 1-ton pick-ups do not have the Sleeper-berth option.</a:t>
            </a:r>
          </a:p>
          <a:p>
            <a:pPr marL="0" indent="0" eaLnBrk="1" hangingPunct="1">
              <a:lnSpc>
                <a:spcPct val="90000"/>
              </a:lnSpc>
              <a:buFont typeface="Wingdings 3" panose="05040102010807070707" pitchFamily="18" charset="2"/>
              <a:buNone/>
              <a:defRPr/>
            </a:pPr>
            <a:endParaRPr lang="en-US" altLang="en-US" sz="2800" b="1" i="1" dirty="0"/>
          </a:p>
          <a:p>
            <a:pPr marL="609600" indent="-609600" eaLnBrk="1" hangingPunct="1">
              <a:lnSpc>
                <a:spcPct val="90000"/>
              </a:lnSpc>
              <a:buFontTx/>
              <a:buNone/>
              <a:defRPr/>
            </a:pPr>
            <a:endParaRPr lang="en-US" altLang="en-US" sz="1000" b="1" i="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0771">
                                            <p:txEl>
                                              <p:pRg st="0" end="0"/>
                                            </p:txEl>
                                          </p:spTgt>
                                        </p:tgtEl>
                                        <p:attrNameLst>
                                          <p:attrName>style.visibility</p:attrName>
                                        </p:attrNameLst>
                                      </p:cBhvr>
                                      <p:to>
                                        <p:strVal val="visible"/>
                                      </p:to>
                                    </p:set>
                                    <p:anim calcmode="discrete" valueType="clr">
                                      <p:cBhvr override="childStyle">
                                        <p:cTn id="7" dur="80"/>
                                        <p:tgtEl>
                                          <p:spTgt spid="160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077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077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0771">
                                            <p:txEl>
                                              <p:pRg st="1" end="1"/>
                                            </p:txEl>
                                          </p:spTgt>
                                        </p:tgtEl>
                                        <p:attrNameLst>
                                          <p:attrName>style.visibility</p:attrName>
                                        </p:attrNameLst>
                                      </p:cBhvr>
                                      <p:to>
                                        <p:strVal val="visible"/>
                                      </p:to>
                                    </p:set>
                                    <p:anim calcmode="discrete" valueType="clr">
                                      <p:cBhvr override="childStyle">
                                        <p:cTn id="14" dur="80"/>
                                        <p:tgtEl>
                                          <p:spTgt spid="16077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077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0771">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0771">
                                            <p:txEl>
                                              <p:pRg st="2" end="2"/>
                                            </p:txEl>
                                          </p:spTgt>
                                        </p:tgtEl>
                                        <p:attrNameLst>
                                          <p:attrName>style.visibility</p:attrName>
                                        </p:attrNameLst>
                                      </p:cBhvr>
                                      <p:to>
                                        <p:strVal val="visible"/>
                                      </p:to>
                                    </p:set>
                                    <p:anim calcmode="discrete" valueType="clr">
                                      <p:cBhvr override="childStyle">
                                        <p:cTn id="21" dur="80"/>
                                        <p:tgtEl>
                                          <p:spTgt spid="16077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0771">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0771">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60771">
                                            <p:txEl>
                                              <p:pRg st="3" end="3"/>
                                            </p:txEl>
                                          </p:spTgt>
                                        </p:tgtEl>
                                        <p:attrNameLst>
                                          <p:attrName>style.visibility</p:attrName>
                                        </p:attrNameLst>
                                      </p:cBhvr>
                                      <p:to>
                                        <p:strVal val="visible"/>
                                      </p:to>
                                    </p:set>
                                    <p:anim calcmode="discrete" valueType="clr">
                                      <p:cBhvr override="childStyle">
                                        <p:cTn id="28" dur="80"/>
                                        <p:tgtEl>
                                          <p:spTgt spid="16077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0771">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60771">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2A2535C6-6C99-6FA5-46F4-3922F521041E}"/>
              </a:ext>
            </a:extLst>
          </p:cNvPr>
          <p:cNvSpPr>
            <a:spLocks noGrp="1"/>
          </p:cNvSpPr>
          <p:nvPr>
            <p:ph type="title"/>
          </p:nvPr>
        </p:nvSpPr>
        <p:spPr>
          <a:xfrm>
            <a:off x="384175" y="228600"/>
            <a:ext cx="6348413" cy="1320800"/>
          </a:xfrm>
        </p:spPr>
        <p:txBody>
          <a:bodyPr/>
          <a:lstStyle/>
          <a:p>
            <a:pPr eaLnBrk="1" hangingPunct="1"/>
            <a:r>
              <a:rPr lang="en-US" altLang="en-US" sz="4800">
                <a:solidFill>
                  <a:srgbClr val="464334"/>
                </a:solidFill>
              </a:rPr>
              <a:t>Driving (Line 3):</a:t>
            </a:r>
          </a:p>
        </p:txBody>
      </p:sp>
      <p:sp>
        <p:nvSpPr>
          <p:cNvPr id="161795" name="Rectangle 3">
            <a:extLst>
              <a:ext uri="{FF2B5EF4-FFF2-40B4-BE49-F238E27FC236}">
                <a16:creationId xmlns:a16="http://schemas.microsoft.com/office/drawing/2014/main" id="{A66E72DE-855F-C41A-48C1-C0EBDB3E3CB5}"/>
              </a:ext>
            </a:extLst>
          </p:cNvPr>
          <p:cNvSpPr>
            <a:spLocks noGrp="1" noChangeArrowheads="1"/>
          </p:cNvSpPr>
          <p:nvPr>
            <p:ph idx="1"/>
          </p:nvPr>
        </p:nvSpPr>
        <p:spPr>
          <a:xfrm>
            <a:off x="384175" y="1143000"/>
            <a:ext cx="8458200" cy="4495800"/>
          </a:xfrm>
        </p:spPr>
        <p:txBody>
          <a:bodyPr/>
          <a:lstStyle/>
          <a:p>
            <a:pPr marL="609600" indent="-609600" eaLnBrk="1" hangingPunct="1">
              <a:lnSpc>
                <a:spcPct val="90000"/>
              </a:lnSpc>
              <a:buFontTx/>
              <a:buNone/>
              <a:defRPr/>
            </a:pPr>
            <a:r>
              <a:rPr lang="en-US" altLang="en-US" sz="2800" b="1" i="1" dirty="0"/>
              <a:t>Driving (Line 3):  FMCSR § 395.2:  </a:t>
            </a:r>
          </a:p>
          <a:p>
            <a:pPr eaLnBrk="1" hangingPunct="1">
              <a:lnSpc>
                <a:spcPct val="90000"/>
              </a:lnSpc>
              <a:defRPr/>
            </a:pPr>
            <a:r>
              <a:rPr lang="en-US" altLang="en-US" sz="2800" b="1" i="1" dirty="0"/>
              <a:t>All time spent at the controls of a CMV in operation.</a:t>
            </a:r>
          </a:p>
          <a:p>
            <a:pPr marL="1009650" lvl="1" indent="-609600" eaLnBrk="1" hangingPunct="1">
              <a:lnSpc>
                <a:spcPct val="90000"/>
              </a:lnSpc>
              <a:defRPr/>
            </a:pPr>
            <a:r>
              <a:rPr lang="en-US" altLang="en-US" sz="2600" b="1" i="1" dirty="0">
                <a:solidFill>
                  <a:srgbClr val="FF0000"/>
                </a:solidFill>
              </a:rPr>
              <a:t>Waiting in traffic or stopped due to an accident is driving time.</a:t>
            </a:r>
            <a:r>
              <a:rPr lang="en-US" altLang="en-US" sz="2600" b="1" i="1" dirty="0"/>
              <a:t>  Weather delays, (Having to slow down for road/traffic conditions), is driving time.</a:t>
            </a:r>
          </a:p>
          <a:p>
            <a:pPr marL="1009650" lvl="1" indent="-609600" eaLnBrk="1" hangingPunct="1">
              <a:lnSpc>
                <a:spcPct val="90000"/>
              </a:lnSpc>
              <a:defRPr/>
            </a:pPr>
            <a:r>
              <a:rPr lang="en-US" altLang="en-US" sz="2600" b="1" i="1" dirty="0"/>
              <a:t>Waiting to get to the fuel island is drive time until you actually park the vehicle and begin the fueling process. </a:t>
            </a:r>
          </a:p>
          <a:p>
            <a:pPr marL="1409700" lvl="2" indent="-609600" eaLnBrk="1" hangingPunct="1">
              <a:lnSpc>
                <a:spcPct val="90000"/>
              </a:lnSpc>
              <a:defRPr/>
            </a:pPr>
            <a:r>
              <a:rPr lang="en-US" altLang="en-US" sz="2400" b="1" i="1" dirty="0"/>
              <a:t>Can use </a:t>
            </a:r>
            <a:r>
              <a:rPr lang="en-US" altLang="en-US" sz="2400" b="1" i="1" dirty="0">
                <a:solidFill>
                  <a:schemeClr val="accent1">
                    <a:lumMod val="50000"/>
                  </a:schemeClr>
                </a:solidFill>
              </a:rPr>
              <a:t>Yard-move (YM) </a:t>
            </a:r>
            <a:r>
              <a:rPr lang="en-US" altLang="en-US" sz="2400" b="1" i="1" dirty="0"/>
              <a:t>in this instance.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1795">
                                            <p:txEl>
                                              <p:pRg st="0" end="0"/>
                                            </p:txEl>
                                          </p:spTgt>
                                        </p:tgtEl>
                                        <p:attrNameLst>
                                          <p:attrName>style.visibility</p:attrName>
                                        </p:attrNameLst>
                                      </p:cBhvr>
                                      <p:to>
                                        <p:strVal val="visible"/>
                                      </p:to>
                                    </p:set>
                                    <p:anim calcmode="discrete" valueType="clr">
                                      <p:cBhvr override="childStyle">
                                        <p:cTn id="7" dur="80"/>
                                        <p:tgtEl>
                                          <p:spTgt spid="1617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179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179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1795">
                                            <p:txEl>
                                              <p:pRg st="1" end="1"/>
                                            </p:txEl>
                                          </p:spTgt>
                                        </p:tgtEl>
                                        <p:attrNameLst>
                                          <p:attrName>style.visibility</p:attrName>
                                        </p:attrNameLst>
                                      </p:cBhvr>
                                      <p:to>
                                        <p:strVal val="visible"/>
                                      </p:to>
                                    </p:set>
                                    <p:anim calcmode="discrete" valueType="clr">
                                      <p:cBhvr override="childStyle">
                                        <p:cTn id="14" dur="80"/>
                                        <p:tgtEl>
                                          <p:spTgt spid="1617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179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1795">
                                            <p:txEl>
                                              <p:pRg st="1" end="1"/>
                                            </p:txEl>
                                          </p:spTgt>
                                        </p:tgtEl>
                                        <p:attrNameLst>
                                          <p:attrName>fill.type</p:attrName>
                                        </p:attrNameLst>
                                      </p:cBhvr>
                                      <p:to>
                                        <p:strVal val="solid"/>
                                      </p:to>
                                    </p:set>
                                  </p:childTnLst>
                                </p:cTn>
                              </p:par>
                              <p:par>
                                <p:cTn id="17" presetID="27" presetClass="entr" presetSubtype="0" fill="hold" nodeType="withEffect">
                                  <p:stCondLst>
                                    <p:cond delay="0"/>
                                  </p:stCondLst>
                                  <p:iterate type="lt">
                                    <p:tmPct val="50000"/>
                                  </p:iterate>
                                  <p:childTnLst>
                                    <p:set>
                                      <p:cBhvr>
                                        <p:cTn id="18" dur="1" fill="hold">
                                          <p:stCondLst>
                                            <p:cond delay="0"/>
                                          </p:stCondLst>
                                        </p:cTn>
                                        <p:tgtEl>
                                          <p:spTgt spid="161795">
                                            <p:txEl>
                                              <p:pRg st="2" end="2"/>
                                            </p:txEl>
                                          </p:spTgt>
                                        </p:tgtEl>
                                        <p:attrNameLst>
                                          <p:attrName>style.visibility</p:attrName>
                                        </p:attrNameLst>
                                      </p:cBhvr>
                                      <p:to>
                                        <p:strVal val="visible"/>
                                      </p:to>
                                    </p:set>
                                    <p:anim calcmode="discrete" valueType="clr">
                                      <p:cBhvr override="childStyle">
                                        <p:cTn id="19" dur="80"/>
                                        <p:tgtEl>
                                          <p:spTgt spid="1617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61795">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61795">
                                            <p:txEl>
                                              <p:pRg st="2" end="2"/>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161795">
                                            <p:txEl>
                                              <p:pRg st="3" end="3"/>
                                            </p:txEl>
                                          </p:spTgt>
                                        </p:tgtEl>
                                        <p:attrNameLst>
                                          <p:attrName>style.visibility</p:attrName>
                                        </p:attrNameLst>
                                      </p:cBhvr>
                                      <p:to>
                                        <p:strVal val="visible"/>
                                      </p:to>
                                    </p:set>
                                    <p:anim calcmode="discrete" valueType="clr">
                                      <p:cBhvr override="childStyle">
                                        <p:cTn id="24" dur="80"/>
                                        <p:tgtEl>
                                          <p:spTgt spid="16179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61795">
                                            <p:txEl>
                                              <p:pRg st="3" end="3"/>
                                            </p:txEl>
                                          </p:spTgt>
                                        </p:tgtEl>
                                        <p:attrNameLst>
                                          <p:attrName>fillcolor</p:attrName>
                                        </p:attrNameLst>
                                      </p:cBhvr>
                                      <p:tavLst>
                                        <p:tav tm="0">
                                          <p:val>
                                            <p:clrVal>
                                              <a:schemeClr val="accent2"/>
                                            </p:clrVal>
                                          </p:val>
                                        </p:tav>
                                        <p:tav tm="50000">
                                          <p:val>
                                            <p:clrVal>
                                              <a:schemeClr val="hlink"/>
                                            </p:clrVal>
                                          </p:val>
                                        </p:tav>
                                      </p:tavLst>
                                    </p:anim>
                                    <p:set>
                                      <p:cBhvr>
                                        <p:cTn id="26" dur="80"/>
                                        <p:tgtEl>
                                          <p:spTgt spid="161795">
                                            <p:txEl>
                                              <p:pRg st="3" end="3"/>
                                            </p:txEl>
                                          </p:spTgt>
                                        </p:tgtEl>
                                        <p:attrNameLst>
                                          <p:attrName>fill.type</p:attrName>
                                        </p:attrNameLst>
                                      </p:cBhvr>
                                      <p:to>
                                        <p:strVal val="solid"/>
                                      </p:to>
                                    </p:set>
                                  </p:childTnLst>
                                </p:cTn>
                              </p:par>
                              <p:par>
                                <p:cTn id="27" presetID="27" presetClass="entr" presetSubtype="0" fill="hold" nodeType="withEffect">
                                  <p:stCondLst>
                                    <p:cond delay="0"/>
                                  </p:stCondLst>
                                  <p:iterate type="lt">
                                    <p:tmPct val="50000"/>
                                  </p:iterate>
                                  <p:childTnLst>
                                    <p:set>
                                      <p:cBhvr>
                                        <p:cTn id="28" dur="1" fill="hold">
                                          <p:stCondLst>
                                            <p:cond delay="0"/>
                                          </p:stCondLst>
                                        </p:cTn>
                                        <p:tgtEl>
                                          <p:spTgt spid="161795">
                                            <p:txEl>
                                              <p:pRg st="4" end="4"/>
                                            </p:txEl>
                                          </p:spTgt>
                                        </p:tgtEl>
                                        <p:attrNameLst>
                                          <p:attrName>style.visibility</p:attrName>
                                        </p:attrNameLst>
                                      </p:cBhvr>
                                      <p:to>
                                        <p:strVal val="visible"/>
                                      </p:to>
                                    </p:set>
                                    <p:anim calcmode="discrete" valueType="clr">
                                      <p:cBhvr override="childStyle">
                                        <p:cTn id="29" dur="80"/>
                                        <p:tgtEl>
                                          <p:spTgt spid="16179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61795">
                                            <p:txEl>
                                              <p:pRg st="4" end="4"/>
                                            </p:txEl>
                                          </p:spTgt>
                                        </p:tgtEl>
                                        <p:attrNameLst>
                                          <p:attrName>fillcolor</p:attrName>
                                        </p:attrNameLst>
                                      </p:cBhvr>
                                      <p:tavLst>
                                        <p:tav tm="0">
                                          <p:val>
                                            <p:clrVal>
                                              <a:schemeClr val="accent2"/>
                                            </p:clrVal>
                                          </p:val>
                                        </p:tav>
                                        <p:tav tm="50000">
                                          <p:val>
                                            <p:clrVal>
                                              <a:schemeClr val="hlink"/>
                                            </p:clrVal>
                                          </p:val>
                                        </p:tav>
                                      </p:tavLst>
                                    </p:anim>
                                    <p:set>
                                      <p:cBhvr>
                                        <p:cTn id="31" dur="80"/>
                                        <p:tgtEl>
                                          <p:spTgt spid="16179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4FDB68F-161A-6644-9A9E-6EF5A1BB87DD}"/>
              </a:ext>
            </a:extLst>
          </p:cNvPr>
          <p:cNvSpPr>
            <a:spLocks noGrp="1"/>
          </p:cNvSpPr>
          <p:nvPr>
            <p:ph type="title"/>
          </p:nvPr>
        </p:nvSpPr>
        <p:spPr>
          <a:xfrm>
            <a:off x="228600" y="166688"/>
            <a:ext cx="7086600" cy="1320800"/>
          </a:xfrm>
        </p:spPr>
        <p:txBody>
          <a:bodyPr/>
          <a:lstStyle/>
          <a:p>
            <a:pPr eaLnBrk="1" hangingPunct="1">
              <a:defRPr/>
            </a:pPr>
            <a:r>
              <a:rPr lang="en-US" altLang="en-US" sz="4800" b="1" dirty="0">
                <a:effectLst>
                  <a:outerShdw blurRad="38100" dist="38100" dir="2700000" algn="tl">
                    <a:srgbClr val="000000">
                      <a:alpha val="43137"/>
                    </a:srgbClr>
                  </a:outerShdw>
                </a:effectLst>
              </a:rPr>
              <a:t>Welcome to Buchheit!</a:t>
            </a:r>
          </a:p>
        </p:txBody>
      </p:sp>
      <p:sp>
        <p:nvSpPr>
          <p:cNvPr id="86019" name="Rectangle 3">
            <a:extLst>
              <a:ext uri="{FF2B5EF4-FFF2-40B4-BE49-F238E27FC236}">
                <a16:creationId xmlns:a16="http://schemas.microsoft.com/office/drawing/2014/main" id="{C1A4900E-477E-01F1-C05F-A5AE6701DFCB}"/>
              </a:ext>
            </a:extLst>
          </p:cNvPr>
          <p:cNvSpPr>
            <a:spLocks noGrp="1"/>
          </p:cNvSpPr>
          <p:nvPr>
            <p:ph idx="1"/>
          </p:nvPr>
        </p:nvSpPr>
        <p:spPr>
          <a:xfrm>
            <a:off x="342900" y="3124200"/>
            <a:ext cx="8039100" cy="3881438"/>
          </a:xfrm>
        </p:spPr>
        <p:txBody>
          <a:bodyPr/>
          <a:lstStyle/>
          <a:p>
            <a:pPr eaLnBrk="1" hangingPunct="1">
              <a:lnSpc>
                <a:spcPct val="90000"/>
              </a:lnSpc>
              <a:buFontTx/>
              <a:buNone/>
            </a:pPr>
            <a:r>
              <a:rPr lang="en-US" altLang="en-US" sz="2400" b="1"/>
              <a:t>Our Mission for Orientation:</a:t>
            </a:r>
          </a:p>
          <a:p>
            <a:pPr eaLnBrk="1" hangingPunct="1">
              <a:lnSpc>
                <a:spcPct val="90000"/>
              </a:lnSpc>
            </a:pPr>
            <a:r>
              <a:rPr lang="en-US" altLang="en-US" sz="2400"/>
              <a:t>Our intent is to provide you the keys to being successful as a driver in </a:t>
            </a:r>
            <a:r>
              <a:rPr lang="en-US" altLang="en-US" sz="2400" b="1" i="1"/>
              <a:t>today’s industry </a:t>
            </a:r>
            <a:r>
              <a:rPr lang="en-US" altLang="en-US" sz="2400"/>
              <a:t>as well as a productive and valued member of the Buchheit Team!</a:t>
            </a:r>
          </a:p>
          <a:p>
            <a:pPr eaLnBrk="1" hangingPunct="1">
              <a:lnSpc>
                <a:spcPct val="90000"/>
              </a:lnSpc>
            </a:pPr>
            <a:r>
              <a:rPr lang="en-US" altLang="en-US" sz="2400"/>
              <a:t>Our job is to get you on the road making money as soon as possible!</a:t>
            </a:r>
          </a:p>
        </p:txBody>
      </p:sp>
      <p:sp>
        <p:nvSpPr>
          <p:cNvPr id="2" name="Rectangle 3">
            <a:extLst>
              <a:ext uri="{FF2B5EF4-FFF2-40B4-BE49-F238E27FC236}">
                <a16:creationId xmlns:a16="http://schemas.microsoft.com/office/drawing/2014/main" id="{4DF54A57-BE0A-088F-4E52-63E0367D2A8F}"/>
              </a:ext>
            </a:extLst>
          </p:cNvPr>
          <p:cNvSpPr txBox="1">
            <a:spLocks/>
          </p:cNvSpPr>
          <p:nvPr/>
        </p:nvSpPr>
        <p:spPr bwMode="auto">
          <a:xfrm>
            <a:off x="231775" y="827088"/>
            <a:ext cx="7083425" cy="2525712"/>
          </a:xfrm>
          <a:prstGeom prst="rect">
            <a:avLst/>
          </a:prstGeom>
          <a:noFill/>
          <a:ln>
            <a:no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ctr" eaLnBrk="1" hangingPunct="1">
              <a:lnSpc>
                <a:spcPct val="150000"/>
              </a:lnSpc>
              <a:buFontTx/>
              <a:buNone/>
              <a:defRPr/>
            </a:pPr>
            <a:r>
              <a:rPr lang="en-US" altLang="en-US" sz="4000" dirty="0"/>
              <a:t>Our Goals and Values:</a:t>
            </a:r>
          </a:p>
          <a:p>
            <a:pPr algn="ctr" eaLnBrk="1" hangingPunct="1">
              <a:buFontTx/>
              <a:buNone/>
              <a:defRPr/>
            </a:pPr>
            <a:r>
              <a:rPr lang="en-US" altLang="en-US" dirty="0"/>
              <a:t>“Do the Right Thing, even when no one is watching – </a:t>
            </a:r>
            <a:r>
              <a:rPr lang="en-US" altLang="en-US" i="1" dirty="0">
                <a:effectLst>
                  <a:outerShdw blurRad="38100" dist="38100" dir="2700000" algn="tl">
                    <a:srgbClr val="000000">
                      <a:alpha val="43137"/>
                    </a:srgbClr>
                  </a:outerShdw>
                </a:effectLst>
              </a:rPr>
              <a:t>always</a:t>
            </a:r>
            <a:r>
              <a:rPr lang="en-US" altLang="en-US"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FAE69A52-014D-31B9-066B-20BA5C8A0B46}"/>
              </a:ext>
            </a:extLst>
          </p:cNvPr>
          <p:cNvSpPr>
            <a:spLocks noGrp="1"/>
          </p:cNvSpPr>
          <p:nvPr>
            <p:ph type="title"/>
          </p:nvPr>
        </p:nvSpPr>
        <p:spPr>
          <a:xfrm>
            <a:off x="228600" y="152400"/>
            <a:ext cx="8382000" cy="1320800"/>
          </a:xfrm>
        </p:spPr>
        <p:txBody>
          <a:bodyPr/>
          <a:lstStyle/>
          <a:p>
            <a:pPr eaLnBrk="1" hangingPunct="1"/>
            <a:r>
              <a:rPr lang="en-US" altLang="en-US" sz="4000">
                <a:solidFill>
                  <a:srgbClr val="3A3900"/>
                </a:solidFill>
              </a:rPr>
              <a:t>On-Duty, Not Driving (Line 4):</a:t>
            </a:r>
            <a:br>
              <a:rPr lang="en-US" altLang="en-US" sz="4000">
                <a:solidFill>
                  <a:srgbClr val="3A3900"/>
                </a:solidFill>
              </a:rPr>
            </a:br>
            <a:endParaRPr lang="en-US" altLang="en-US" sz="4000">
              <a:solidFill>
                <a:srgbClr val="464334"/>
              </a:solidFill>
            </a:endParaRPr>
          </a:p>
        </p:txBody>
      </p:sp>
      <p:sp>
        <p:nvSpPr>
          <p:cNvPr id="162819" name="Rectangle 3">
            <a:extLst>
              <a:ext uri="{FF2B5EF4-FFF2-40B4-BE49-F238E27FC236}">
                <a16:creationId xmlns:a16="http://schemas.microsoft.com/office/drawing/2014/main" id="{FA0AC96D-DAB5-5304-8354-45AC14560D6A}"/>
              </a:ext>
            </a:extLst>
          </p:cNvPr>
          <p:cNvSpPr>
            <a:spLocks noGrp="1" noChangeArrowheads="1"/>
          </p:cNvSpPr>
          <p:nvPr>
            <p:ph idx="1"/>
          </p:nvPr>
        </p:nvSpPr>
        <p:spPr>
          <a:xfrm>
            <a:off x="76200" y="976313"/>
            <a:ext cx="8686800" cy="4495800"/>
          </a:xfrm>
        </p:spPr>
        <p:txBody>
          <a:bodyPr/>
          <a:lstStyle/>
          <a:p>
            <a:pPr marL="609600" indent="-609600" eaLnBrk="1" hangingPunct="1">
              <a:lnSpc>
                <a:spcPct val="80000"/>
              </a:lnSpc>
              <a:buFontTx/>
              <a:buNone/>
              <a:defRPr/>
            </a:pPr>
            <a:r>
              <a:rPr lang="en-US" altLang="en-US" sz="2800" b="1" i="1" dirty="0"/>
              <a:t>“On-Duty” Time FMCSR § 395.2:  </a:t>
            </a:r>
          </a:p>
          <a:p>
            <a:pPr marL="609600" indent="-609600" eaLnBrk="1" hangingPunct="1">
              <a:lnSpc>
                <a:spcPct val="80000"/>
              </a:lnSpc>
              <a:defRPr/>
            </a:pPr>
            <a:r>
              <a:rPr lang="en-US" altLang="en-US" sz="2000" b="1" i="1" dirty="0"/>
              <a:t>All time from the time a driver begins to work or is required to be in readiness to work until the time the driver is relieved from work and all responsibility for performing work, that is not actually driving, is considered to be “On-Duty” Time.</a:t>
            </a:r>
          </a:p>
          <a:p>
            <a:pPr marL="0" indent="0" eaLnBrk="1" hangingPunct="1">
              <a:lnSpc>
                <a:spcPct val="80000"/>
              </a:lnSpc>
              <a:buFont typeface="Wingdings 3" panose="05040102010807070707" pitchFamily="18" charset="2"/>
              <a:buNone/>
              <a:defRPr/>
            </a:pPr>
            <a:endParaRPr lang="en-US" altLang="en-US" sz="2000" b="1" i="1" dirty="0"/>
          </a:p>
          <a:p>
            <a:pPr eaLnBrk="1" hangingPunct="1">
              <a:defRPr/>
            </a:pPr>
            <a:r>
              <a:rPr lang="en-US" altLang="en-US" sz="2000" b="1" dirty="0"/>
              <a:t>As well as actual time behind the wheel, a driver is on duty whenever he/she is required to be ready for work. </a:t>
            </a:r>
          </a:p>
          <a:p>
            <a:pPr eaLnBrk="1" hangingPunct="1">
              <a:defRPr/>
            </a:pPr>
            <a:r>
              <a:rPr lang="en-US" altLang="en-US" sz="2000" b="1" dirty="0"/>
              <a:t>All time in the vehicle </a:t>
            </a:r>
            <a:r>
              <a:rPr lang="en-US" altLang="en-US" sz="2000" b="1" i="1" dirty="0">
                <a:solidFill>
                  <a:srgbClr val="FF0000"/>
                </a:solidFill>
              </a:rPr>
              <a:t>(except time spent in the Sleeper Berth),</a:t>
            </a:r>
            <a:r>
              <a:rPr lang="en-US" altLang="en-US" sz="2000" b="1" dirty="0"/>
              <a:t> not behind the wheel, is considered On-Duty time, even if the driver isn't driving.</a:t>
            </a:r>
          </a:p>
          <a:p>
            <a:pPr lvl="1" eaLnBrk="1" hangingPunct="1">
              <a:defRPr/>
            </a:pPr>
            <a:r>
              <a:rPr lang="en-US" altLang="en-US" sz="2000" dirty="0">
                <a:solidFill>
                  <a:srgbClr val="FF0000"/>
                </a:solidFill>
                <a:effectLst>
                  <a:outerShdw blurRad="38100" dist="38100" dir="2700000" algn="tl">
                    <a:srgbClr val="000000"/>
                  </a:outerShdw>
                </a:effectLst>
              </a:rPr>
              <a:t>Does not include time </a:t>
            </a:r>
            <a:r>
              <a:rPr lang="en-US" altLang="en-US" sz="2000" i="1" dirty="0">
                <a:solidFill>
                  <a:srgbClr val="FF0000"/>
                </a:solidFill>
                <a:effectLst>
                  <a:outerShdw blurRad="38100" dist="38100" dir="2700000" algn="tl">
                    <a:srgbClr val="000000"/>
                  </a:outerShdw>
                </a:effectLst>
              </a:rPr>
              <a:t>resting</a:t>
            </a:r>
            <a:r>
              <a:rPr lang="en-US" altLang="en-US" sz="2000" dirty="0">
                <a:solidFill>
                  <a:srgbClr val="FF0000"/>
                </a:solidFill>
                <a:effectLst>
                  <a:outerShdw blurRad="38100" dist="38100" dir="2700000" algn="tl">
                    <a:srgbClr val="000000"/>
                  </a:outerShdw>
                </a:effectLst>
              </a:rPr>
              <a:t> in a </a:t>
            </a:r>
            <a:r>
              <a:rPr lang="en-US" altLang="en-US" sz="2000" u="sng" dirty="0">
                <a:solidFill>
                  <a:srgbClr val="FF0000"/>
                </a:solidFill>
                <a:effectLst>
                  <a:outerShdw blurRad="38100" dist="38100" dir="2700000" algn="tl">
                    <a:srgbClr val="000000"/>
                  </a:outerShdw>
                </a:effectLst>
              </a:rPr>
              <a:t>legally parked</a:t>
            </a:r>
            <a:r>
              <a:rPr lang="en-US" altLang="en-US" sz="2000" dirty="0">
                <a:solidFill>
                  <a:srgbClr val="FF0000"/>
                </a:solidFill>
                <a:effectLst>
                  <a:outerShdw blurRad="38100" dist="38100" dir="2700000" algn="tl">
                    <a:srgbClr val="000000"/>
                  </a:outerShdw>
                </a:effectLst>
              </a:rPr>
              <a:t> CMV</a:t>
            </a:r>
            <a:r>
              <a:rPr lang="en-US" altLang="en-US" sz="2000" dirty="0"/>
              <a:t> or the 2-hour “Passenger Rule”.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2819">
                                            <p:txEl>
                                              <p:pRg st="0" end="0"/>
                                            </p:txEl>
                                          </p:spTgt>
                                        </p:tgtEl>
                                        <p:attrNameLst>
                                          <p:attrName>style.visibility</p:attrName>
                                        </p:attrNameLst>
                                      </p:cBhvr>
                                      <p:to>
                                        <p:strVal val="visible"/>
                                      </p:to>
                                    </p:set>
                                    <p:anim calcmode="discrete" valueType="clr">
                                      <p:cBhvr override="childStyle">
                                        <p:cTn id="7" dur="80"/>
                                        <p:tgtEl>
                                          <p:spTgt spid="1628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281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281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2819">
                                            <p:txEl>
                                              <p:pRg st="1" end="1"/>
                                            </p:txEl>
                                          </p:spTgt>
                                        </p:tgtEl>
                                        <p:attrNameLst>
                                          <p:attrName>style.visibility</p:attrName>
                                        </p:attrNameLst>
                                      </p:cBhvr>
                                      <p:to>
                                        <p:strVal val="visible"/>
                                      </p:to>
                                    </p:set>
                                    <p:anim calcmode="discrete" valueType="clr">
                                      <p:cBhvr override="childStyle">
                                        <p:cTn id="14" dur="80"/>
                                        <p:tgtEl>
                                          <p:spTgt spid="16281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281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281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2819">
                                            <p:txEl>
                                              <p:pRg st="3" end="3"/>
                                            </p:txEl>
                                          </p:spTgt>
                                        </p:tgtEl>
                                        <p:attrNameLst>
                                          <p:attrName>style.visibility</p:attrName>
                                        </p:attrNameLst>
                                      </p:cBhvr>
                                      <p:to>
                                        <p:strVal val="visible"/>
                                      </p:to>
                                    </p:set>
                                    <p:anim calcmode="discrete" valueType="clr">
                                      <p:cBhvr override="childStyle">
                                        <p:cTn id="21" dur="80"/>
                                        <p:tgtEl>
                                          <p:spTgt spid="16281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2819">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162819">
                                            <p:txEl>
                                              <p:pRg st="3" end="3"/>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62819">
                                            <p:txEl>
                                              <p:pRg st="4" end="4"/>
                                            </p:txEl>
                                          </p:spTgt>
                                        </p:tgtEl>
                                        <p:attrNameLst>
                                          <p:attrName>style.visibility</p:attrName>
                                        </p:attrNameLst>
                                      </p:cBhvr>
                                      <p:to>
                                        <p:strVal val="visible"/>
                                      </p:to>
                                    </p:set>
                                    <p:anim calcmode="discrete" valueType="clr">
                                      <p:cBhvr override="childStyle">
                                        <p:cTn id="28" dur="80"/>
                                        <p:tgtEl>
                                          <p:spTgt spid="16281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2819">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162819">
                                            <p:txEl>
                                              <p:pRg st="4" end="4"/>
                                            </p:txEl>
                                          </p:spTgt>
                                        </p:tgtEl>
                                        <p:attrNameLst>
                                          <p:attrName>fill.type</p:attrName>
                                        </p:attrNameLst>
                                      </p:cBhvr>
                                      <p:to>
                                        <p:strVal val="solid"/>
                                      </p:to>
                                    </p:set>
                                  </p:childTnLst>
                                </p:cTn>
                              </p:par>
                              <p:par>
                                <p:cTn id="31" presetID="27" presetClass="entr" presetSubtype="0" fill="hold" nodeType="withEffect">
                                  <p:stCondLst>
                                    <p:cond delay="0"/>
                                  </p:stCondLst>
                                  <p:iterate type="lt">
                                    <p:tmPct val="50000"/>
                                  </p:iterate>
                                  <p:childTnLst>
                                    <p:set>
                                      <p:cBhvr>
                                        <p:cTn id="32" dur="1" fill="hold">
                                          <p:stCondLst>
                                            <p:cond delay="0"/>
                                          </p:stCondLst>
                                        </p:cTn>
                                        <p:tgtEl>
                                          <p:spTgt spid="162819">
                                            <p:txEl>
                                              <p:pRg st="5" end="5"/>
                                            </p:txEl>
                                          </p:spTgt>
                                        </p:tgtEl>
                                        <p:attrNameLst>
                                          <p:attrName>style.visibility</p:attrName>
                                        </p:attrNameLst>
                                      </p:cBhvr>
                                      <p:to>
                                        <p:strVal val="visible"/>
                                      </p:to>
                                    </p:set>
                                    <p:anim calcmode="discrete" valueType="clr">
                                      <p:cBhvr override="childStyle">
                                        <p:cTn id="33" dur="80"/>
                                        <p:tgtEl>
                                          <p:spTgt spid="16281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62819">
                                            <p:txEl>
                                              <p:pRg st="5" end="5"/>
                                            </p:txEl>
                                          </p:spTgt>
                                        </p:tgtEl>
                                        <p:attrNameLst>
                                          <p:attrName>fillcolor</p:attrName>
                                        </p:attrNameLst>
                                      </p:cBhvr>
                                      <p:tavLst>
                                        <p:tav tm="0">
                                          <p:val>
                                            <p:clrVal>
                                              <a:schemeClr val="accent2"/>
                                            </p:clrVal>
                                          </p:val>
                                        </p:tav>
                                        <p:tav tm="50000">
                                          <p:val>
                                            <p:clrVal>
                                              <a:schemeClr val="hlink"/>
                                            </p:clrVal>
                                          </p:val>
                                        </p:tav>
                                      </p:tavLst>
                                    </p:anim>
                                    <p:set>
                                      <p:cBhvr>
                                        <p:cTn id="35" dur="80"/>
                                        <p:tgtEl>
                                          <p:spTgt spid="162819">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7C07C2A-4597-D607-516D-FF1F404E0A7D}"/>
              </a:ext>
            </a:extLst>
          </p:cNvPr>
          <p:cNvSpPr>
            <a:spLocks noGrp="1" noChangeArrowheads="1"/>
          </p:cNvSpPr>
          <p:nvPr>
            <p:ph type="title"/>
          </p:nvPr>
        </p:nvSpPr>
        <p:spPr>
          <a:xfrm>
            <a:off x="152400" y="76200"/>
            <a:ext cx="8534400" cy="838200"/>
          </a:xfrm>
        </p:spPr>
        <p:txBody>
          <a:bodyPr/>
          <a:lstStyle/>
          <a:p>
            <a:pPr eaLnBrk="1" hangingPunct="1">
              <a:defRPr/>
            </a:pPr>
            <a:r>
              <a:rPr lang="en-US" altLang="en-US" b="1" dirty="0">
                <a:solidFill>
                  <a:srgbClr val="CC0000"/>
                </a:solidFill>
                <a:effectLst>
                  <a:outerShdw blurRad="38100" dist="38100" dir="2700000" algn="tl">
                    <a:srgbClr val="000000">
                      <a:alpha val="43137"/>
                    </a:srgbClr>
                  </a:outerShdw>
                </a:effectLst>
              </a:rPr>
              <a:t>Per Part 395.2 On-Duty time includes:</a:t>
            </a:r>
            <a:endParaRPr lang="en-US" altLang="en-US" sz="3200" b="1" dirty="0">
              <a:solidFill>
                <a:schemeClr val="tx1"/>
              </a:solidFill>
              <a:effectLst>
                <a:outerShdw blurRad="38100" dist="38100" dir="2700000" algn="tl">
                  <a:srgbClr val="000000">
                    <a:alpha val="43137"/>
                  </a:srgbClr>
                </a:outerShdw>
              </a:effectLst>
            </a:endParaRPr>
          </a:p>
        </p:txBody>
      </p:sp>
      <p:sp>
        <p:nvSpPr>
          <p:cNvPr id="33795" name="Rectangle 3">
            <a:extLst>
              <a:ext uri="{FF2B5EF4-FFF2-40B4-BE49-F238E27FC236}">
                <a16:creationId xmlns:a16="http://schemas.microsoft.com/office/drawing/2014/main" id="{74ED9E47-5F53-E31B-FB3D-D65F47D1529B}"/>
              </a:ext>
            </a:extLst>
          </p:cNvPr>
          <p:cNvSpPr>
            <a:spLocks noGrp="1" noChangeArrowheads="1"/>
          </p:cNvSpPr>
          <p:nvPr>
            <p:ph idx="1"/>
          </p:nvPr>
        </p:nvSpPr>
        <p:spPr>
          <a:xfrm>
            <a:off x="0" y="762000"/>
            <a:ext cx="9144000" cy="4343400"/>
          </a:xfrm>
        </p:spPr>
        <p:txBody>
          <a:bodyPr/>
          <a:lstStyle/>
          <a:p>
            <a:pPr marL="0" indent="0" eaLnBrk="1" hangingPunct="1">
              <a:lnSpc>
                <a:spcPct val="80000"/>
              </a:lnSpc>
              <a:buFont typeface="Wingdings 3" panose="05040102010807070707" pitchFamily="18" charset="2"/>
              <a:buNone/>
              <a:defRPr/>
            </a:pPr>
            <a:r>
              <a:rPr lang="en-US" altLang="en-US" sz="1600" b="1" dirty="0">
                <a:solidFill>
                  <a:schemeClr val="tx1"/>
                </a:solidFill>
                <a:effectLst>
                  <a:outerShdw blurRad="38100" dist="38100" dir="2700000" algn="tl">
                    <a:srgbClr val="FFFFFF"/>
                  </a:outerShdw>
                </a:effectLst>
              </a:rPr>
              <a:t>RODS should reflect </a:t>
            </a:r>
            <a:r>
              <a:rPr lang="en-US" altLang="en-US" sz="1600" b="1" i="1" dirty="0">
                <a:solidFill>
                  <a:schemeClr val="tx1"/>
                </a:solidFill>
                <a:effectLst>
                  <a:outerShdw blurRad="38100" dist="38100" dir="2700000" algn="tl">
                    <a:srgbClr val="FFFFFF"/>
                  </a:outerShdw>
                </a:effectLst>
              </a:rPr>
              <a:t>however long it takes </a:t>
            </a:r>
            <a:r>
              <a:rPr lang="en-US" altLang="en-US" sz="1600" b="1" dirty="0">
                <a:solidFill>
                  <a:schemeClr val="tx1"/>
                </a:solidFill>
                <a:effectLst>
                  <a:outerShdw blurRad="38100" dist="38100" dir="2700000" algn="tl">
                    <a:srgbClr val="FFFFFF"/>
                  </a:outerShdw>
                </a:effectLst>
              </a:rPr>
              <a:t>for each of the following: </a:t>
            </a:r>
          </a:p>
          <a:p>
            <a:pPr eaLnBrk="1" hangingPunct="1">
              <a:lnSpc>
                <a:spcPct val="80000"/>
              </a:lnSpc>
              <a:defRPr/>
            </a:pPr>
            <a:r>
              <a:rPr lang="en-US" altLang="en-US" sz="1600" b="1" dirty="0">
                <a:effectLst>
                  <a:outerShdw blurRad="38100" dist="38100" dir="2700000" algn="tl">
                    <a:srgbClr val="FFFFFF"/>
                  </a:outerShdw>
                </a:effectLst>
              </a:rPr>
              <a:t>All time at plant, terminal, facility, or other property of a motor carrier or shipper, or on any public property, waiting to be dispatched, </a:t>
            </a:r>
            <a:r>
              <a:rPr lang="en-US" altLang="en-US" sz="1600" b="1" i="1" u="sng" dirty="0">
                <a:solidFill>
                  <a:srgbClr val="FF0000"/>
                </a:solidFill>
                <a:effectLst>
                  <a:outerShdw blurRad="38100" dist="38100" dir="2700000" algn="tl">
                    <a:srgbClr val="000000"/>
                  </a:outerShdw>
                </a:effectLst>
              </a:rPr>
              <a:t>unless</a:t>
            </a:r>
            <a:r>
              <a:rPr lang="en-US" altLang="en-US" sz="1600" b="1" dirty="0">
                <a:solidFill>
                  <a:srgbClr val="FF0000"/>
                </a:solidFill>
                <a:effectLst>
                  <a:outerShdw blurRad="38100" dist="38100" dir="2700000" algn="tl">
                    <a:srgbClr val="000000"/>
                  </a:outerShdw>
                </a:effectLst>
              </a:rPr>
              <a:t> the driver has been relieved from duty by the motor carrier.</a:t>
            </a:r>
          </a:p>
          <a:p>
            <a:pPr eaLnBrk="1" hangingPunct="1">
              <a:lnSpc>
                <a:spcPct val="80000"/>
              </a:lnSpc>
              <a:defRPr/>
            </a:pPr>
            <a:r>
              <a:rPr lang="en-US" altLang="en-US" sz="1600" b="1" dirty="0">
                <a:solidFill>
                  <a:srgbClr val="FF0000"/>
                </a:solidFill>
                <a:effectLst>
                  <a:outerShdw blurRad="38100" dist="38100" dir="2700000" algn="tl">
                    <a:srgbClr val="000000"/>
                  </a:outerShdw>
                </a:effectLst>
              </a:rPr>
              <a:t>All time inspecting, servicing, or conditioning a CMV.</a:t>
            </a:r>
          </a:p>
          <a:p>
            <a:pPr eaLnBrk="1" hangingPunct="1">
              <a:lnSpc>
                <a:spcPct val="80000"/>
              </a:lnSpc>
              <a:defRPr/>
            </a:pPr>
            <a:r>
              <a:rPr lang="en-US" altLang="en-US" sz="1600" b="1" dirty="0">
                <a:solidFill>
                  <a:srgbClr val="FF0000"/>
                </a:solidFill>
                <a:effectLst>
                  <a:outerShdw blurRad="38100" dist="38100" dir="2700000" algn="tl">
                    <a:srgbClr val="000000"/>
                  </a:outerShdw>
                </a:effectLst>
              </a:rPr>
              <a:t>All time repairing, obtaining assistance, or remaining in attendance of a disabled CMV.</a:t>
            </a:r>
          </a:p>
          <a:p>
            <a:pPr eaLnBrk="1" hangingPunct="1">
              <a:lnSpc>
                <a:spcPct val="80000"/>
              </a:lnSpc>
              <a:defRPr/>
            </a:pPr>
            <a:r>
              <a:rPr lang="en-US" altLang="en-US" sz="1600" b="1" dirty="0">
                <a:solidFill>
                  <a:srgbClr val="FF0000"/>
                </a:solidFill>
                <a:effectLst>
                  <a:outerShdw blurRad="38100" dist="38100" dir="2700000" algn="tl">
                    <a:srgbClr val="000000"/>
                  </a:outerShdw>
                </a:effectLst>
              </a:rPr>
              <a:t>All </a:t>
            </a:r>
            <a:r>
              <a:rPr lang="en-US" altLang="en-US" sz="1600" b="1" i="1" dirty="0">
                <a:solidFill>
                  <a:srgbClr val="FF0000"/>
                </a:solidFill>
                <a:effectLst>
                  <a:outerShdw blurRad="38100" dist="38100" dir="2700000" algn="tl">
                    <a:srgbClr val="000000"/>
                  </a:outerShdw>
                </a:effectLst>
              </a:rPr>
              <a:t>safety events </a:t>
            </a:r>
            <a:r>
              <a:rPr lang="en-US" altLang="en-US" sz="1600" b="1" dirty="0">
                <a:solidFill>
                  <a:srgbClr val="FF0000"/>
                </a:solidFill>
                <a:effectLst>
                  <a:outerShdw blurRad="38100" dist="38100" dir="2700000" algn="tl">
                    <a:srgbClr val="000000"/>
                  </a:outerShdw>
                </a:effectLst>
              </a:rPr>
              <a:t>require a driver to be on duty during the event.</a:t>
            </a:r>
          </a:p>
          <a:p>
            <a:pPr lvl="1" eaLnBrk="1" hangingPunct="1">
              <a:lnSpc>
                <a:spcPct val="80000"/>
              </a:lnSpc>
              <a:defRPr/>
            </a:pPr>
            <a:r>
              <a:rPr lang="en-US" altLang="en-US" sz="1400" b="1" dirty="0">
                <a:solidFill>
                  <a:srgbClr val="FF0000"/>
                </a:solidFill>
                <a:effectLst>
                  <a:outerShdw blurRad="38100" dist="38100" dir="2700000" algn="tl">
                    <a:srgbClr val="000000"/>
                  </a:outerShdw>
                </a:effectLst>
              </a:rPr>
              <a:t>Accident, DOT inspection, Training, etc.</a:t>
            </a:r>
          </a:p>
          <a:p>
            <a:pPr eaLnBrk="1" hangingPunct="1">
              <a:lnSpc>
                <a:spcPct val="80000"/>
              </a:lnSpc>
              <a:defRPr/>
            </a:pPr>
            <a:r>
              <a:rPr lang="en-US" altLang="en-US" sz="1600" b="1" dirty="0">
                <a:solidFill>
                  <a:srgbClr val="FF0000"/>
                </a:solidFill>
                <a:effectLst>
                  <a:outerShdw blurRad="38100" dist="38100" dir="2700000" algn="tl">
                    <a:srgbClr val="000000"/>
                  </a:outerShdw>
                </a:effectLst>
              </a:rPr>
              <a:t>All time spent providing a breath sample or urine specimen, including travel time to and from the collection site, in order to comply with DOT requirements.</a:t>
            </a:r>
          </a:p>
          <a:p>
            <a:pPr eaLnBrk="1" hangingPunct="1">
              <a:lnSpc>
                <a:spcPct val="80000"/>
              </a:lnSpc>
              <a:defRPr/>
            </a:pPr>
            <a:r>
              <a:rPr lang="en-US" altLang="en-US" sz="1600" b="1" dirty="0">
                <a:effectLst>
                  <a:outerShdw blurRad="38100" dist="38100" dir="2700000" algn="tl">
                    <a:srgbClr val="FFFFFF"/>
                  </a:outerShdw>
                </a:effectLst>
              </a:rPr>
              <a:t>All time in a Commercial Motor Vehicle is considered On-Duty time, except:  time spent resting in a parked CMV, time spent in a sleeper berth, or up to two (2) hours riding in the passenger seat of a moving property-carrying CMV,  immediately before or after a period of at least eight (8) consecutive hours in the sleeper berth.</a:t>
            </a:r>
          </a:p>
          <a:p>
            <a:pPr eaLnBrk="1" hangingPunct="1">
              <a:lnSpc>
                <a:spcPct val="80000"/>
              </a:lnSpc>
              <a:defRPr/>
            </a:pPr>
            <a:r>
              <a:rPr lang="en-US" altLang="en-US" sz="1600" b="1" dirty="0">
                <a:solidFill>
                  <a:srgbClr val="FF0000"/>
                </a:solidFill>
                <a:effectLst>
                  <a:outerShdw blurRad="38100" dist="38100" dir="2700000" algn="tl">
                    <a:srgbClr val="000000"/>
                  </a:outerShdw>
                </a:effectLst>
              </a:rPr>
              <a:t>All time loading or unloading a commercial motor vehicle,</a:t>
            </a:r>
            <a:r>
              <a:rPr lang="en-US" altLang="en-US" sz="1600" b="1" dirty="0">
                <a:effectLst>
                  <a:outerShdw blurRad="38100" dist="38100" dir="2700000" algn="tl">
                    <a:srgbClr val="FFFFFF"/>
                  </a:outerShdw>
                </a:effectLst>
              </a:rPr>
              <a:t> supervising, or assisting in the loading or unloading, attending a commercial motor vehicle being loaded or unloaded, remaining in readiness to operate a commercial motor vehicle, or in giving or receiving receipts for shipments loaded or unloaded.  </a:t>
            </a:r>
          </a:p>
          <a:p>
            <a:pPr eaLnBrk="1" hangingPunct="1">
              <a:lnSpc>
                <a:spcPct val="80000"/>
              </a:lnSpc>
              <a:defRPr/>
            </a:pPr>
            <a:r>
              <a:rPr lang="en-US" altLang="en-US" sz="1600" b="1" dirty="0">
                <a:effectLst>
                  <a:outerShdw blurRad="38100" dist="38100" dir="2700000" algn="tl">
                    <a:srgbClr val="FFFFFF"/>
                  </a:outerShdw>
                </a:effectLst>
              </a:rPr>
              <a:t>Performing </a:t>
            </a:r>
            <a:r>
              <a:rPr lang="en-US" altLang="en-US" sz="1600" b="1" i="1" dirty="0">
                <a:effectLst>
                  <a:outerShdw blurRad="38100" dist="38100" dir="2700000" algn="tl">
                    <a:srgbClr val="FFFFFF"/>
                  </a:outerShdw>
                </a:effectLst>
              </a:rPr>
              <a:t>any</a:t>
            </a:r>
            <a:r>
              <a:rPr lang="en-US" altLang="en-US" sz="1600" b="1" dirty="0">
                <a:effectLst>
                  <a:outerShdw blurRad="38100" dist="38100" dir="2700000" algn="tl">
                    <a:srgbClr val="FFFFFF"/>
                  </a:outerShdw>
                </a:effectLst>
              </a:rPr>
              <a:t> work for motor carrier, or any compensated worked for a non-motor carrier.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1000"/>
                                        <p:tgtEl>
                                          <p:spTgt spid="33795">
                                            <p:txEl>
                                              <p:pRg st="0" end="0"/>
                                            </p:txEl>
                                          </p:spTgt>
                                        </p:tgtEl>
                                      </p:cBhvr>
                                    </p:animEffect>
                                    <p:anim calcmode="lin" valueType="num">
                                      <p:cBhvr>
                                        <p:cTn id="8" dur="1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7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3795">
                                            <p:txEl>
                                              <p:pRg st="1" end="1"/>
                                            </p:txEl>
                                          </p:spTgt>
                                        </p:tgtEl>
                                        <p:attrNameLst>
                                          <p:attrName>style.visibility</p:attrName>
                                        </p:attrNameLst>
                                      </p:cBhvr>
                                      <p:to>
                                        <p:strVal val="visible"/>
                                      </p:to>
                                    </p:set>
                                    <p:animEffect transition="in" filter="fade">
                                      <p:cBhvr>
                                        <p:cTn id="14" dur="1000"/>
                                        <p:tgtEl>
                                          <p:spTgt spid="33795">
                                            <p:txEl>
                                              <p:pRg st="1" end="1"/>
                                            </p:txEl>
                                          </p:spTgt>
                                        </p:tgtEl>
                                      </p:cBhvr>
                                    </p:animEffect>
                                    <p:anim calcmode="lin" valueType="num">
                                      <p:cBhvr>
                                        <p:cTn id="15" dur="10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795">
                                            <p:txEl>
                                              <p:pRg st="1" end="1"/>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000"/>
                            </p:stCondLst>
                            <p:childTnLst>
                              <p:par>
                                <p:cTn id="18" presetID="42" presetClass="entr" presetSubtype="0" fill="hold" nodeType="afterEffect">
                                  <p:stCondLst>
                                    <p:cond delay="0"/>
                                  </p:stCondLst>
                                  <p:childTnLst>
                                    <p:set>
                                      <p:cBhvr>
                                        <p:cTn id="19" dur="1" fill="hold">
                                          <p:stCondLst>
                                            <p:cond delay="0"/>
                                          </p:stCondLst>
                                        </p:cTn>
                                        <p:tgtEl>
                                          <p:spTgt spid="33795">
                                            <p:txEl>
                                              <p:pRg st="2" end="2"/>
                                            </p:txEl>
                                          </p:spTgt>
                                        </p:tgtEl>
                                        <p:attrNameLst>
                                          <p:attrName>style.visibility</p:attrName>
                                        </p:attrNameLst>
                                      </p:cBhvr>
                                      <p:to>
                                        <p:strVal val="visible"/>
                                      </p:to>
                                    </p:set>
                                    <p:animEffect transition="in" filter="fade">
                                      <p:cBhvr>
                                        <p:cTn id="20" dur="1000"/>
                                        <p:tgtEl>
                                          <p:spTgt spid="33795">
                                            <p:txEl>
                                              <p:pRg st="2" end="2"/>
                                            </p:txEl>
                                          </p:spTgt>
                                        </p:tgtEl>
                                      </p:cBhvr>
                                    </p:animEffect>
                                    <p:anim calcmode="lin" valueType="num">
                                      <p:cBhvr>
                                        <p:cTn id="21" dur="10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2000"/>
                            </p:stCondLst>
                            <p:childTnLst>
                              <p:par>
                                <p:cTn id="24" presetID="42" presetClass="entr" presetSubtype="0" fill="hold" nodeType="afterEffect">
                                  <p:stCondLst>
                                    <p:cond delay="0"/>
                                  </p:stCondLst>
                                  <p:childTnLst>
                                    <p:set>
                                      <p:cBhvr>
                                        <p:cTn id="25" dur="1" fill="hold">
                                          <p:stCondLst>
                                            <p:cond delay="0"/>
                                          </p:stCondLst>
                                        </p:cTn>
                                        <p:tgtEl>
                                          <p:spTgt spid="33795">
                                            <p:txEl>
                                              <p:pRg st="3" end="3"/>
                                            </p:txEl>
                                          </p:spTgt>
                                        </p:tgtEl>
                                        <p:attrNameLst>
                                          <p:attrName>style.visibility</p:attrName>
                                        </p:attrNameLst>
                                      </p:cBhvr>
                                      <p:to>
                                        <p:strVal val="visible"/>
                                      </p:to>
                                    </p:set>
                                    <p:animEffect transition="in" filter="fade">
                                      <p:cBhvr>
                                        <p:cTn id="26" dur="1000"/>
                                        <p:tgtEl>
                                          <p:spTgt spid="33795">
                                            <p:txEl>
                                              <p:pRg st="3" end="3"/>
                                            </p:txEl>
                                          </p:spTgt>
                                        </p:tgtEl>
                                      </p:cBhvr>
                                    </p:animEffect>
                                    <p:anim calcmode="lin" valueType="num">
                                      <p:cBhvr>
                                        <p:cTn id="27" dur="10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3795">
                                            <p:txEl>
                                              <p:pRg st="3" end="3"/>
                                            </p:txEl>
                                          </p:spTgt>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3000"/>
                            </p:stCondLst>
                            <p:childTnLst>
                              <p:par>
                                <p:cTn id="30" presetID="42" presetClass="entr" presetSubtype="0" fill="hold" nodeType="afterEffect">
                                  <p:stCondLst>
                                    <p:cond delay="0"/>
                                  </p:stCondLst>
                                  <p:childTnLst>
                                    <p:set>
                                      <p:cBhvr>
                                        <p:cTn id="31" dur="1" fill="hold">
                                          <p:stCondLst>
                                            <p:cond delay="0"/>
                                          </p:stCondLst>
                                        </p:cTn>
                                        <p:tgtEl>
                                          <p:spTgt spid="33795">
                                            <p:txEl>
                                              <p:pRg st="4" end="4"/>
                                            </p:txEl>
                                          </p:spTgt>
                                        </p:tgtEl>
                                        <p:attrNameLst>
                                          <p:attrName>style.visibility</p:attrName>
                                        </p:attrNameLst>
                                      </p:cBhvr>
                                      <p:to>
                                        <p:strVal val="visible"/>
                                      </p:to>
                                    </p:set>
                                    <p:animEffect transition="in" filter="fade">
                                      <p:cBhvr>
                                        <p:cTn id="32" dur="1000"/>
                                        <p:tgtEl>
                                          <p:spTgt spid="33795">
                                            <p:txEl>
                                              <p:pRg st="4" end="4"/>
                                            </p:txEl>
                                          </p:spTgt>
                                        </p:tgtEl>
                                      </p:cBhvr>
                                    </p:animEffect>
                                    <p:anim calcmode="lin" valueType="num">
                                      <p:cBhvr>
                                        <p:cTn id="33" dur="10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3795">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3795">
                                            <p:txEl>
                                              <p:pRg st="5" end="5"/>
                                            </p:txEl>
                                          </p:spTgt>
                                        </p:tgtEl>
                                        <p:attrNameLst>
                                          <p:attrName>style.visibility</p:attrName>
                                        </p:attrNameLst>
                                      </p:cBhvr>
                                      <p:to>
                                        <p:strVal val="visible"/>
                                      </p:to>
                                    </p:set>
                                    <p:animEffect transition="in" filter="fade">
                                      <p:cBhvr>
                                        <p:cTn id="37" dur="1000"/>
                                        <p:tgtEl>
                                          <p:spTgt spid="33795">
                                            <p:txEl>
                                              <p:pRg st="5" end="5"/>
                                            </p:txEl>
                                          </p:spTgt>
                                        </p:tgtEl>
                                      </p:cBhvr>
                                    </p:animEffect>
                                    <p:anim calcmode="lin" valueType="num">
                                      <p:cBhvr>
                                        <p:cTn id="38" dur="10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37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nodeType="clickEffect">
                                  <p:stCondLst>
                                    <p:cond delay="0"/>
                                  </p:stCondLst>
                                  <p:childTnLst>
                                    <p:set>
                                      <p:cBhvr>
                                        <p:cTn id="43" dur="1" fill="hold">
                                          <p:stCondLst>
                                            <p:cond delay="0"/>
                                          </p:stCondLst>
                                        </p:cTn>
                                        <p:tgtEl>
                                          <p:spTgt spid="33795">
                                            <p:txEl>
                                              <p:pRg st="6" end="6"/>
                                            </p:txEl>
                                          </p:spTgt>
                                        </p:tgtEl>
                                        <p:attrNameLst>
                                          <p:attrName>style.visibility</p:attrName>
                                        </p:attrNameLst>
                                      </p:cBhvr>
                                      <p:to>
                                        <p:strVal val="visible"/>
                                      </p:to>
                                    </p:set>
                                    <p:animEffect transition="in" filter="fade">
                                      <p:cBhvr>
                                        <p:cTn id="44" dur="1000"/>
                                        <p:tgtEl>
                                          <p:spTgt spid="33795">
                                            <p:txEl>
                                              <p:pRg st="6" end="6"/>
                                            </p:txEl>
                                          </p:spTgt>
                                        </p:tgtEl>
                                      </p:cBhvr>
                                    </p:animEffect>
                                    <p:anim calcmode="lin" valueType="num">
                                      <p:cBhvr>
                                        <p:cTn id="45" dur="10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3795">
                                            <p:txEl>
                                              <p:pRg st="6" end="6"/>
                                            </p:txEl>
                                          </p:spTgt>
                                        </p:tgtEl>
                                        <p:attrNameLst>
                                          <p:attrName>ppt_y</p:attrName>
                                        </p:attrNameLst>
                                      </p:cBhvr>
                                      <p:tavLst>
                                        <p:tav tm="0">
                                          <p:val>
                                            <p:strVal val="#ppt_y+.1"/>
                                          </p:val>
                                        </p:tav>
                                        <p:tav tm="100000">
                                          <p:val>
                                            <p:strVal val="#ppt_y"/>
                                          </p:val>
                                        </p:tav>
                                      </p:tavLst>
                                    </p:anim>
                                  </p:childTnLst>
                                </p:cTn>
                              </p:par>
                            </p:childTnLst>
                          </p:cTn>
                        </p:par>
                        <p:par>
                          <p:cTn id="47" fill="hold" nodeType="afterGroup">
                            <p:stCondLst>
                              <p:cond delay="1000"/>
                            </p:stCondLst>
                            <p:childTnLst>
                              <p:par>
                                <p:cTn id="48" presetID="42" presetClass="entr" presetSubtype="0" fill="hold" nodeType="afterEffect">
                                  <p:stCondLst>
                                    <p:cond delay="0"/>
                                  </p:stCondLst>
                                  <p:childTnLst>
                                    <p:set>
                                      <p:cBhvr>
                                        <p:cTn id="49" dur="1" fill="hold">
                                          <p:stCondLst>
                                            <p:cond delay="0"/>
                                          </p:stCondLst>
                                        </p:cTn>
                                        <p:tgtEl>
                                          <p:spTgt spid="33795">
                                            <p:txEl>
                                              <p:pRg st="7" end="7"/>
                                            </p:txEl>
                                          </p:spTgt>
                                        </p:tgtEl>
                                        <p:attrNameLst>
                                          <p:attrName>style.visibility</p:attrName>
                                        </p:attrNameLst>
                                      </p:cBhvr>
                                      <p:to>
                                        <p:strVal val="visible"/>
                                      </p:to>
                                    </p:set>
                                    <p:animEffect transition="in" filter="fade">
                                      <p:cBhvr>
                                        <p:cTn id="50" dur="1000"/>
                                        <p:tgtEl>
                                          <p:spTgt spid="33795">
                                            <p:txEl>
                                              <p:pRg st="7" end="7"/>
                                            </p:txEl>
                                          </p:spTgt>
                                        </p:tgtEl>
                                      </p:cBhvr>
                                    </p:animEffect>
                                    <p:anim calcmode="lin" valueType="num">
                                      <p:cBhvr>
                                        <p:cTn id="51" dur="10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3795">
                                            <p:txEl>
                                              <p:pRg st="7" end="7"/>
                                            </p:txEl>
                                          </p:spTgt>
                                        </p:tgtEl>
                                        <p:attrNameLst>
                                          <p:attrName>ppt_y</p:attrName>
                                        </p:attrNameLst>
                                      </p:cBhvr>
                                      <p:tavLst>
                                        <p:tav tm="0">
                                          <p:val>
                                            <p:strVal val="#ppt_y+.1"/>
                                          </p:val>
                                        </p:tav>
                                        <p:tav tm="100000">
                                          <p:val>
                                            <p:strVal val="#ppt_y"/>
                                          </p:val>
                                        </p:tav>
                                      </p:tavLst>
                                    </p:anim>
                                  </p:childTnLst>
                                </p:cTn>
                              </p:par>
                            </p:childTnLst>
                          </p:cTn>
                        </p:par>
                        <p:par>
                          <p:cTn id="53" fill="hold" nodeType="afterGroup">
                            <p:stCondLst>
                              <p:cond delay="2000"/>
                            </p:stCondLst>
                            <p:childTnLst>
                              <p:par>
                                <p:cTn id="54" presetID="42" presetClass="entr" presetSubtype="0" fill="hold" nodeType="afterEffect">
                                  <p:stCondLst>
                                    <p:cond delay="0"/>
                                  </p:stCondLst>
                                  <p:childTnLst>
                                    <p:set>
                                      <p:cBhvr>
                                        <p:cTn id="55" dur="1" fill="hold">
                                          <p:stCondLst>
                                            <p:cond delay="0"/>
                                          </p:stCondLst>
                                        </p:cTn>
                                        <p:tgtEl>
                                          <p:spTgt spid="33795">
                                            <p:txEl>
                                              <p:pRg st="8" end="8"/>
                                            </p:txEl>
                                          </p:spTgt>
                                        </p:tgtEl>
                                        <p:attrNameLst>
                                          <p:attrName>style.visibility</p:attrName>
                                        </p:attrNameLst>
                                      </p:cBhvr>
                                      <p:to>
                                        <p:strVal val="visible"/>
                                      </p:to>
                                    </p:set>
                                    <p:animEffect transition="in" filter="fade">
                                      <p:cBhvr>
                                        <p:cTn id="56" dur="1000"/>
                                        <p:tgtEl>
                                          <p:spTgt spid="33795">
                                            <p:txEl>
                                              <p:pRg st="8" end="8"/>
                                            </p:txEl>
                                          </p:spTgt>
                                        </p:tgtEl>
                                      </p:cBhvr>
                                    </p:animEffect>
                                    <p:anim calcmode="lin" valueType="num">
                                      <p:cBhvr>
                                        <p:cTn id="57" dur="10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379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33795">
                                            <p:txEl>
                                              <p:pRg st="9" end="9"/>
                                            </p:txEl>
                                          </p:spTgt>
                                        </p:tgtEl>
                                        <p:attrNameLst>
                                          <p:attrName>style.visibility</p:attrName>
                                        </p:attrNameLst>
                                      </p:cBhvr>
                                      <p:to>
                                        <p:strVal val="visible"/>
                                      </p:to>
                                    </p:set>
                                    <p:animEffect transition="in" filter="fade">
                                      <p:cBhvr>
                                        <p:cTn id="63" dur="1000"/>
                                        <p:tgtEl>
                                          <p:spTgt spid="33795">
                                            <p:txEl>
                                              <p:pRg st="9" end="9"/>
                                            </p:txEl>
                                          </p:spTgt>
                                        </p:tgtEl>
                                      </p:cBhvr>
                                    </p:animEffect>
                                    <p:anim calcmode="lin" valueType="num">
                                      <p:cBhvr>
                                        <p:cTn id="64" dur="1000" fill="hold"/>
                                        <p:tgtEl>
                                          <p:spTgt spid="33795">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379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1E52-E42E-1A2D-2295-3855B4C547F1}"/>
              </a:ext>
            </a:extLst>
          </p:cNvPr>
          <p:cNvSpPr>
            <a:spLocks noGrp="1"/>
          </p:cNvSpPr>
          <p:nvPr>
            <p:ph type="title"/>
          </p:nvPr>
        </p:nvSpPr>
        <p:spPr>
          <a:xfrm>
            <a:off x="381000" y="76200"/>
            <a:ext cx="7010400" cy="1320800"/>
          </a:xfrm>
        </p:spPr>
        <p:txBody>
          <a:bodyPr/>
          <a:lstStyle/>
          <a:p>
            <a:pPr>
              <a:defRPr/>
            </a:pPr>
            <a:r>
              <a:rPr lang="en-US" sz="4800" b="1" dirty="0">
                <a:effectLst>
                  <a:outerShdw blurRad="38100" dist="38100" dir="2700000" algn="tl">
                    <a:srgbClr val="000000">
                      <a:alpha val="43137"/>
                    </a:srgbClr>
                  </a:outerShdw>
                </a:effectLst>
              </a:rPr>
              <a:t>Hours-of-Service Rules</a:t>
            </a:r>
            <a:br>
              <a:rPr lang="en-US" sz="48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What creates a violation?</a:t>
            </a:r>
            <a:endParaRPr lang="en-US" sz="4800" b="1" dirty="0">
              <a:effectLst>
                <a:outerShdw blurRad="38100" dist="38100" dir="2700000" algn="tl">
                  <a:srgbClr val="000000">
                    <a:alpha val="43137"/>
                  </a:srgbClr>
                </a:outerShdw>
              </a:effectLst>
            </a:endParaRPr>
          </a:p>
        </p:txBody>
      </p:sp>
      <p:sp>
        <p:nvSpPr>
          <p:cNvPr id="159747" name="Content Placeholder 2">
            <a:extLst>
              <a:ext uri="{FF2B5EF4-FFF2-40B4-BE49-F238E27FC236}">
                <a16:creationId xmlns:a16="http://schemas.microsoft.com/office/drawing/2014/main" id="{98526BD4-2039-695E-1CF8-037E6BD74796}"/>
              </a:ext>
            </a:extLst>
          </p:cNvPr>
          <p:cNvSpPr>
            <a:spLocks noGrp="1"/>
          </p:cNvSpPr>
          <p:nvPr>
            <p:ph idx="1"/>
          </p:nvPr>
        </p:nvSpPr>
        <p:spPr>
          <a:xfrm>
            <a:off x="381000" y="1487488"/>
            <a:ext cx="8305800" cy="3883025"/>
          </a:xfrm>
        </p:spPr>
        <p:txBody>
          <a:bodyPr/>
          <a:lstStyle/>
          <a:p>
            <a:r>
              <a:rPr lang="en-US" altLang="en-US" sz="3600"/>
              <a:t>8-hour Rest Break Rule Limit</a:t>
            </a:r>
          </a:p>
          <a:p>
            <a:r>
              <a:rPr lang="en-US" altLang="en-US" sz="3600"/>
              <a:t>11-hour Driving Limit</a:t>
            </a:r>
          </a:p>
          <a:p>
            <a:r>
              <a:rPr lang="en-US" altLang="en-US" sz="3600"/>
              <a:t>14-hour Limit</a:t>
            </a:r>
          </a:p>
          <a:p>
            <a:r>
              <a:rPr lang="en-US" altLang="en-US" sz="3600"/>
              <a:t>60-hour/7-day &amp; 70-hour/8-day Limit</a:t>
            </a:r>
          </a:p>
          <a:p>
            <a:endParaRPr lang="en-US" altLang="en-US" sz="3600"/>
          </a:p>
          <a:p>
            <a:r>
              <a:rPr lang="en-US" altLang="en-US" sz="3600"/>
              <a:t>Split-sleeper Berth rule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F5182BA8-328C-C1F9-0A63-1A69DBD5EF45}"/>
              </a:ext>
            </a:extLst>
          </p:cNvPr>
          <p:cNvSpPr>
            <a:spLocks noGrp="1"/>
          </p:cNvSpPr>
          <p:nvPr>
            <p:ph type="title"/>
          </p:nvPr>
        </p:nvSpPr>
        <p:spPr>
          <a:xfrm>
            <a:off x="457200" y="228600"/>
            <a:ext cx="7010400" cy="1320800"/>
          </a:xfrm>
        </p:spPr>
        <p:txBody>
          <a:bodyPr/>
          <a:lstStyle/>
          <a:p>
            <a:pPr eaLnBrk="1" hangingPunct="1"/>
            <a:r>
              <a:rPr lang="en-US" altLang="en-US" sz="4000">
                <a:solidFill>
                  <a:srgbClr val="3A3900"/>
                </a:solidFill>
              </a:rPr>
              <a:t>Required “Rest Break” Rule</a:t>
            </a:r>
          </a:p>
        </p:txBody>
      </p:sp>
      <p:sp>
        <p:nvSpPr>
          <p:cNvPr id="167939" name="Rectangle 3">
            <a:extLst>
              <a:ext uri="{FF2B5EF4-FFF2-40B4-BE49-F238E27FC236}">
                <a16:creationId xmlns:a16="http://schemas.microsoft.com/office/drawing/2014/main" id="{9547CA63-6679-DF6C-7B4B-106E53110FE4}"/>
              </a:ext>
            </a:extLst>
          </p:cNvPr>
          <p:cNvSpPr>
            <a:spLocks noGrp="1"/>
          </p:cNvSpPr>
          <p:nvPr>
            <p:ph idx="1"/>
          </p:nvPr>
        </p:nvSpPr>
        <p:spPr>
          <a:xfrm>
            <a:off x="457200" y="990600"/>
            <a:ext cx="8229600" cy="4525963"/>
          </a:xfrm>
        </p:spPr>
        <p:txBody>
          <a:bodyPr/>
          <a:lstStyle/>
          <a:p>
            <a:pPr eaLnBrk="1" hangingPunct="1">
              <a:lnSpc>
                <a:spcPct val="80000"/>
              </a:lnSpc>
              <a:buFontTx/>
              <a:buNone/>
            </a:pPr>
            <a:r>
              <a:rPr lang="en-US" altLang="en-US" sz="2800" b="1"/>
              <a:t>Rest Break Rule effective 1 July 2013:</a:t>
            </a:r>
            <a:r>
              <a:rPr lang="en-US" altLang="en-US" sz="2800"/>
              <a:t> </a:t>
            </a:r>
          </a:p>
          <a:p>
            <a:pPr eaLnBrk="1" hangingPunct="1">
              <a:lnSpc>
                <a:spcPct val="80000"/>
              </a:lnSpc>
            </a:pPr>
            <a:r>
              <a:rPr lang="en-US" altLang="en-US" sz="2800" b="1"/>
              <a:t>FMCSR § 395.3 (a) (3) (ii), </a:t>
            </a:r>
            <a:r>
              <a:rPr lang="en-US" altLang="en-US" sz="2800" b="1">
                <a:solidFill>
                  <a:srgbClr val="FF0000"/>
                </a:solidFill>
              </a:rPr>
              <a:t>A driver may not drive more than 8 hours without a minimum of 30-minute break, then may complete his 11 hours shift providing he/she does not exceed the 14-hour limit.</a:t>
            </a:r>
          </a:p>
          <a:p>
            <a:pPr eaLnBrk="1" hangingPunct="1">
              <a:lnSpc>
                <a:spcPct val="80000"/>
              </a:lnSpc>
              <a:buFontTx/>
              <a:buNone/>
            </a:pPr>
            <a:r>
              <a:rPr lang="en-US" altLang="en-US" sz="2400"/>
              <a:t>Thirty-Minute Break:</a:t>
            </a:r>
          </a:p>
          <a:p>
            <a:pPr eaLnBrk="1" hangingPunct="1">
              <a:lnSpc>
                <a:spcPct val="80000"/>
              </a:lnSpc>
            </a:pPr>
            <a:r>
              <a:rPr lang="en-US" altLang="en-US" sz="2000"/>
              <a:t>FMCSA allows drivers of CMVs to count time spent on-duty, to count toward the break.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7939">
                                            <p:txEl>
                                              <p:pRg st="0" end="0"/>
                                            </p:txEl>
                                          </p:spTgt>
                                        </p:tgtEl>
                                        <p:attrNameLst>
                                          <p:attrName>style.visibility</p:attrName>
                                        </p:attrNameLst>
                                      </p:cBhvr>
                                      <p:to>
                                        <p:strVal val="visible"/>
                                      </p:to>
                                    </p:set>
                                    <p:anim calcmode="discrete" valueType="clr">
                                      <p:cBhvr override="childStyle">
                                        <p:cTn id="7" dur="80"/>
                                        <p:tgtEl>
                                          <p:spTgt spid="16793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793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7939">
                                            <p:txEl>
                                              <p:pRg st="0" end="0"/>
                                            </p:txEl>
                                          </p:spTgt>
                                        </p:tgtEl>
                                        <p:attrNameLst>
                                          <p:attrName>fill.type</p:attrName>
                                        </p:attrNameLst>
                                      </p:cBhvr>
                                      <p:to>
                                        <p:strVal val="solid"/>
                                      </p:to>
                                    </p:set>
                                  </p:childTnLst>
                                </p:cTn>
                              </p:par>
                            </p:childTnLst>
                          </p:cTn>
                        </p:par>
                        <p:par>
                          <p:cTn id="10" fill="hold" nodeType="afterGroup">
                            <p:stCondLst>
                              <p:cond delay="132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67939">
                                            <p:txEl>
                                              <p:pRg st="1" end="1"/>
                                            </p:txEl>
                                          </p:spTgt>
                                        </p:tgtEl>
                                        <p:attrNameLst>
                                          <p:attrName>style.visibility</p:attrName>
                                        </p:attrNameLst>
                                      </p:cBhvr>
                                      <p:to>
                                        <p:strVal val="visible"/>
                                      </p:to>
                                    </p:set>
                                    <p:anim calcmode="discrete" valueType="clr">
                                      <p:cBhvr override="childStyle">
                                        <p:cTn id="13" dur="80"/>
                                        <p:tgtEl>
                                          <p:spTgt spid="16793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7939">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67939">
                                            <p:txEl>
                                              <p:pRg st="1" end="1"/>
                                            </p:txEl>
                                          </p:spTgt>
                                        </p:tgtEl>
                                        <p:attrNameLst>
                                          <p:attrName>fill.type</p:attrName>
                                        </p:attrNameLst>
                                      </p:cBhvr>
                                      <p:to>
                                        <p:strVal val="solid"/>
                                      </p:to>
                                    </p:set>
                                  </p:childTnLst>
                                </p:cTn>
                              </p:par>
                            </p:childTnLst>
                          </p:cTn>
                        </p:par>
                        <p:par>
                          <p:cTn id="16" fill="hold" nodeType="afterGroup">
                            <p:stCondLst>
                              <p:cond delay="776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167939">
                                            <p:txEl>
                                              <p:pRg st="2" end="2"/>
                                            </p:txEl>
                                          </p:spTgt>
                                        </p:tgtEl>
                                        <p:attrNameLst>
                                          <p:attrName>style.visibility</p:attrName>
                                        </p:attrNameLst>
                                      </p:cBhvr>
                                      <p:to>
                                        <p:strVal val="visible"/>
                                      </p:to>
                                    </p:set>
                                    <p:anim calcmode="discrete" valueType="clr">
                                      <p:cBhvr override="childStyle">
                                        <p:cTn id="19" dur="80"/>
                                        <p:tgtEl>
                                          <p:spTgt spid="16793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67939">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67939">
                                            <p:txEl>
                                              <p:pRg st="2" end="2"/>
                                            </p:txEl>
                                          </p:spTgt>
                                        </p:tgtEl>
                                        <p:attrNameLst>
                                          <p:attrName>fill.type</p:attrName>
                                        </p:attrNameLst>
                                      </p:cBhvr>
                                      <p:to>
                                        <p:strVal val="solid"/>
                                      </p:to>
                                    </p:set>
                                  </p:childTnLst>
                                </p:cTn>
                              </p:par>
                            </p:childTnLst>
                          </p:cTn>
                        </p:par>
                        <p:par>
                          <p:cTn id="22" fill="hold" nodeType="afterGroup">
                            <p:stCondLst>
                              <p:cond delay="856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167939">
                                            <p:txEl>
                                              <p:pRg st="3" end="3"/>
                                            </p:txEl>
                                          </p:spTgt>
                                        </p:tgtEl>
                                        <p:attrNameLst>
                                          <p:attrName>style.visibility</p:attrName>
                                        </p:attrNameLst>
                                      </p:cBhvr>
                                      <p:to>
                                        <p:strVal val="visible"/>
                                      </p:to>
                                    </p:set>
                                    <p:anim calcmode="discrete" valueType="clr">
                                      <p:cBhvr override="childStyle">
                                        <p:cTn id="25" dur="80"/>
                                        <p:tgtEl>
                                          <p:spTgt spid="16793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7939">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16793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D572931A-3E41-FB0C-D54D-9D388CFD99FA}"/>
              </a:ext>
            </a:extLst>
          </p:cNvPr>
          <p:cNvSpPr>
            <a:spLocks noGrp="1"/>
          </p:cNvSpPr>
          <p:nvPr>
            <p:ph type="title"/>
          </p:nvPr>
        </p:nvSpPr>
        <p:spPr>
          <a:xfrm>
            <a:off x="609600" y="228600"/>
            <a:ext cx="7162800" cy="1320800"/>
          </a:xfrm>
        </p:spPr>
        <p:txBody>
          <a:bodyPr/>
          <a:lstStyle/>
          <a:p>
            <a:pPr eaLnBrk="1" hangingPunct="1"/>
            <a:r>
              <a:rPr lang="en-US" altLang="en-US" sz="4000">
                <a:solidFill>
                  <a:srgbClr val="464334"/>
                </a:solidFill>
              </a:rPr>
              <a:t>11-Hour Rule:</a:t>
            </a:r>
            <a:r>
              <a:rPr lang="en-US" altLang="en-US" sz="2800">
                <a:solidFill>
                  <a:srgbClr val="464334"/>
                </a:solidFill>
              </a:rPr>
              <a:t>  FMCSR § 395.3 (a) (1)</a:t>
            </a:r>
          </a:p>
        </p:txBody>
      </p:sp>
      <p:sp>
        <p:nvSpPr>
          <p:cNvPr id="150531" name="Rectangle 3">
            <a:extLst>
              <a:ext uri="{FF2B5EF4-FFF2-40B4-BE49-F238E27FC236}">
                <a16:creationId xmlns:a16="http://schemas.microsoft.com/office/drawing/2014/main" id="{090AADE1-0FC0-E3F7-0A69-8643BEA37CC2}"/>
              </a:ext>
            </a:extLst>
          </p:cNvPr>
          <p:cNvSpPr>
            <a:spLocks noGrp="1"/>
          </p:cNvSpPr>
          <p:nvPr>
            <p:ph idx="1"/>
          </p:nvPr>
        </p:nvSpPr>
        <p:spPr>
          <a:xfrm>
            <a:off x="457200" y="1549400"/>
            <a:ext cx="8229600" cy="4038600"/>
          </a:xfrm>
        </p:spPr>
        <p:txBody>
          <a:bodyPr/>
          <a:lstStyle/>
          <a:p>
            <a:pPr eaLnBrk="1" hangingPunct="1">
              <a:lnSpc>
                <a:spcPct val="90000"/>
              </a:lnSpc>
              <a:buFontTx/>
              <a:buNone/>
            </a:pPr>
            <a:r>
              <a:rPr lang="en-US" altLang="en-US" sz="2800" b="1"/>
              <a:t>	</a:t>
            </a:r>
            <a:r>
              <a:rPr lang="en-US" altLang="en-US" sz="2800" b="1">
                <a:solidFill>
                  <a:srgbClr val="FF0000"/>
                </a:solidFill>
              </a:rPr>
              <a:t>11-hour driving rule:  a driver may not drive more than 11 hours without a full 10-hour break.</a:t>
            </a:r>
          </a:p>
          <a:p>
            <a:pPr eaLnBrk="1" hangingPunct="1">
              <a:lnSpc>
                <a:spcPct val="90000"/>
              </a:lnSpc>
              <a:buFontTx/>
              <a:buNone/>
            </a:pPr>
            <a:endParaRPr lang="en-US" altLang="en-US" sz="1000" b="1">
              <a:solidFill>
                <a:srgbClr val="FF0000"/>
              </a:solidFill>
            </a:endParaRPr>
          </a:p>
          <a:p>
            <a:pPr eaLnBrk="1" hangingPunct="1">
              <a:lnSpc>
                <a:spcPct val="90000"/>
              </a:lnSpc>
            </a:pPr>
            <a:r>
              <a:rPr lang="en-US" altLang="en-US" sz="2800" b="1" i="1"/>
              <a:t>A driver may not drive past the 14</a:t>
            </a:r>
            <a:r>
              <a:rPr lang="en-US" altLang="en-US" sz="2800" b="1" i="1" baseline="30000"/>
              <a:t>th</a:t>
            </a:r>
            <a:r>
              <a:rPr lang="en-US" altLang="en-US" sz="2800" b="1" i="1"/>
              <a:t> hour after coming on duty.</a:t>
            </a:r>
          </a:p>
          <a:p>
            <a:pPr eaLnBrk="1" hangingPunct="1">
              <a:lnSpc>
                <a:spcPct val="90000"/>
              </a:lnSpc>
              <a:buFontTx/>
              <a:buNone/>
            </a:pPr>
            <a:endParaRPr lang="en-US" altLang="en-US" sz="1000" b="1" i="1">
              <a:solidFill>
                <a:srgbClr val="FF0000"/>
              </a:solidFill>
            </a:endParaRPr>
          </a:p>
          <a:p>
            <a:pPr eaLnBrk="1" hangingPunct="1">
              <a:lnSpc>
                <a:spcPct val="90000"/>
              </a:lnSpc>
            </a:pPr>
            <a:r>
              <a:rPr lang="en-US" altLang="en-US" sz="2800" b="1"/>
              <a:t>A consecutive 10-hour rest/break period will reset your driving time back to 11 hours.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1000"/>
                                        <p:tgtEl>
                                          <p:spTgt spid="150531">
                                            <p:txEl>
                                              <p:pRg st="0" end="0"/>
                                            </p:txEl>
                                          </p:spTgt>
                                        </p:tgtEl>
                                      </p:cBhvr>
                                    </p:animEffect>
                                    <p:anim calcmode="lin" valueType="num">
                                      <p:cBhvr>
                                        <p:cTn id="8" dur="1000" fill="hold"/>
                                        <p:tgtEl>
                                          <p:spTgt spid="1505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0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50531">
                                            <p:txEl>
                                              <p:pRg st="2" end="2"/>
                                            </p:txEl>
                                          </p:spTgt>
                                        </p:tgtEl>
                                        <p:attrNameLst>
                                          <p:attrName>style.visibility</p:attrName>
                                        </p:attrNameLst>
                                      </p:cBhvr>
                                      <p:to>
                                        <p:strVal val="visible"/>
                                      </p:to>
                                    </p:set>
                                    <p:animEffect transition="in" filter="fade">
                                      <p:cBhvr>
                                        <p:cTn id="14" dur="1000"/>
                                        <p:tgtEl>
                                          <p:spTgt spid="150531">
                                            <p:txEl>
                                              <p:pRg st="2" end="2"/>
                                            </p:txEl>
                                          </p:spTgt>
                                        </p:tgtEl>
                                      </p:cBhvr>
                                    </p:animEffect>
                                    <p:anim calcmode="lin" valueType="num">
                                      <p:cBhvr>
                                        <p:cTn id="15" dur="10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0531">
                                            <p:txEl>
                                              <p:pRg st="2" end="2"/>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000"/>
                            </p:stCondLst>
                            <p:childTnLst>
                              <p:par>
                                <p:cTn id="18" presetID="42" presetClass="entr" presetSubtype="0" fill="hold" nodeType="afterEffect">
                                  <p:stCondLst>
                                    <p:cond delay="0"/>
                                  </p:stCondLst>
                                  <p:childTnLst>
                                    <p:set>
                                      <p:cBhvr>
                                        <p:cTn id="19" dur="1" fill="hold">
                                          <p:stCondLst>
                                            <p:cond delay="0"/>
                                          </p:stCondLst>
                                        </p:cTn>
                                        <p:tgtEl>
                                          <p:spTgt spid="150531">
                                            <p:txEl>
                                              <p:pRg st="4" end="4"/>
                                            </p:txEl>
                                          </p:spTgt>
                                        </p:tgtEl>
                                        <p:attrNameLst>
                                          <p:attrName>style.visibility</p:attrName>
                                        </p:attrNameLst>
                                      </p:cBhvr>
                                      <p:to>
                                        <p:strVal val="visible"/>
                                      </p:to>
                                    </p:set>
                                    <p:animEffect transition="in" filter="fade">
                                      <p:cBhvr>
                                        <p:cTn id="20" dur="1000"/>
                                        <p:tgtEl>
                                          <p:spTgt spid="150531">
                                            <p:txEl>
                                              <p:pRg st="4" end="4"/>
                                            </p:txEl>
                                          </p:spTgt>
                                        </p:tgtEl>
                                      </p:cBhvr>
                                    </p:animEffect>
                                    <p:anim calcmode="lin" valueType="num">
                                      <p:cBhvr>
                                        <p:cTn id="21" dur="10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1505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78F2DF38-FBE4-F3C8-987B-D71B7B06BF51}"/>
              </a:ext>
            </a:extLst>
          </p:cNvPr>
          <p:cNvSpPr>
            <a:spLocks noGrp="1"/>
          </p:cNvSpPr>
          <p:nvPr>
            <p:ph type="title"/>
          </p:nvPr>
        </p:nvSpPr>
        <p:spPr>
          <a:xfrm>
            <a:off x="609600" y="152400"/>
            <a:ext cx="6348413" cy="1320800"/>
          </a:xfrm>
        </p:spPr>
        <p:txBody>
          <a:bodyPr/>
          <a:lstStyle/>
          <a:p>
            <a:pPr eaLnBrk="1" hangingPunct="1"/>
            <a:r>
              <a:rPr lang="en-US" altLang="en-US" sz="4000">
                <a:solidFill>
                  <a:srgbClr val="3A3900"/>
                </a:solidFill>
              </a:rPr>
              <a:t>14-Hour On-Duty Rule:</a:t>
            </a:r>
            <a:br>
              <a:rPr lang="en-US" altLang="en-US" sz="4000">
                <a:solidFill>
                  <a:srgbClr val="3A3900"/>
                </a:solidFill>
              </a:rPr>
            </a:br>
            <a:r>
              <a:rPr lang="en-US" altLang="en-US" sz="4000">
                <a:solidFill>
                  <a:srgbClr val="3A3900"/>
                </a:solidFill>
              </a:rPr>
              <a:t> </a:t>
            </a:r>
            <a:r>
              <a:rPr lang="en-US" altLang="en-US" sz="2800">
                <a:solidFill>
                  <a:srgbClr val="464334"/>
                </a:solidFill>
              </a:rPr>
              <a:t>FMCSR § 395.3 (a) (2)</a:t>
            </a:r>
          </a:p>
        </p:txBody>
      </p:sp>
      <p:sp>
        <p:nvSpPr>
          <p:cNvPr id="30723" name="Rectangle 3">
            <a:extLst>
              <a:ext uri="{FF2B5EF4-FFF2-40B4-BE49-F238E27FC236}">
                <a16:creationId xmlns:a16="http://schemas.microsoft.com/office/drawing/2014/main" id="{3F489D3C-D847-31AA-613D-9616781A7F58}"/>
              </a:ext>
            </a:extLst>
          </p:cNvPr>
          <p:cNvSpPr>
            <a:spLocks noGrp="1" noChangeArrowheads="1"/>
          </p:cNvSpPr>
          <p:nvPr>
            <p:ph idx="1"/>
          </p:nvPr>
        </p:nvSpPr>
        <p:spPr>
          <a:xfrm>
            <a:off x="0" y="1444625"/>
            <a:ext cx="9144000" cy="4419600"/>
          </a:xfrm>
        </p:spPr>
        <p:txBody>
          <a:bodyPr/>
          <a:lstStyle/>
          <a:p>
            <a:pPr eaLnBrk="1" hangingPunct="1">
              <a:lnSpc>
                <a:spcPct val="80000"/>
              </a:lnSpc>
              <a:buFontTx/>
              <a:buNone/>
              <a:defRPr/>
            </a:pPr>
            <a:r>
              <a:rPr lang="en-US" altLang="en-US" sz="2400" b="1" dirty="0"/>
              <a:t>	</a:t>
            </a:r>
            <a:r>
              <a:rPr lang="en-US" altLang="en-US" sz="2400" b="1" dirty="0">
                <a:solidFill>
                  <a:srgbClr val="FF0000"/>
                </a:solidFill>
                <a:effectLst>
                  <a:outerShdw blurRad="38100" dist="38100" dir="2700000" algn="tl">
                    <a:srgbClr val="000000"/>
                  </a:outerShdw>
                </a:effectLst>
              </a:rPr>
              <a:t>A driver cannot drive after being on duty for a total of 14 hours</a:t>
            </a:r>
            <a:r>
              <a:rPr lang="en-US" altLang="en-US" sz="2400" b="1" dirty="0"/>
              <a:t> (no more than 11 of which can be driving) until he/she has ten consecutive hours of rest.</a:t>
            </a:r>
            <a:br>
              <a:rPr lang="en-US" altLang="en-US" sz="2400" b="1" dirty="0"/>
            </a:br>
            <a:endParaRPr lang="en-US" altLang="en-US" sz="900" b="1" dirty="0"/>
          </a:p>
          <a:p>
            <a:pPr eaLnBrk="1" hangingPunct="1">
              <a:lnSpc>
                <a:spcPct val="80000"/>
              </a:lnSpc>
              <a:defRPr/>
            </a:pPr>
            <a:r>
              <a:rPr lang="en-US" altLang="en-US" sz="2000" b="1" dirty="0"/>
              <a:t>Note that the 14 hours is </a:t>
            </a:r>
            <a:r>
              <a:rPr lang="en-US" altLang="en-US" sz="2000" b="1" u="sng" dirty="0">
                <a:solidFill>
                  <a:srgbClr val="CC0000"/>
                </a:solidFill>
                <a:effectLst>
                  <a:outerShdw blurRad="38100" dist="38100" dir="2700000" algn="tl">
                    <a:srgbClr val="000000"/>
                  </a:outerShdw>
                </a:effectLst>
              </a:rPr>
              <a:t>consecutive</a:t>
            </a:r>
            <a:r>
              <a:rPr lang="en-US" altLang="en-US" sz="2000" b="1" dirty="0"/>
              <a:t> — it </a:t>
            </a:r>
            <a:r>
              <a:rPr lang="en-US" altLang="en-US" sz="2000" b="1" dirty="0">
                <a:solidFill>
                  <a:srgbClr val="FF0000"/>
                </a:solidFill>
              </a:rPr>
              <a:t>includes all “Work” </a:t>
            </a:r>
            <a:r>
              <a:rPr lang="en-US" altLang="en-US" sz="2000" b="1" dirty="0"/>
              <a:t>(Driving Line 3 and On-Duty, Not Driving Line 4)</a:t>
            </a:r>
            <a:r>
              <a:rPr lang="en-US" altLang="en-US" sz="2000" b="1" dirty="0">
                <a:solidFill>
                  <a:srgbClr val="FF0000"/>
                </a:solidFill>
              </a:rPr>
              <a:t> and all “Rest/Break” </a:t>
            </a:r>
            <a:r>
              <a:rPr lang="en-US" altLang="en-US" sz="2000" b="1" dirty="0"/>
              <a:t>(Off-Duty Line 1 and Sleeper Berth Line 2) </a:t>
            </a:r>
            <a:r>
              <a:rPr lang="en-US" altLang="en-US" sz="2000" b="1" dirty="0">
                <a:solidFill>
                  <a:srgbClr val="FF0000"/>
                </a:solidFill>
              </a:rPr>
              <a:t>time accrued after initially coming on duty</a:t>
            </a:r>
            <a:r>
              <a:rPr lang="en-US" altLang="en-US" sz="2000" b="1" dirty="0"/>
              <a:t>, however; per FMCSR § 395.1, </a:t>
            </a:r>
            <a:r>
              <a:rPr lang="en-US" altLang="en-US" sz="2000" b="1" dirty="0">
                <a:solidFill>
                  <a:srgbClr val="D02806"/>
                </a:solidFill>
                <a:effectLst>
                  <a:outerShdw blurRad="38100" dist="38100" dir="2700000" algn="tl">
                    <a:srgbClr val="000000"/>
                  </a:outerShdw>
                </a:effectLst>
              </a:rPr>
              <a:t>a driver may continue to perform non driving activities and not be in violation of the Hours-of-Service Regulations.</a:t>
            </a:r>
          </a:p>
          <a:p>
            <a:pPr eaLnBrk="1" hangingPunct="1">
              <a:lnSpc>
                <a:spcPct val="90000"/>
              </a:lnSpc>
              <a:buFontTx/>
              <a:buNone/>
              <a:defRPr/>
            </a:pPr>
            <a:r>
              <a:rPr lang="en-US" altLang="en-US" sz="2000" b="1" dirty="0"/>
              <a:t>What counts against the 14-hour clock?  </a:t>
            </a:r>
            <a:r>
              <a:rPr lang="en-US" altLang="en-US" sz="2000" b="1" dirty="0">
                <a:solidFill>
                  <a:srgbClr val="FF0000"/>
                </a:solidFill>
              </a:rPr>
              <a:t>Everything Except:</a:t>
            </a:r>
          </a:p>
          <a:p>
            <a:pPr eaLnBrk="1" hangingPunct="1">
              <a:lnSpc>
                <a:spcPct val="90000"/>
              </a:lnSpc>
              <a:defRPr/>
            </a:pPr>
            <a:r>
              <a:rPr lang="en-US" altLang="en-US" sz="2000" b="1" dirty="0"/>
              <a:t>10-Hour Rest Period:  FMCSR § 395.1 – 10 or more consecutive hours of rest/break will </a:t>
            </a:r>
            <a:r>
              <a:rPr lang="en-US" altLang="en-US" sz="2000" b="1" i="1" dirty="0">
                <a:solidFill>
                  <a:srgbClr val="FF0000"/>
                </a:solidFill>
                <a:effectLst>
                  <a:outerShdw blurRad="38100" dist="38100" dir="2700000" algn="tl">
                    <a:srgbClr val="000000"/>
                  </a:outerShdw>
                </a:effectLst>
              </a:rPr>
              <a:t>reset</a:t>
            </a:r>
            <a:r>
              <a:rPr lang="en-US" altLang="en-US" sz="2000" b="1" dirty="0"/>
              <a:t> the 11 and 14-hour clocks.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0723">
                                            <p:txEl>
                                              <p:pRg st="0" end="0"/>
                                            </p:txEl>
                                          </p:spTgt>
                                        </p:tgtEl>
                                        <p:attrNameLst>
                                          <p:attrName>style.visibility</p:attrName>
                                        </p:attrNameLst>
                                      </p:cBhvr>
                                      <p:to>
                                        <p:strVal val="visible"/>
                                      </p:to>
                                    </p:set>
                                    <p:anim calcmode="discrete" valueType="clr">
                                      <p:cBhvr override="childStyle">
                                        <p:cTn id="7" dur="80"/>
                                        <p:tgtEl>
                                          <p:spTgt spid="307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0723">
                                            <p:txEl>
                                              <p:pRg st="0" end="0"/>
                                            </p:txEl>
                                          </p:spTgt>
                                        </p:tgtEl>
                                        <p:attrNameLst>
                                          <p:attrName>fill.type</p:attrName>
                                        </p:attrNameLst>
                                      </p:cBhvr>
                                      <p:to>
                                        <p:strVal val="solid"/>
                                      </p:to>
                                    </p:set>
                                  </p:childTnLst>
                                </p:cTn>
                              </p:par>
                            </p:childTnLst>
                          </p:cTn>
                        </p:par>
                        <p:par>
                          <p:cTn id="10" fill="hold" nodeType="afterGroup">
                            <p:stCondLst>
                              <p:cond delay="504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30723">
                                            <p:txEl>
                                              <p:pRg st="1" end="1"/>
                                            </p:txEl>
                                          </p:spTgt>
                                        </p:tgtEl>
                                        <p:attrNameLst>
                                          <p:attrName>style.visibility</p:attrName>
                                        </p:attrNameLst>
                                      </p:cBhvr>
                                      <p:to>
                                        <p:strVal val="visible"/>
                                      </p:to>
                                    </p:set>
                                    <p:anim calcmode="discrete" valueType="clr">
                                      <p:cBhvr override="childStyle">
                                        <p:cTn id="13" dur="80"/>
                                        <p:tgtEl>
                                          <p:spTgt spid="307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0723">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30723">
                                            <p:txEl>
                                              <p:pRg st="1" end="1"/>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30723">
                                            <p:txEl>
                                              <p:pRg st="2" end="2"/>
                                            </p:txEl>
                                          </p:spTgt>
                                        </p:tgtEl>
                                        <p:attrNameLst>
                                          <p:attrName>style.visibility</p:attrName>
                                        </p:attrNameLst>
                                      </p:cBhvr>
                                      <p:to>
                                        <p:strVal val="visible"/>
                                      </p:to>
                                    </p:set>
                                    <p:anim calcmode="discrete" valueType="clr">
                                      <p:cBhvr override="childStyle">
                                        <p:cTn id="20" dur="80"/>
                                        <p:tgtEl>
                                          <p:spTgt spid="307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30723">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30723">
                                            <p:txEl>
                                              <p:pRg st="2" end="2"/>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30723">
                                            <p:txEl>
                                              <p:pRg st="3" end="3"/>
                                            </p:txEl>
                                          </p:spTgt>
                                        </p:tgtEl>
                                        <p:attrNameLst>
                                          <p:attrName>style.visibility</p:attrName>
                                        </p:attrNameLst>
                                      </p:cBhvr>
                                      <p:to>
                                        <p:strVal val="visible"/>
                                      </p:to>
                                    </p:set>
                                    <p:anim calcmode="discrete" valueType="clr">
                                      <p:cBhvr override="childStyle">
                                        <p:cTn id="27" dur="80"/>
                                        <p:tgtEl>
                                          <p:spTgt spid="307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0723">
                                            <p:txEl>
                                              <p:pRg st="3" end="3"/>
                                            </p:txEl>
                                          </p:spTgt>
                                        </p:tgtEl>
                                        <p:attrNameLst>
                                          <p:attrName>fillcolor</p:attrName>
                                        </p:attrNameLst>
                                      </p:cBhvr>
                                      <p:tavLst>
                                        <p:tav tm="0">
                                          <p:val>
                                            <p:clrVal>
                                              <a:schemeClr val="accent2"/>
                                            </p:clrVal>
                                          </p:val>
                                        </p:tav>
                                        <p:tav tm="50000">
                                          <p:val>
                                            <p:clrVal>
                                              <a:schemeClr val="hlink"/>
                                            </p:clrVal>
                                          </p:val>
                                        </p:tav>
                                      </p:tavLst>
                                    </p:anim>
                                    <p:set>
                                      <p:cBhvr>
                                        <p:cTn id="29" dur="80"/>
                                        <p:tgtEl>
                                          <p:spTgt spid="307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6E64BEED-7EA8-3D41-8597-C0DD8E395C0D}"/>
              </a:ext>
            </a:extLst>
          </p:cNvPr>
          <p:cNvSpPr>
            <a:spLocks noGrp="1"/>
          </p:cNvSpPr>
          <p:nvPr>
            <p:ph type="title"/>
          </p:nvPr>
        </p:nvSpPr>
        <p:spPr>
          <a:xfrm>
            <a:off x="457200" y="609600"/>
            <a:ext cx="6348413" cy="1320800"/>
          </a:xfrm>
        </p:spPr>
        <p:txBody>
          <a:bodyPr/>
          <a:lstStyle/>
          <a:p>
            <a:pPr eaLnBrk="1" hangingPunct="1"/>
            <a:r>
              <a:rPr lang="en-US" altLang="en-US" sz="4000">
                <a:solidFill>
                  <a:srgbClr val="3A3900"/>
                </a:solidFill>
              </a:rPr>
              <a:t>70-Hour Clock</a:t>
            </a:r>
          </a:p>
        </p:txBody>
      </p:sp>
      <p:sp>
        <p:nvSpPr>
          <p:cNvPr id="48131" name="Rectangle 3">
            <a:extLst>
              <a:ext uri="{FF2B5EF4-FFF2-40B4-BE49-F238E27FC236}">
                <a16:creationId xmlns:a16="http://schemas.microsoft.com/office/drawing/2014/main" id="{F3C95408-8A2C-72F0-4C34-6CFBF6FCDBB4}"/>
              </a:ext>
            </a:extLst>
          </p:cNvPr>
          <p:cNvSpPr>
            <a:spLocks noGrp="1" noChangeArrowheads="1"/>
          </p:cNvSpPr>
          <p:nvPr>
            <p:ph idx="1"/>
          </p:nvPr>
        </p:nvSpPr>
        <p:spPr>
          <a:xfrm>
            <a:off x="457200" y="1371600"/>
            <a:ext cx="8229600" cy="3810000"/>
          </a:xfrm>
        </p:spPr>
        <p:txBody>
          <a:bodyPr/>
          <a:lstStyle/>
          <a:p>
            <a:pPr eaLnBrk="1" hangingPunct="1">
              <a:buFontTx/>
              <a:buNone/>
              <a:defRPr/>
            </a:pPr>
            <a:r>
              <a:rPr lang="en-US" altLang="en-US" sz="3200" dirty="0"/>
              <a:t>What counts against your </a:t>
            </a:r>
            <a:r>
              <a:rPr lang="en-US" altLang="en-US" sz="3200" b="1" dirty="0">
                <a:solidFill>
                  <a:srgbClr val="FF0000"/>
                </a:solidFill>
              </a:rPr>
              <a:t>70-hour</a:t>
            </a:r>
            <a:r>
              <a:rPr lang="en-US" altLang="en-US" sz="3200" dirty="0"/>
              <a:t> clock?</a:t>
            </a:r>
          </a:p>
          <a:p>
            <a:pPr eaLnBrk="1" hangingPunct="1">
              <a:buFontTx/>
              <a:buNone/>
              <a:defRPr/>
            </a:pPr>
            <a:endParaRPr lang="en-US" altLang="en-US" sz="3200" dirty="0"/>
          </a:p>
          <a:p>
            <a:pPr eaLnBrk="1" hangingPunct="1">
              <a:defRPr/>
            </a:pPr>
            <a:r>
              <a:rPr lang="en-US" altLang="en-US" sz="3200" b="1" i="1" u="sng" dirty="0">
                <a:effectLst>
                  <a:outerShdw blurRad="38100" dist="38100" dir="2700000" algn="tl">
                    <a:srgbClr val="FFFFFF"/>
                  </a:outerShdw>
                </a:effectLst>
              </a:rPr>
              <a:t>Everything</a:t>
            </a:r>
            <a:r>
              <a:rPr lang="en-US" altLang="en-US" sz="3200" dirty="0"/>
              <a:t> on </a:t>
            </a:r>
            <a:r>
              <a:rPr lang="en-US" altLang="en-US" sz="3200" b="1" dirty="0"/>
              <a:t>Line</a:t>
            </a:r>
            <a:r>
              <a:rPr lang="en-US" altLang="en-US" sz="3200" dirty="0"/>
              <a:t> </a:t>
            </a:r>
            <a:r>
              <a:rPr lang="en-US" altLang="en-US" sz="3200" b="1" dirty="0">
                <a:solidFill>
                  <a:srgbClr val="FF0000"/>
                </a:solidFill>
              </a:rPr>
              <a:t>3</a:t>
            </a:r>
            <a:r>
              <a:rPr lang="en-US" altLang="en-US" sz="3200" dirty="0"/>
              <a:t>, </a:t>
            </a:r>
            <a:r>
              <a:rPr lang="en-US" altLang="en-US" sz="3200" b="1" dirty="0"/>
              <a:t>Driving</a:t>
            </a:r>
            <a:r>
              <a:rPr lang="en-US" altLang="en-US" sz="3200" dirty="0"/>
              <a:t> and </a:t>
            </a:r>
            <a:r>
              <a:rPr lang="en-US" altLang="en-US" sz="3200" b="1" dirty="0"/>
              <a:t>Line</a:t>
            </a:r>
            <a:r>
              <a:rPr lang="en-US" altLang="en-US" sz="3200" dirty="0"/>
              <a:t> </a:t>
            </a:r>
            <a:r>
              <a:rPr lang="en-US" altLang="en-US" sz="3200" b="1" dirty="0">
                <a:solidFill>
                  <a:srgbClr val="FF0000"/>
                </a:solidFill>
              </a:rPr>
              <a:t>4</a:t>
            </a:r>
            <a:r>
              <a:rPr lang="en-US" altLang="en-US" sz="3200" dirty="0"/>
              <a:t> </a:t>
            </a:r>
            <a:r>
              <a:rPr lang="en-US" altLang="en-US" sz="3200" b="1" dirty="0"/>
              <a:t>On-Duty, Not Driving</a:t>
            </a:r>
            <a:r>
              <a:rPr lang="en-US"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BC4C9A16-C5BE-E528-8CCF-B703A7E01D2E}"/>
              </a:ext>
            </a:extLst>
          </p:cNvPr>
          <p:cNvSpPr>
            <a:spLocks noGrp="1"/>
          </p:cNvSpPr>
          <p:nvPr>
            <p:ph type="title"/>
          </p:nvPr>
        </p:nvSpPr>
        <p:spPr>
          <a:xfrm>
            <a:off x="457200" y="304800"/>
            <a:ext cx="6348413" cy="1320800"/>
          </a:xfrm>
        </p:spPr>
        <p:txBody>
          <a:bodyPr/>
          <a:lstStyle/>
          <a:p>
            <a:pPr eaLnBrk="1" hangingPunct="1"/>
            <a:r>
              <a:rPr lang="en-US" altLang="en-US" sz="4000">
                <a:solidFill>
                  <a:srgbClr val="3A3900"/>
                </a:solidFill>
              </a:rPr>
              <a:t>34-Hour Restart</a:t>
            </a:r>
          </a:p>
        </p:txBody>
      </p:sp>
      <p:sp>
        <p:nvSpPr>
          <p:cNvPr id="50179" name="Rectangle 3">
            <a:extLst>
              <a:ext uri="{FF2B5EF4-FFF2-40B4-BE49-F238E27FC236}">
                <a16:creationId xmlns:a16="http://schemas.microsoft.com/office/drawing/2014/main" id="{66CA47DD-1C03-35B3-3265-685090A77E4A}"/>
              </a:ext>
            </a:extLst>
          </p:cNvPr>
          <p:cNvSpPr>
            <a:spLocks noGrp="1" noChangeArrowheads="1"/>
          </p:cNvSpPr>
          <p:nvPr>
            <p:ph idx="1"/>
          </p:nvPr>
        </p:nvSpPr>
        <p:spPr>
          <a:xfrm>
            <a:off x="457200" y="1371600"/>
            <a:ext cx="8229600" cy="4525963"/>
          </a:xfrm>
        </p:spPr>
        <p:txBody>
          <a:bodyPr/>
          <a:lstStyle/>
          <a:p>
            <a:pPr eaLnBrk="1" hangingPunct="1">
              <a:lnSpc>
                <a:spcPct val="80000"/>
              </a:lnSpc>
              <a:buFontTx/>
              <a:buNone/>
              <a:defRPr/>
            </a:pPr>
            <a:r>
              <a:rPr lang="en-US" altLang="en-US" sz="2800" b="1" dirty="0"/>
              <a:t>34-Hour Restart:  FMCSR § 395.3.</a:t>
            </a:r>
            <a:r>
              <a:rPr lang="en-US" altLang="en-US" sz="2800" dirty="0"/>
              <a:t> </a:t>
            </a:r>
          </a:p>
          <a:p>
            <a:pPr eaLnBrk="1" hangingPunct="1">
              <a:lnSpc>
                <a:spcPct val="80000"/>
              </a:lnSpc>
              <a:buFontTx/>
              <a:buNone/>
              <a:defRPr/>
            </a:pPr>
            <a:r>
              <a:rPr lang="en-US" altLang="en-US" sz="2800" dirty="0"/>
              <a:t>	Taking </a:t>
            </a:r>
            <a:r>
              <a:rPr lang="en-US" altLang="en-US" sz="2800" dirty="0">
                <a:solidFill>
                  <a:srgbClr val="FF0000"/>
                </a:solidFill>
              </a:rPr>
              <a:t>34</a:t>
            </a:r>
            <a:r>
              <a:rPr lang="en-US" altLang="en-US" sz="2800" dirty="0"/>
              <a:t> or more </a:t>
            </a:r>
            <a:r>
              <a:rPr lang="en-US" altLang="en-US" sz="2800" b="1" i="1" dirty="0"/>
              <a:t>non-stop</a:t>
            </a:r>
            <a:r>
              <a:rPr lang="en-US" altLang="en-US" sz="2800" dirty="0"/>
              <a:t> hours of rest will restart the </a:t>
            </a:r>
            <a:r>
              <a:rPr lang="en-US" altLang="en-US" sz="2800" dirty="0">
                <a:solidFill>
                  <a:srgbClr val="FF0000"/>
                </a:solidFill>
              </a:rPr>
              <a:t>11-</a:t>
            </a:r>
            <a:r>
              <a:rPr lang="en-US" altLang="en-US" sz="2800" dirty="0"/>
              <a:t>hour Driving, </a:t>
            </a:r>
            <a:r>
              <a:rPr lang="en-US" altLang="en-US" sz="2800" dirty="0">
                <a:solidFill>
                  <a:srgbClr val="FF0000"/>
                </a:solidFill>
              </a:rPr>
              <a:t>14-</a:t>
            </a:r>
            <a:r>
              <a:rPr lang="en-US" altLang="en-US" sz="2800" dirty="0"/>
              <a:t>hour On-Duty and the </a:t>
            </a:r>
            <a:r>
              <a:rPr lang="en-US" altLang="en-US" sz="2800" dirty="0">
                <a:solidFill>
                  <a:srgbClr val="FF0000"/>
                </a:solidFill>
              </a:rPr>
              <a:t>70-</a:t>
            </a:r>
            <a:r>
              <a:rPr lang="en-US" altLang="en-US" sz="2800" dirty="0"/>
              <a:t>hour workweek clocks back to zero.</a:t>
            </a:r>
          </a:p>
          <a:p>
            <a:pPr marL="0" indent="0" eaLnBrk="1" hangingPunct="1">
              <a:lnSpc>
                <a:spcPct val="80000"/>
              </a:lnSpc>
              <a:buFont typeface="Wingdings 3" panose="05040102010807070707" pitchFamily="18" charset="2"/>
              <a:buNone/>
              <a:defRPr/>
            </a:pPr>
            <a:endParaRPr lang="en-US" altLang="en-US" sz="1000" dirty="0"/>
          </a:p>
          <a:p>
            <a:pPr eaLnBrk="1" hangingPunct="1">
              <a:lnSpc>
                <a:spcPct val="80000"/>
              </a:lnSpc>
              <a:defRPr/>
            </a:pPr>
            <a:r>
              <a:rPr lang="en-US" altLang="en-US" sz="2400" u="sng" dirty="0">
                <a:solidFill>
                  <a:srgbClr val="FF0000"/>
                </a:solidFill>
              </a:rPr>
              <a:t>A 34 Hour Restart is never mandatory</a:t>
            </a:r>
            <a:r>
              <a:rPr lang="en-US" altLang="en-US" sz="2400" dirty="0"/>
              <a:t>, however; it is one of the options available to a driver.</a:t>
            </a:r>
          </a:p>
          <a:p>
            <a:pPr lvl="1" eaLnBrk="1" hangingPunct="1">
              <a:lnSpc>
                <a:spcPct val="80000"/>
              </a:lnSpc>
              <a:defRPr/>
            </a:pPr>
            <a:r>
              <a:rPr lang="en-US" altLang="en-US" sz="2200" dirty="0"/>
              <a:t>The </a:t>
            </a:r>
            <a:r>
              <a:rPr lang="en-US" altLang="en-US" sz="2200" i="1" dirty="0"/>
              <a:t>other</a:t>
            </a:r>
            <a:r>
              <a:rPr lang="en-US" altLang="en-US" sz="2200" dirty="0"/>
              <a:t> option is to work off of “recap” hours.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0179">
                                            <p:txEl>
                                              <p:pRg st="0" end="0"/>
                                            </p:txEl>
                                          </p:spTgt>
                                        </p:tgtEl>
                                        <p:attrNameLst>
                                          <p:attrName>style.visibility</p:attrName>
                                        </p:attrNameLst>
                                      </p:cBhvr>
                                      <p:to>
                                        <p:strVal val="visible"/>
                                      </p:to>
                                    </p:set>
                                    <p:anim calcmode="discrete" valueType="clr">
                                      <p:cBhvr override="childStyle">
                                        <p:cTn id="7" dur="80"/>
                                        <p:tgtEl>
                                          <p:spTgt spid="501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1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0179">
                                            <p:txEl>
                                              <p:pRg st="0" end="0"/>
                                            </p:txEl>
                                          </p:spTgt>
                                        </p:tgtEl>
                                        <p:attrNameLst>
                                          <p:attrName>fill.type</p:attrName>
                                        </p:attrNameLst>
                                      </p:cBhvr>
                                      <p:to>
                                        <p:strVal val="solid"/>
                                      </p:to>
                                    </p:set>
                                  </p:childTnLst>
                                </p:cTn>
                              </p:par>
                            </p:childTnLst>
                          </p:cTn>
                        </p:par>
                        <p:par>
                          <p:cTn id="10" fill="hold" nodeType="afterGroup">
                            <p:stCondLst>
                              <p:cond delay="112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0179">
                                            <p:txEl>
                                              <p:pRg st="1" end="1"/>
                                            </p:txEl>
                                          </p:spTgt>
                                        </p:tgtEl>
                                        <p:attrNameLst>
                                          <p:attrName>style.visibility</p:attrName>
                                        </p:attrNameLst>
                                      </p:cBhvr>
                                      <p:to>
                                        <p:strVal val="visible"/>
                                      </p:to>
                                    </p:set>
                                    <p:anim calcmode="discrete" valueType="clr">
                                      <p:cBhvr override="childStyle">
                                        <p:cTn id="13" dur="80"/>
                                        <p:tgtEl>
                                          <p:spTgt spid="501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0179">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50179">
                                            <p:txEl>
                                              <p:pRg st="1" end="1"/>
                                            </p:txEl>
                                          </p:spTgt>
                                        </p:tgtEl>
                                        <p:attrNameLst>
                                          <p:attrName>fill.type</p:attrName>
                                        </p:attrNameLst>
                                      </p:cBhvr>
                                      <p:to>
                                        <p:strVal val="solid"/>
                                      </p:to>
                                    </p:set>
                                  </p:childTnLst>
                                </p:cTn>
                              </p:par>
                            </p:childTnLst>
                          </p:cTn>
                        </p:par>
                        <p:par>
                          <p:cTn id="16" fill="hold" nodeType="afterGroup">
                            <p:stCondLst>
                              <p:cond delay="57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50179">
                                            <p:txEl>
                                              <p:pRg st="3" end="3"/>
                                            </p:txEl>
                                          </p:spTgt>
                                        </p:tgtEl>
                                        <p:attrNameLst>
                                          <p:attrName>style.visibility</p:attrName>
                                        </p:attrNameLst>
                                      </p:cBhvr>
                                      <p:to>
                                        <p:strVal val="visible"/>
                                      </p:to>
                                    </p:set>
                                    <p:anim calcmode="discrete" valueType="clr">
                                      <p:cBhvr override="childStyle">
                                        <p:cTn id="19" dur="80"/>
                                        <p:tgtEl>
                                          <p:spTgt spid="501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0179">
                                            <p:txEl>
                                              <p:pRg st="3" end="3"/>
                                            </p:txEl>
                                          </p:spTgt>
                                        </p:tgtEl>
                                        <p:attrNameLst>
                                          <p:attrName>fillcolor</p:attrName>
                                        </p:attrNameLst>
                                      </p:cBhvr>
                                      <p:tavLst>
                                        <p:tav tm="0">
                                          <p:val>
                                            <p:clrVal>
                                              <a:schemeClr val="accent2"/>
                                            </p:clrVal>
                                          </p:val>
                                        </p:tav>
                                        <p:tav tm="50000">
                                          <p:val>
                                            <p:clrVal>
                                              <a:schemeClr val="hlink"/>
                                            </p:clrVal>
                                          </p:val>
                                        </p:tav>
                                      </p:tavLst>
                                    </p:anim>
                                    <p:set>
                                      <p:cBhvr>
                                        <p:cTn id="21" dur="80"/>
                                        <p:tgtEl>
                                          <p:spTgt spid="50179">
                                            <p:txEl>
                                              <p:pRg st="3" end="3"/>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50179">
                                            <p:txEl>
                                              <p:pRg st="4" end="4"/>
                                            </p:txEl>
                                          </p:spTgt>
                                        </p:tgtEl>
                                        <p:attrNameLst>
                                          <p:attrName>style.visibility</p:attrName>
                                        </p:attrNameLst>
                                      </p:cBhvr>
                                      <p:to>
                                        <p:strVal val="visible"/>
                                      </p:to>
                                    </p:set>
                                    <p:anim calcmode="discrete" valueType="clr">
                                      <p:cBhvr override="childStyle">
                                        <p:cTn id="24" dur="80"/>
                                        <p:tgtEl>
                                          <p:spTgt spid="5017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50179">
                                            <p:txEl>
                                              <p:pRg st="4" end="4"/>
                                            </p:txEl>
                                          </p:spTgt>
                                        </p:tgtEl>
                                        <p:attrNameLst>
                                          <p:attrName>fillcolor</p:attrName>
                                        </p:attrNameLst>
                                      </p:cBhvr>
                                      <p:tavLst>
                                        <p:tav tm="0">
                                          <p:val>
                                            <p:clrVal>
                                              <a:schemeClr val="accent2"/>
                                            </p:clrVal>
                                          </p:val>
                                        </p:tav>
                                        <p:tav tm="50000">
                                          <p:val>
                                            <p:clrVal>
                                              <a:schemeClr val="hlink"/>
                                            </p:clrVal>
                                          </p:val>
                                        </p:tav>
                                      </p:tavLst>
                                    </p:anim>
                                    <p:set>
                                      <p:cBhvr>
                                        <p:cTn id="26" dur="80"/>
                                        <p:tgtEl>
                                          <p:spTgt spid="5017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6C182FDB-3215-04B8-719B-A4003CABC348}"/>
              </a:ext>
            </a:extLst>
          </p:cNvPr>
          <p:cNvSpPr>
            <a:spLocks noGrp="1"/>
          </p:cNvSpPr>
          <p:nvPr>
            <p:ph type="title"/>
          </p:nvPr>
        </p:nvSpPr>
        <p:spPr>
          <a:xfrm>
            <a:off x="228600" y="152400"/>
            <a:ext cx="7086600" cy="660400"/>
          </a:xfrm>
        </p:spPr>
        <p:txBody>
          <a:bodyPr/>
          <a:lstStyle/>
          <a:p>
            <a:pPr eaLnBrk="1" hangingPunct="1">
              <a:defRPr/>
            </a:pPr>
            <a:r>
              <a:rPr lang="en-US" altLang="en-US" sz="4000" b="1" dirty="0">
                <a:solidFill>
                  <a:schemeClr val="accent1">
                    <a:lumMod val="75000"/>
                  </a:schemeClr>
                </a:solidFill>
                <a:effectLst>
                  <a:outerShdw blurRad="38100" dist="38100" dir="2700000" algn="tl">
                    <a:srgbClr val="000000">
                      <a:alpha val="43137"/>
                    </a:srgbClr>
                  </a:outerShdw>
                </a:effectLst>
              </a:rPr>
              <a:t>Exceptions</a:t>
            </a:r>
          </a:p>
        </p:txBody>
      </p:sp>
      <p:sp>
        <p:nvSpPr>
          <p:cNvPr id="3" name="Content Placeholder 2">
            <a:extLst>
              <a:ext uri="{FF2B5EF4-FFF2-40B4-BE49-F238E27FC236}">
                <a16:creationId xmlns:a16="http://schemas.microsoft.com/office/drawing/2014/main" id="{6198CEA7-5EAB-463A-2CA1-D72A8B03D991}"/>
              </a:ext>
            </a:extLst>
          </p:cNvPr>
          <p:cNvSpPr>
            <a:spLocks noGrp="1"/>
          </p:cNvSpPr>
          <p:nvPr>
            <p:ph idx="1"/>
          </p:nvPr>
        </p:nvSpPr>
        <p:spPr>
          <a:xfrm>
            <a:off x="254000" y="914400"/>
            <a:ext cx="6348413" cy="4267200"/>
          </a:xfrm>
        </p:spPr>
        <p:txBody>
          <a:bodyPr/>
          <a:lstStyle/>
          <a:p>
            <a:pPr marL="0" indent="0" eaLnBrk="1" hangingPunct="1">
              <a:buFont typeface="Wingdings 3" panose="05040102010807070707" pitchFamily="18" charset="2"/>
              <a:buNone/>
              <a:defRPr/>
            </a:pPr>
            <a:r>
              <a:rPr lang="en-US" altLang="en-US" sz="3200" b="1" i="1" dirty="0">
                <a:solidFill>
                  <a:srgbClr val="3A3900"/>
                </a:solidFill>
                <a:effectLst>
                  <a:outerShdw blurRad="38100" dist="38100" dir="2700000" algn="tl">
                    <a:srgbClr val="000000">
                      <a:alpha val="43137"/>
                    </a:srgbClr>
                  </a:outerShdw>
                </a:effectLst>
                <a:ea typeface="+mj-ea"/>
                <a:cs typeface="+mj-cs"/>
              </a:rPr>
              <a:t>Yard Move</a:t>
            </a:r>
            <a:r>
              <a:rPr lang="en-US" altLang="en-US" sz="3200" dirty="0">
                <a:solidFill>
                  <a:srgbClr val="3A3900"/>
                </a:solidFill>
                <a:ea typeface="+mj-ea"/>
                <a:cs typeface="+mj-cs"/>
              </a:rPr>
              <a:t>:</a:t>
            </a:r>
          </a:p>
          <a:p>
            <a:pPr eaLnBrk="1" hangingPunct="1">
              <a:defRPr/>
            </a:pPr>
            <a:r>
              <a:rPr lang="en-US" sz="2400" b="1" dirty="0"/>
              <a:t>Movement of a CMV not on a public road within a yard or facility.</a:t>
            </a:r>
          </a:p>
          <a:p>
            <a:pPr lvl="1" eaLnBrk="1" hangingPunct="1">
              <a:defRPr/>
            </a:pPr>
            <a:r>
              <a:rPr lang="en-US" sz="2200" dirty="0"/>
              <a:t>Logged as On Duty, Not Driving time.</a:t>
            </a:r>
          </a:p>
          <a:p>
            <a:pPr marL="0" indent="0" eaLnBrk="1" hangingPunct="1">
              <a:buFont typeface="Wingdings 3" panose="05040102010807070707" pitchFamily="18" charset="2"/>
              <a:buNone/>
              <a:defRPr/>
            </a:pPr>
            <a:r>
              <a:rPr lang="en-US" altLang="en-US" sz="3200" b="1" i="1" dirty="0">
                <a:solidFill>
                  <a:srgbClr val="3A3900"/>
                </a:solidFill>
                <a:effectLst>
                  <a:outerShdw blurRad="38100" dist="38100" dir="2700000" algn="tl">
                    <a:srgbClr val="000000">
                      <a:alpha val="43137"/>
                    </a:srgbClr>
                  </a:outerShdw>
                </a:effectLst>
                <a:ea typeface="+mj-ea"/>
                <a:cs typeface="+mj-cs"/>
              </a:rPr>
              <a:t>Personal Conveyance</a:t>
            </a:r>
            <a:r>
              <a:rPr lang="en-US" altLang="en-US" sz="3200" dirty="0">
                <a:solidFill>
                  <a:srgbClr val="3A3900"/>
                </a:solidFill>
                <a:ea typeface="+mj-ea"/>
                <a:cs typeface="+mj-cs"/>
              </a:rPr>
              <a:t>:</a:t>
            </a:r>
            <a:endParaRPr lang="en-US" sz="3200" dirty="0"/>
          </a:p>
          <a:p>
            <a:pPr eaLnBrk="1" hangingPunct="1">
              <a:defRPr/>
            </a:pPr>
            <a:r>
              <a:rPr lang="en-US" sz="2400" b="1" dirty="0"/>
              <a:t>Authorized Personal Use of CMV</a:t>
            </a:r>
          </a:p>
          <a:p>
            <a:pPr lvl="1" eaLnBrk="1" hangingPunct="1">
              <a:defRPr/>
            </a:pPr>
            <a:r>
              <a:rPr lang="en-US" sz="2400" dirty="0"/>
              <a:t>Logged as Off Duty time.</a:t>
            </a:r>
          </a:p>
          <a:p>
            <a:pPr lvl="1" eaLnBrk="1" hangingPunct="1">
              <a:defRPr/>
            </a:pPr>
            <a:r>
              <a:rPr lang="en-US" sz="2400" dirty="0"/>
              <a:t>See Personal Conveyance Policy</a:t>
            </a:r>
          </a:p>
          <a:p>
            <a:pPr marL="0" indent="0" eaLnBrk="1" hangingPunct="1">
              <a:buFont typeface="Wingdings 3" panose="05040102010807070707" pitchFamily="18" charset="2"/>
              <a:buNone/>
              <a:defRPr/>
            </a:pPr>
            <a:r>
              <a:rPr lang="en-US" sz="3200" b="1" i="1" dirty="0">
                <a:effectLst>
                  <a:outerShdw blurRad="38100" dist="38100" dir="2700000" algn="tl">
                    <a:srgbClr val="000000">
                      <a:alpha val="43137"/>
                    </a:srgbClr>
                  </a:outerShdw>
                </a:effectLst>
              </a:rPr>
              <a:t>Adverse Conditions </a:t>
            </a:r>
            <a:r>
              <a:rPr lang="en-US" sz="3200" dirty="0"/>
              <a:t>- ?</a:t>
            </a:r>
          </a:p>
          <a:p>
            <a:pPr marL="0" indent="0" eaLnBrk="1" hangingPunct="1">
              <a:buFont typeface="Wingdings 3" panose="05040102010807070707" pitchFamily="18" charset="2"/>
              <a:buNone/>
              <a:defRPr/>
            </a:pPr>
            <a:endParaRPr lang="en-US" sz="2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3141BDD-EE7C-CAEC-EC2E-58251B84ED9F}"/>
              </a:ext>
            </a:extLst>
          </p:cNvPr>
          <p:cNvSpPr>
            <a:spLocks noGrp="1" noChangeArrowheads="1"/>
          </p:cNvSpPr>
          <p:nvPr>
            <p:ph type="title"/>
          </p:nvPr>
        </p:nvSpPr>
        <p:spPr>
          <a:xfrm>
            <a:off x="533400" y="228600"/>
            <a:ext cx="7543800" cy="1320800"/>
          </a:xfrm>
        </p:spPr>
        <p:txBody>
          <a:bodyPr/>
          <a:lstStyle/>
          <a:p>
            <a:pPr eaLnBrk="1" hangingPunct="1">
              <a:defRPr/>
            </a:pPr>
            <a:r>
              <a:rPr lang="en-US" altLang="en-US" sz="4000" b="1" dirty="0">
                <a:solidFill>
                  <a:schemeClr val="accent2">
                    <a:lumMod val="50000"/>
                  </a:schemeClr>
                </a:solidFill>
                <a:effectLst>
                  <a:outerShdw blurRad="38100" dist="38100" dir="2700000" algn="tl">
                    <a:srgbClr val="000000">
                      <a:alpha val="43137"/>
                    </a:srgbClr>
                  </a:outerShdw>
                </a:effectLst>
              </a:rPr>
              <a:t>Personal Conveyance Defined</a:t>
            </a:r>
            <a:endParaRPr lang="en-US" altLang="en-US" sz="4000" b="1" i="1" dirty="0">
              <a:solidFill>
                <a:schemeClr val="accent2">
                  <a:lumMod val="50000"/>
                </a:schemeClr>
              </a:solidFill>
              <a:effectLst>
                <a:outerShdw blurRad="38100" dist="38100" dir="2700000" algn="tl">
                  <a:srgbClr val="000000">
                    <a:alpha val="43137"/>
                  </a:srgbClr>
                </a:outerShdw>
              </a:effectLst>
            </a:endParaRPr>
          </a:p>
        </p:txBody>
      </p:sp>
      <p:sp>
        <p:nvSpPr>
          <p:cNvPr id="70659" name="Rectangle 3">
            <a:extLst>
              <a:ext uri="{FF2B5EF4-FFF2-40B4-BE49-F238E27FC236}">
                <a16:creationId xmlns:a16="http://schemas.microsoft.com/office/drawing/2014/main" id="{7BCAC742-9A9F-AE75-64AA-C1B1D3F523F0}"/>
              </a:ext>
            </a:extLst>
          </p:cNvPr>
          <p:cNvSpPr>
            <a:spLocks noGrp="1" noChangeArrowheads="1"/>
          </p:cNvSpPr>
          <p:nvPr>
            <p:ph idx="1"/>
          </p:nvPr>
        </p:nvSpPr>
        <p:spPr>
          <a:xfrm>
            <a:off x="-17463" y="990600"/>
            <a:ext cx="9144001" cy="4876800"/>
          </a:xfrm>
        </p:spPr>
        <p:txBody>
          <a:bodyPr/>
          <a:lstStyle/>
          <a:p>
            <a:pPr marL="0" indent="0" eaLnBrk="1" hangingPunct="1">
              <a:buFont typeface="Wingdings 3" panose="05040102010807070707" pitchFamily="18" charset="2"/>
              <a:buNone/>
              <a:defRPr/>
            </a:pPr>
            <a:r>
              <a:rPr lang="en-US" dirty="0"/>
              <a:t>The following information is from the interpretation Question 26 for FMCSR § 395.8 Driver's record of duty status:” If a driver is permitted to use a Commercial Motor Vehicle (CMV) for personal reasons, how must the driving time be recorded?”</a:t>
            </a:r>
          </a:p>
          <a:p>
            <a:pPr eaLnBrk="1" hangingPunct="1">
              <a:defRPr/>
            </a:pPr>
            <a:r>
              <a:rPr lang="en-US" i="1" dirty="0"/>
              <a:t>Guidance: When a driver is relieved from work and all responsibility for performing work, time spent traveling from a driver’s home to his/her terminal (normal work reporting location), or from a driver’s terminal to his/her home, may be considered off-duty time. Similarly, time spent traveling short distances from a driver’s en route lodgings (such as en route terminals or motels) to restaurants in the vicinity of such lodgings may be considered off-duty time. </a:t>
            </a:r>
          </a:p>
          <a:p>
            <a:pPr eaLnBrk="1" hangingPunct="1">
              <a:defRPr/>
            </a:pPr>
            <a:r>
              <a:rPr lang="en-US" dirty="0"/>
              <a:t>The driver who uses a motor carrier’s Commercial Motor Vehicle (CMV) for transportation home and is subsequently called by the employing carrier and is then dispatched from home, would be on-duty from the time the driver leaves home. A driver placed out of service for exceeding the requirements of the hours-of-service regulations may not drive a Commercial Motor Vehicle (CMV) to any location to obtain rest.</a:t>
            </a:r>
          </a:p>
          <a:p>
            <a:pPr eaLnBrk="1" hangingPunct="1">
              <a:defRPr/>
            </a:pPr>
            <a:r>
              <a:rPr lang="en-US" dirty="0"/>
              <a:t> </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D065E066-6440-76F5-ACEB-F079A5FD6B6A}"/>
              </a:ext>
            </a:extLst>
          </p:cNvPr>
          <p:cNvSpPr>
            <a:spLocks noGrp="1"/>
          </p:cNvSpPr>
          <p:nvPr>
            <p:ph type="title"/>
          </p:nvPr>
        </p:nvSpPr>
        <p:spPr>
          <a:xfrm>
            <a:off x="136525" y="177800"/>
            <a:ext cx="6348413" cy="1320800"/>
          </a:xfrm>
        </p:spPr>
        <p:txBody>
          <a:bodyPr/>
          <a:lstStyle/>
          <a:p>
            <a:pPr eaLnBrk="1" hangingPunct="1"/>
            <a:r>
              <a:rPr lang="en-US" altLang="en-US"/>
              <a:t>Career Options</a:t>
            </a:r>
          </a:p>
        </p:txBody>
      </p:sp>
      <p:sp>
        <p:nvSpPr>
          <p:cNvPr id="508931" name="Rectangle 3">
            <a:extLst>
              <a:ext uri="{FF2B5EF4-FFF2-40B4-BE49-F238E27FC236}">
                <a16:creationId xmlns:a16="http://schemas.microsoft.com/office/drawing/2014/main" id="{2BE3E029-EF28-430B-14B2-47E8B07FC08D}"/>
              </a:ext>
            </a:extLst>
          </p:cNvPr>
          <p:cNvSpPr>
            <a:spLocks noGrp="1" noChangeArrowheads="1"/>
          </p:cNvSpPr>
          <p:nvPr>
            <p:ph idx="1"/>
          </p:nvPr>
        </p:nvSpPr>
        <p:spPr>
          <a:xfrm>
            <a:off x="76200" y="1219200"/>
            <a:ext cx="8077200" cy="5638800"/>
          </a:xfrm>
        </p:spPr>
        <p:txBody>
          <a:bodyPr/>
          <a:lstStyle/>
          <a:p>
            <a:pPr eaLnBrk="1" hangingPunct="1">
              <a:lnSpc>
                <a:spcPct val="80000"/>
              </a:lnSpc>
              <a:buFontTx/>
              <a:buNone/>
              <a:defRPr/>
            </a:pPr>
            <a:r>
              <a:rPr lang="en-US" altLang="en-US" sz="2000" b="1" i="1" dirty="0">
                <a:effectLst>
                  <a:outerShdw blurRad="38100" dist="38100" dir="2700000" algn="tl">
                    <a:srgbClr val="FFFFFF"/>
                  </a:outerShdw>
                </a:effectLst>
              </a:rPr>
              <a:t>Operating Companies:</a:t>
            </a:r>
          </a:p>
          <a:p>
            <a:pPr eaLnBrk="1" hangingPunct="1">
              <a:lnSpc>
                <a:spcPct val="80000"/>
              </a:lnSpc>
              <a:buFontTx/>
              <a:buNone/>
              <a:defRPr/>
            </a:pPr>
            <a:endParaRPr lang="en-US" altLang="en-US" sz="600" b="1" dirty="0">
              <a:effectLst>
                <a:outerShdw blurRad="38100" dist="38100" dir="2700000" algn="tl">
                  <a:srgbClr val="FFFFFF"/>
                </a:outerShdw>
              </a:effectLst>
            </a:endParaRPr>
          </a:p>
          <a:p>
            <a:pPr eaLnBrk="1" hangingPunct="1">
              <a:defRPr/>
            </a:pPr>
            <a:r>
              <a:rPr lang="en-US" sz="2000" b="1" dirty="0"/>
              <a:t>Logistics/Trucking Division, </a:t>
            </a:r>
            <a:r>
              <a:rPr lang="en-US" sz="2000" dirty="0"/>
              <a:t>Scott City, MO Founded in 1934 </a:t>
            </a:r>
          </a:p>
          <a:p>
            <a:pPr lvl="1" eaLnBrk="1" hangingPunct="1">
              <a:defRPr/>
            </a:pPr>
            <a:r>
              <a:rPr lang="en-US" sz="1800" dirty="0"/>
              <a:t>Buchheit Truck Service started with Rudy Buchheit hauling to St. Louis and returning to Biehle with merchandise for the retail store. We expanded our services in early 2000 to include warehousing, hence the rebranding to Buchheit Logistics. Now our business has expanded to travel all across the United States and in Canada with a fleet of more than 100 trucks (both company and owner operator). We haul raw materials and finished goods. Trucking has its own maintenance shop and office located in Scott City; MO. Trucking is comprised of 3 primary fleets:</a:t>
            </a:r>
          </a:p>
          <a:p>
            <a:pPr lvl="1" eaLnBrk="1" hangingPunct="1">
              <a:defRPr/>
            </a:pPr>
            <a:r>
              <a:rPr lang="en-US" sz="1800" dirty="0"/>
              <a:t>Dry-vans (Local and OTR)		</a:t>
            </a:r>
          </a:p>
          <a:p>
            <a:pPr lvl="1" eaLnBrk="1" hangingPunct="1">
              <a:defRPr/>
            </a:pPr>
            <a:r>
              <a:rPr lang="en-US" sz="1800" dirty="0"/>
              <a:t>End-dumps (Local and OTR)		Hopper-bottoms (Local and OTR</a:t>
            </a:r>
            <a:r>
              <a:rPr lang="en-US" sz="2000" dirty="0"/>
              <a:t>)	</a:t>
            </a:r>
          </a:p>
        </p:txBody>
      </p:sp>
      <p:pic>
        <p:nvPicPr>
          <p:cNvPr id="88068" name="Picture 2" descr="A close up of a sign&#10;&#10;Description automatically generated">
            <a:extLst>
              <a:ext uri="{FF2B5EF4-FFF2-40B4-BE49-F238E27FC236}">
                <a16:creationId xmlns:a16="http://schemas.microsoft.com/office/drawing/2014/main" id="{F3FD1866-B010-5C88-220E-015A7B634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25450"/>
            <a:ext cx="2752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4">
            <a:extLst>
              <a:ext uri="{FF2B5EF4-FFF2-40B4-BE49-F238E27FC236}">
                <a16:creationId xmlns:a16="http://schemas.microsoft.com/office/drawing/2014/main" id="{6920EF84-50ED-7017-15DA-D985A1B5E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450" y="938213"/>
            <a:ext cx="22812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A picture containing object, clock&#10;&#10;Description automatically generated">
            <a:extLst>
              <a:ext uri="{FF2B5EF4-FFF2-40B4-BE49-F238E27FC236}">
                <a16:creationId xmlns:a16="http://schemas.microsoft.com/office/drawing/2014/main" id="{A01294C5-63BC-DFFF-60E6-B4012644B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914400"/>
            <a:ext cx="177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8" descr="A close up of a sign&#10;&#10;Description automatically generated">
            <a:extLst>
              <a:ext uri="{FF2B5EF4-FFF2-40B4-BE49-F238E27FC236}">
                <a16:creationId xmlns:a16="http://schemas.microsoft.com/office/drawing/2014/main" id="{CCEC48FD-5986-F842-E2F4-9BE57DED1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1760538"/>
            <a:ext cx="1030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A4CAB123-A30E-7B00-B8A1-D5EBDE19375F}"/>
              </a:ext>
            </a:extLst>
          </p:cNvPr>
          <p:cNvSpPr>
            <a:spLocks noGrp="1"/>
          </p:cNvSpPr>
          <p:nvPr>
            <p:ph type="title"/>
          </p:nvPr>
        </p:nvSpPr>
        <p:spPr>
          <a:xfrm>
            <a:off x="76200" y="152400"/>
            <a:ext cx="9053513" cy="1320800"/>
          </a:xfrm>
        </p:spPr>
        <p:txBody>
          <a:bodyPr/>
          <a:lstStyle/>
          <a:p>
            <a:pPr eaLnBrk="1" hangingPunct="1"/>
            <a:r>
              <a:rPr lang="en-US" altLang="en-US" sz="4000">
                <a:solidFill>
                  <a:srgbClr val="3A3900"/>
                </a:solidFill>
              </a:rPr>
              <a:t>16-Hour Exception:</a:t>
            </a:r>
            <a:br>
              <a:rPr lang="en-US" altLang="en-US" sz="4000">
                <a:solidFill>
                  <a:srgbClr val="3A3900"/>
                </a:solidFill>
              </a:rPr>
            </a:br>
            <a:r>
              <a:rPr lang="en-US" altLang="en-US" sz="2000">
                <a:solidFill>
                  <a:srgbClr val="3A3900"/>
                </a:solidFill>
              </a:rPr>
              <a:t>Note – this only applies to a local driver who operates under OTR regulations.</a:t>
            </a:r>
            <a:endParaRPr lang="en-US" altLang="en-US" sz="4000">
              <a:solidFill>
                <a:srgbClr val="3A3900"/>
              </a:solidFill>
            </a:endParaRPr>
          </a:p>
        </p:txBody>
      </p:sp>
      <p:sp>
        <p:nvSpPr>
          <p:cNvPr id="31747" name="Rectangle 3">
            <a:extLst>
              <a:ext uri="{FF2B5EF4-FFF2-40B4-BE49-F238E27FC236}">
                <a16:creationId xmlns:a16="http://schemas.microsoft.com/office/drawing/2014/main" id="{06F0B836-78C8-2FCB-A1DE-8DDFB64E5424}"/>
              </a:ext>
            </a:extLst>
          </p:cNvPr>
          <p:cNvSpPr>
            <a:spLocks noGrp="1"/>
          </p:cNvSpPr>
          <p:nvPr>
            <p:ph idx="1"/>
          </p:nvPr>
        </p:nvSpPr>
        <p:spPr>
          <a:xfrm>
            <a:off x="-14288" y="1166813"/>
            <a:ext cx="9144001" cy="4524375"/>
          </a:xfrm>
        </p:spPr>
        <p:txBody>
          <a:bodyPr/>
          <a:lstStyle/>
          <a:p>
            <a:pPr eaLnBrk="1" hangingPunct="1">
              <a:lnSpc>
                <a:spcPct val="90000"/>
              </a:lnSpc>
            </a:pPr>
            <a:r>
              <a:rPr lang="en-US" altLang="en-US" sz="2000" b="1"/>
              <a:t>Exemption: FMCSR § 395.1 </a:t>
            </a:r>
          </a:p>
          <a:p>
            <a:pPr lvl="1" eaLnBrk="1" hangingPunct="1">
              <a:spcBef>
                <a:spcPct val="0"/>
              </a:spcBef>
            </a:pPr>
            <a:r>
              <a:rPr lang="en-US" altLang="en-US" sz="1700"/>
              <a:t>(o) </a:t>
            </a:r>
            <a:r>
              <a:rPr lang="en-US" altLang="en-US" sz="1700" i="1"/>
              <a:t>Property-carrying driver.</a:t>
            </a:r>
            <a:r>
              <a:rPr lang="en-US" altLang="en-US" sz="1700"/>
              <a:t> A property-carrying driver is exempt from the requirements of § 395.3(a)(2) (</a:t>
            </a:r>
            <a:r>
              <a:rPr lang="en-US" altLang="en-US" sz="1700" i="1"/>
              <a:t>The 14-hour On-duty Rule</a:t>
            </a:r>
            <a:r>
              <a:rPr lang="en-US" altLang="en-US" sz="1700"/>
              <a:t>) if:</a:t>
            </a:r>
          </a:p>
          <a:p>
            <a:pPr lvl="1" eaLnBrk="1" hangingPunct="1">
              <a:spcBef>
                <a:spcPct val="0"/>
              </a:spcBef>
            </a:pPr>
            <a:r>
              <a:rPr lang="en-US" altLang="en-US" sz="1700"/>
              <a:t>(1) The driver has returned to the driver's normal work reporting location and the carrier released the driver from duty at that location for the previous five duty tours the driver has worked;</a:t>
            </a:r>
          </a:p>
          <a:p>
            <a:pPr lvl="1" eaLnBrk="1" hangingPunct="1">
              <a:spcBef>
                <a:spcPct val="0"/>
              </a:spcBef>
            </a:pPr>
            <a:r>
              <a:rPr lang="en-US" altLang="en-US" sz="1700"/>
              <a:t>(2) The driver has returned to the normal work reporting location and the carrier releases the driver from duty within 16 hours after coming on duty following 10 consecutive hours off duty; and</a:t>
            </a:r>
          </a:p>
          <a:p>
            <a:pPr lvl="1" eaLnBrk="1" hangingPunct="1">
              <a:spcBef>
                <a:spcPct val="0"/>
              </a:spcBef>
            </a:pPr>
            <a:r>
              <a:rPr lang="en-US" altLang="en-US" sz="1700"/>
              <a:t>(3) The driver has not taken this exemption within the previous 6 consecutive days, except when the driver has begun a new 7 - or 8 - consecutive day period with the beginning of any off-duty period of 34, or more, consecutive hours as allowed by FMCSR § 395.3(c).</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1747">
                                            <p:txEl>
                                              <p:pRg st="0" end="0"/>
                                            </p:txEl>
                                          </p:spTgt>
                                        </p:tgtEl>
                                        <p:attrNameLst>
                                          <p:attrName>style.visibility</p:attrName>
                                        </p:attrNameLst>
                                      </p:cBhvr>
                                      <p:to>
                                        <p:strVal val="visible"/>
                                      </p:to>
                                    </p:set>
                                    <p:anim calcmode="discrete" valueType="clr">
                                      <p:cBhvr override="childStyle">
                                        <p:cTn id="7" dur="80"/>
                                        <p:tgtEl>
                                          <p:spTgt spid="317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4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1747">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1747">
                                            <p:txEl>
                                              <p:pRg st="1" end="1"/>
                                            </p:txEl>
                                          </p:spTgt>
                                        </p:tgtEl>
                                        <p:attrNameLst>
                                          <p:attrName>style.visibility</p:attrName>
                                        </p:attrNameLst>
                                      </p:cBhvr>
                                      <p:to>
                                        <p:strVal val="visible"/>
                                      </p:to>
                                    </p:set>
                                    <p:anim calcmode="discrete" valueType="clr">
                                      <p:cBhvr override="childStyle">
                                        <p:cTn id="12" dur="80"/>
                                        <p:tgtEl>
                                          <p:spTgt spid="3174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747">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31747">
                                            <p:txEl>
                                              <p:pRg st="1" end="1"/>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1747">
                                            <p:txEl>
                                              <p:pRg st="2" end="2"/>
                                            </p:txEl>
                                          </p:spTgt>
                                        </p:tgtEl>
                                        <p:attrNameLst>
                                          <p:attrName>style.visibility</p:attrName>
                                        </p:attrNameLst>
                                      </p:cBhvr>
                                      <p:to>
                                        <p:strVal val="visible"/>
                                      </p:to>
                                    </p:set>
                                    <p:anim calcmode="discrete" valueType="clr">
                                      <p:cBhvr override="childStyle">
                                        <p:cTn id="17" dur="80"/>
                                        <p:tgtEl>
                                          <p:spTgt spid="3174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1747">
                                            <p:txEl>
                                              <p:pRg st="2" end="2"/>
                                            </p:txEl>
                                          </p:spTgt>
                                        </p:tgtEl>
                                        <p:attrNameLst>
                                          <p:attrName>fillcolor</p:attrName>
                                        </p:attrNameLst>
                                      </p:cBhvr>
                                      <p:tavLst>
                                        <p:tav tm="0">
                                          <p:val>
                                            <p:clrVal>
                                              <a:schemeClr val="accent2"/>
                                            </p:clrVal>
                                          </p:val>
                                        </p:tav>
                                        <p:tav tm="50000">
                                          <p:val>
                                            <p:clrVal>
                                              <a:schemeClr val="hlink"/>
                                            </p:clrVal>
                                          </p:val>
                                        </p:tav>
                                      </p:tavLst>
                                    </p:anim>
                                    <p:set>
                                      <p:cBhvr>
                                        <p:cTn id="19" dur="80"/>
                                        <p:tgtEl>
                                          <p:spTgt spid="31747">
                                            <p:txEl>
                                              <p:pRg st="2" end="2"/>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31747">
                                            <p:txEl>
                                              <p:pRg st="3" end="3"/>
                                            </p:txEl>
                                          </p:spTgt>
                                        </p:tgtEl>
                                        <p:attrNameLst>
                                          <p:attrName>style.visibility</p:attrName>
                                        </p:attrNameLst>
                                      </p:cBhvr>
                                      <p:to>
                                        <p:strVal val="visible"/>
                                      </p:to>
                                    </p:set>
                                    <p:anim calcmode="discrete" valueType="clr">
                                      <p:cBhvr override="childStyle">
                                        <p:cTn id="22" dur="80"/>
                                        <p:tgtEl>
                                          <p:spTgt spid="3174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1747">
                                            <p:txEl>
                                              <p:pRg st="3" end="3"/>
                                            </p:txEl>
                                          </p:spTgt>
                                        </p:tgtEl>
                                        <p:attrNameLst>
                                          <p:attrName>fillcolor</p:attrName>
                                        </p:attrNameLst>
                                      </p:cBhvr>
                                      <p:tavLst>
                                        <p:tav tm="0">
                                          <p:val>
                                            <p:clrVal>
                                              <a:schemeClr val="accent2"/>
                                            </p:clrVal>
                                          </p:val>
                                        </p:tav>
                                        <p:tav tm="50000">
                                          <p:val>
                                            <p:clrVal>
                                              <a:schemeClr val="hlink"/>
                                            </p:clrVal>
                                          </p:val>
                                        </p:tav>
                                      </p:tavLst>
                                    </p:anim>
                                    <p:set>
                                      <p:cBhvr>
                                        <p:cTn id="24" dur="80"/>
                                        <p:tgtEl>
                                          <p:spTgt spid="31747">
                                            <p:txEl>
                                              <p:pRg st="3" end="3"/>
                                            </p:txEl>
                                          </p:spTgt>
                                        </p:tgtEl>
                                        <p:attrNameLst>
                                          <p:attrName>fill.type</p:attrName>
                                        </p:attrNameLst>
                                      </p:cBhvr>
                                      <p:to>
                                        <p:strVal val="solid"/>
                                      </p:to>
                                    </p:set>
                                  </p:childTnLst>
                                </p:cTn>
                              </p:par>
                              <p:par>
                                <p:cTn id="25" presetID="27" presetClass="entr" presetSubtype="0" fill="hold" nodeType="withEffect">
                                  <p:stCondLst>
                                    <p:cond delay="0"/>
                                  </p:stCondLst>
                                  <p:iterate type="lt">
                                    <p:tmPct val="50000"/>
                                  </p:iterate>
                                  <p:childTnLst>
                                    <p:set>
                                      <p:cBhvr>
                                        <p:cTn id="26" dur="1" fill="hold">
                                          <p:stCondLst>
                                            <p:cond delay="0"/>
                                          </p:stCondLst>
                                        </p:cTn>
                                        <p:tgtEl>
                                          <p:spTgt spid="31747">
                                            <p:txEl>
                                              <p:pRg st="4" end="4"/>
                                            </p:txEl>
                                          </p:spTgt>
                                        </p:tgtEl>
                                        <p:attrNameLst>
                                          <p:attrName>style.visibility</p:attrName>
                                        </p:attrNameLst>
                                      </p:cBhvr>
                                      <p:to>
                                        <p:strVal val="visible"/>
                                      </p:to>
                                    </p:set>
                                    <p:anim calcmode="discrete" valueType="clr">
                                      <p:cBhvr override="childStyle">
                                        <p:cTn id="27" dur="80"/>
                                        <p:tgtEl>
                                          <p:spTgt spid="3174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1747">
                                            <p:txEl>
                                              <p:pRg st="4" end="4"/>
                                            </p:txEl>
                                          </p:spTgt>
                                        </p:tgtEl>
                                        <p:attrNameLst>
                                          <p:attrName>fillcolor</p:attrName>
                                        </p:attrNameLst>
                                      </p:cBhvr>
                                      <p:tavLst>
                                        <p:tav tm="0">
                                          <p:val>
                                            <p:clrVal>
                                              <a:schemeClr val="accent2"/>
                                            </p:clrVal>
                                          </p:val>
                                        </p:tav>
                                        <p:tav tm="50000">
                                          <p:val>
                                            <p:clrVal>
                                              <a:schemeClr val="hlink"/>
                                            </p:clrVal>
                                          </p:val>
                                        </p:tav>
                                      </p:tavLst>
                                    </p:anim>
                                    <p:set>
                                      <p:cBhvr>
                                        <p:cTn id="29" dur="80"/>
                                        <p:tgtEl>
                                          <p:spTgt spid="31747">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9483A17-C967-EDD6-F703-5165566D8F46}"/>
              </a:ext>
            </a:extLst>
          </p:cNvPr>
          <p:cNvSpPr>
            <a:spLocks noGrp="1"/>
          </p:cNvSpPr>
          <p:nvPr>
            <p:ph type="title"/>
          </p:nvPr>
        </p:nvSpPr>
        <p:spPr>
          <a:xfrm>
            <a:off x="304800" y="406400"/>
            <a:ext cx="6348413" cy="1320800"/>
          </a:xfrm>
        </p:spPr>
        <p:txBody>
          <a:bodyPr/>
          <a:lstStyle/>
          <a:p>
            <a:pPr eaLnBrk="1" hangingPunct="1"/>
            <a:r>
              <a:rPr lang="en-US" altLang="en-US" sz="4800">
                <a:solidFill>
                  <a:srgbClr val="3A3900"/>
                </a:solidFill>
              </a:rPr>
              <a:t>Team Drivers -</a:t>
            </a:r>
            <a:endParaRPr lang="en-US" altLang="en-US" sz="5400">
              <a:solidFill>
                <a:srgbClr val="3A3900"/>
              </a:solidFill>
            </a:endParaRPr>
          </a:p>
        </p:txBody>
      </p:sp>
      <p:sp>
        <p:nvSpPr>
          <p:cNvPr id="169987" name="Rectangle 3">
            <a:extLst>
              <a:ext uri="{FF2B5EF4-FFF2-40B4-BE49-F238E27FC236}">
                <a16:creationId xmlns:a16="http://schemas.microsoft.com/office/drawing/2014/main" id="{6407EC9B-09DF-1388-DA29-A47E61DE3D29}"/>
              </a:ext>
            </a:extLst>
          </p:cNvPr>
          <p:cNvSpPr>
            <a:spLocks noGrp="1" noChangeArrowheads="1"/>
          </p:cNvSpPr>
          <p:nvPr>
            <p:ph idx="1"/>
          </p:nvPr>
        </p:nvSpPr>
        <p:spPr>
          <a:xfrm>
            <a:off x="457200" y="1295400"/>
            <a:ext cx="7239000" cy="4343400"/>
          </a:xfrm>
        </p:spPr>
        <p:txBody>
          <a:bodyPr/>
          <a:lstStyle/>
          <a:p>
            <a:pPr eaLnBrk="1" hangingPunct="1">
              <a:lnSpc>
                <a:spcPct val="90000"/>
              </a:lnSpc>
              <a:buFontTx/>
              <a:buNone/>
              <a:defRPr/>
            </a:pPr>
            <a:r>
              <a:rPr lang="en-US" altLang="en-US" sz="2800" b="1" dirty="0">
                <a:solidFill>
                  <a:srgbClr val="FF0000"/>
                </a:solidFill>
                <a:effectLst>
                  <a:outerShdw blurRad="38100" dist="38100" dir="2700000" algn="tl">
                    <a:srgbClr val="000000"/>
                  </a:outerShdw>
                </a:effectLst>
              </a:rPr>
              <a:t>“Passenger” Rule</a:t>
            </a:r>
            <a:r>
              <a:rPr lang="en-US" altLang="en-US" sz="2800" b="1" dirty="0"/>
              <a:t>:  FMCSR § 395.2</a:t>
            </a:r>
          </a:p>
          <a:p>
            <a:pPr eaLnBrk="1" hangingPunct="1">
              <a:lnSpc>
                <a:spcPct val="90000"/>
              </a:lnSpc>
              <a:defRPr/>
            </a:pPr>
            <a:r>
              <a:rPr lang="en-US" altLang="en-US" sz="2800" i="1" u="sng" dirty="0"/>
              <a:t>Team drivers</a:t>
            </a:r>
            <a:r>
              <a:rPr lang="en-US" altLang="en-US" sz="2800" dirty="0"/>
              <a:t> may log up to </a:t>
            </a:r>
            <a:r>
              <a:rPr lang="en-US" altLang="en-US" sz="2800" b="1" i="1" u="sng" dirty="0">
                <a:solidFill>
                  <a:srgbClr val="FF0000"/>
                </a:solidFill>
                <a:effectLst>
                  <a:outerShdw blurRad="38100" dist="38100" dir="2700000" algn="tl">
                    <a:srgbClr val="000000"/>
                  </a:outerShdw>
                </a:effectLst>
              </a:rPr>
              <a:t>2</a:t>
            </a:r>
            <a:r>
              <a:rPr lang="en-US" altLang="en-US" sz="2800" b="1" i="1" dirty="0">
                <a:effectLst>
                  <a:outerShdw blurRad="38100" dist="38100" dir="2700000" algn="tl">
                    <a:srgbClr val="FFFFFF"/>
                  </a:outerShdw>
                </a:effectLst>
              </a:rPr>
              <a:t> </a:t>
            </a:r>
            <a:r>
              <a:rPr lang="en-US" altLang="en-US" sz="2800" dirty="0"/>
              <a:t>hours in the passenger seat </a:t>
            </a:r>
            <a:r>
              <a:rPr lang="en-US" altLang="en-US" sz="2800" i="1" u="sng" dirty="0"/>
              <a:t>before</a:t>
            </a:r>
            <a:r>
              <a:rPr lang="en-US" altLang="en-US" sz="2800" u="sng" dirty="0"/>
              <a:t> or </a:t>
            </a:r>
            <a:r>
              <a:rPr lang="en-US" altLang="en-US" sz="2800" i="1" u="sng" dirty="0"/>
              <a:t>after</a:t>
            </a:r>
            <a:r>
              <a:rPr lang="en-US" altLang="en-US" sz="2800" dirty="0"/>
              <a:t> an </a:t>
            </a:r>
            <a:r>
              <a:rPr lang="en-US" altLang="en-US" sz="2800" dirty="0">
                <a:solidFill>
                  <a:srgbClr val="FF0000"/>
                </a:solidFill>
              </a:rPr>
              <a:t>8-hour</a:t>
            </a:r>
            <a:r>
              <a:rPr lang="en-US" altLang="en-US" sz="2800" dirty="0"/>
              <a:t> period in the Sleeper Berth, as Off-Duty time, in a moving CMV </a:t>
            </a:r>
          </a:p>
          <a:p>
            <a:pPr lvl="1" eaLnBrk="1" hangingPunct="1">
              <a:lnSpc>
                <a:spcPct val="90000"/>
              </a:lnSpc>
              <a:defRPr/>
            </a:pPr>
            <a:r>
              <a:rPr lang="en-US" altLang="en-US" sz="2600" dirty="0"/>
              <a:t>This period cannot exceed 2 hours each 10-hour break.</a:t>
            </a:r>
          </a:p>
          <a:p>
            <a:pPr eaLnBrk="1" hangingPunct="1">
              <a:lnSpc>
                <a:spcPct val="90000"/>
              </a:lnSpc>
              <a:defRPr/>
            </a:pPr>
            <a:r>
              <a:rPr lang="en-US" altLang="en-US" sz="2800" i="1" u="sng" dirty="0"/>
              <a:t>and</a:t>
            </a:r>
            <a:r>
              <a:rPr lang="en-US" altLang="en-US" sz="2800" dirty="0"/>
              <a:t> to </a:t>
            </a:r>
            <a:r>
              <a:rPr lang="en-US" altLang="en-US" sz="2800" dirty="0">
                <a:solidFill>
                  <a:srgbClr val="FF0000"/>
                </a:solidFill>
              </a:rPr>
              <a:t>allow drivers </a:t>
            </a:r>
            <a:r>
              <a:rPr lang="en-US" altLang="en-US" sz="2800" i="1" u="sng" dirty="0">
                <a:solidFill>
                  <a:srgbClr val="FF0000"/>
                </a:solidFill>
              </a:rPr>
              <a:t>resting</a:t>
            </a:r>
            <a:r>
              <a:rPr lang="en-US" altLang="en-US" sz="2800" dirty="0">
                <a:solidFill>
                  <a:srgbClr val="FF0000"/>
                </a:solidFill>
              </a:rPr>
              <a:t> in a legally parked CMV to count that time as Line 1, Off-Duty</a:t>
            </a:r>
            <a:r>
              <a:rPr lang="en-US" altLang="en-US" sz="2800" dirty="0"/>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9987">
                                            <p:txEl>
                                              <p:pRg st="0" end="0"/>
                                            </p:txEl>
                                          </p:spTgt>
                                        </p:tgtEl>
                                        <p:attrNameLst>
                                          <p:attrName>style.visibility</p:attrName>
                                        </p:attrNameLst>
                                      </p:cBhvr>
                                      <p:to>
                                        <p:strVal val="visible"/>
                                      </p:to>
                                    </p:set>
                                    <p:anim calcmode="discrete" valueType="clr">
                                      <p:cBhvr override="childStyle">
                                        <p:cTn id="7" dur="80"/>
                                        <p:tgtEl>
                                          <p:spTgt spid="1699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998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9987">
                                            <p:txEl>
                                              <p:pRg st="0" end="0"/>
                                            </p:txEl>
                                          </p:spTgt>
                                        </p:tgtEl>
                                        <p:attrNameLst>
                                          <p:attrName>fill.type</p:attrName>
                                        </p:attrNameLst>
                                      </p:cBhvr>
                                      <p:to>
                                        <p:strVal val="solid"/>
                                      </p:to>
                                    </p:set>
                                  </p:childTnLst>
                                </p:cTn>
                              </p:par>
                            </p:childTnLst>
                          </p:cTn>
                        </p:par>
                        <p:par>
                          <p:cTn id="10" fill="hold" nodeType="afterGroup">
                            <p:stCondLst>
                              <p:cond delay="112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69987">
                                            <p:txEl>
                                              <p:pRg st="1" end="1"/>
                                            </p:txEl>
                                          </p:spTgt>
                                        </p:tgtEl>
                                        <p:attrNameLst>
                                          <p:attrName>style.visibility</p:attrName>
                                        </p:attrNameLst>
                                      </p:cBhvr>
                                      <p:to>
                                        <p:strVal val="visible"/>
                                      </p:to>
                                    </p:set>
                                    <p:anim calcmode="discrete" valueType="clr">
                                      <p:cBhvr override="childStyle">
                                        <p:cTn id="13" dur="80"/>
                                        <p:tgtEl>
                                          <p:spTgt spid="1699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9987">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69987">
                                            <p:txEl>
                                              <p:pRg st="1" end="1"/>
                                            </p:txEl>
                                          </p:spTgt>
                                        </p:tgtEl>
                                        <p:attrNameLst>
                                          <p:attrName>fill.type</p:attrName>
                                        </p:attrNameLst>
                                      </p:cBhvr>
                                      <p:to>
                                        <p:strVal val="solid"/>
                                      </p:to>
                                    </p:set>
                                  </p:childTnLst>
                                </p:cTn>
                              </p:par>
                              <p:par>
                                <p:cTn id="16" presetID="27" presetClass="entr" presetSubtype="0" fill="hold" nodeType="withEffect">
                                  <p:stCondLst>
                                    <p:cond delay="0"/>
                                  </p:stCondLst>
                                  <p:iterate type="lt">
                                    <p:tmPct val="50000"/>
                                  </p:iterate>
                                  <p:childTnLst>
                                    <p:set>
                                      <p:cBhvr>
                                        <p:cTn id="17" dur="1" fill="hold">
                                          <p:stCondLst>
                                            <p:cond delay="0"/>
                                          </p:stCondLst>
                                        </p:cTn>
                                        <p:tgtEl>
                                          <p:spTgt spid="169987">
                                            <p:txEl>
                                              <p:pRg st="2" end="2"/>
                                            </p:txEl>
                                          </p:spTgt>
                                        </p:tgtEl>
                                        <p:attrNameLst>
                                          <p:attrName>style.visibility</p:attrName>
                                        </p:attrNameLst>
                                      </p:cBhvr>
                                      <p:to>
                                        <p:strVal val="visible"/>
                                      </p:to>
                                    </p:set>
                                    <p:anim calcmode="discrete" valueType="clr">
                                      <p:cBhvr override="childStyle">
                                        <p:cTn id="18" dur="80"/>
                                        <p:tgtEl>
                                          <p:spTgt spid="16998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9987">
                                            <p:txEl>
                                              <p:pRg st="2" end="2"/>
                                            </p:txEl>
                                          </p:spTgt>
                                        </p:tgtEl>
                                        <p:attrNameLst>
                                          <p:attrName>fillcolor</p:attrName>
                                        </p:attrNameLst>
                                      </p:cBhvr>
                                      <p:tavLst>
                                        <p:tav tm="0">
                                          <p:val>
                                            <p:clrVal>
                                              <a:schemeClr val="accent2"/>
                                            </p:clrVal>
                                          </p:val>
                                        </p:tav>
                                        <p:tav tm="50000">
                                          <p:val>
                                            <p:clrVal>
                                              <a:schemeClr val="hlink"/>
                                            </p:clrVal>
                                          </p:val>
                                        </p:tav>
                                      </p:tavLst>
                                    </p:anim>
                                    <p:set>
                                      <p:cBhvr>
                                        <p:cTn id="20" dur="80"/>
                                        <p:tgtEl>
                                          <p:spTgt spid="169987">
                                            <p:txEl>
                                              <p:pRg st="2" end="2"/>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69987">
                                            <p:txEl>
                                              <p:pRg st="3" end="3"/>
                                            </p:txEl>
                                          </p:spTgt>
                                        </p:tgtEl>
                                        <p:attrNameLst>
                                          <p:attrName>style.visibility</p:attrName>
                                        </p:attrNameLst>
                                      </p:cBhvr>
                                      <p:to>
                                        <p:strVal val="visible"/>
                                      </p:to>
                                    </p:set>
                                    <p:anim calcmode="discrete" valueType="clr">
                                      <p:cBhvr override="childStyle">
                                        <p:cTn id="25" dur="80"/>
                                        <p:tgtEl>
                                          <p:spTgt spid="16998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9987">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16998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C082-9F2B-1A81-C3DD-CC4B95F2E5F1}"/>
              </a:ext>
            </a:extLst>
          </p:cNvPr>
          <p:cNvSpPr>
            <a:spLocks noGrp="1"/>
          </p:cNvSpPr>
          <p:nvPr>
            <p:ph type="title"/>
          </p:nvPr>
        </p:nvSpPr>
        <p:spPr>
          <a:xfrm>
            <a:off x="228600" y="228600"/>
            <a:ext cx="8839200" cy="1320800"/>
          </a:xfrm>
        </p:spPr>
        <p:txBody>
          <a:bodyPr/>
          <a:lstStyle/>
          <a:p>
            <a:pPr eaLnBrk="1" hangingPunct="1">
              <a:defRPr/>
            </a:pPr>
            <a:r>
              <a:rPr lang="en-US" b="1" dirty="0">
                <a:solidFill>
                  <a:schemeClr val="accent2">
                    <a:lumMod val="50000"/>
                  </a:schemeClr>
                </a:solidFill>
                <a:effectLst>
                  <a:outerShdw blurRad="38100" dist="38100" dir="2700000" algn="tl">
                    <a:srgbClr val="000000">
                      <a:alpha val="43137"/>
                    </a:srgbClr>
                  </a:outerShdw>
                </a:effectLst>
              </a:rPr>
              <a:t>FMCSR </a:t>
            </a:r>
            <a:r>
              <a:rPr lang="en-US" altLang="en-US" dirty="0">
                <a:solidFill>
                  <a:schemeClr val="accent2">
                    <a:lumMod val="50000"/>
                  </a:schemeClr>
                </a:solidFill>
              </a:rPr>
              <a:t>§</a:t>
            </a:r>
            <a:r>
              <a:rPr lang="en-US" altLang="en-US" dirty="0"/>
              <a:t> </a:t>
            </a:r>
            <a:r>
              <a:rPr lang="en-US" altLang="zh-CN" b="1" i="1" dirty="0">
                <a:solidFill>
                  <a:schemeClr val="accent2">
                    <a:lumMod val="50000"/>
                  </a:schemeClr>
                </a:solidFill>
                <a:effectLst>
                  <a:outerShdw blurRad="38100" dist="38100" dir="2700000" algn="tl">
                    <a:srgbClr val="000000">
                      <a:alpha val="43137"/>
                    </a:srgbClr>
                  </a:outerShdw>
                </a:effectLst>
                <a:ea typeface="宋体" panose="02010600030101010101" pitchFamily="2" charset="-122"/>
              </a:rPr>
              <a:t>395.1</a:t>
            </a:r>
            <a:r>
              <a:rPr lang="en-US" b="1" dirty="0">
                <a:solidFill>
                  <a:schemeClr val="accent2">
                    <a:lumMod val="50000"/>
                  </a:schemeClr>
                </a:solidFill>
                <a:effectLst>
                  <a:outerShdw blurRad="38100" dist="38100" dir="2700000" algn="tl">
                    <a:srgbClr val="000000">
                      <a:alpha val="43137"/>
                    </a:srgbClr>
                  </a:outerShdw>
                </a:effectLst>
              </a:rPr>
              <a:t>(e) </a:t>
            </a:r>
            <a:r>
              <a:rPr lang="en-US" b="1" i="1" dirty="0">
                <a:solidFill>
                  <a:schemeClr val="accent2">
                    <a:lumMod val="50000"/>
                  </a:schemeClr>
                </a:solidFill>
                <a:effectLst>
                  <a:outerShdw blurRad="38100" dist="38100" dir="2700000" algn="tl">
                    <a:srgbClr val="000000">
                      <a:alpha val="43137"/>
                    </a:srgbClr>
                  </a:outerShdw>
                </a:effectLst>
              </a:rPr>
              <a:t>Short-haul operations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172035" name="Content Placeholder 2">
            <a:extLst>
              <a:ext uri="{FF2B5EF4-FFF2-40B4-BE49-F238E27FC236}">
                <a16:creationId xmlns:a16="http://schemas.microsoft.com/office/drawing/2014/main" id="{28C46701-1C01-50BA-3212-384E2CAAD040}"/>
              </a:ext>
            </a:extLst>
          </p:cNvPr>
          <p:cNvSpPr>
            <a:spLocks noGrp="1"/>
          </p:cNvSpPr>
          <p:nvPr>
            <p:ph idx="1"/>
          </p:nvPr>
        </p:nvSpPr>
        <p:spPr>
          <a:xfrm>
            <a:off x="228600" y="889000"/>
            <a:ext cx="8686800" cy="3881438"/>
          </a:xfrm>
        </p:spPr>
        <p:txBody>
          <a:bodyPr/>
          <a:lstStyle/>
          <a:p>
            <a:pPr eaLnBrk="1" hangingPunct="1"/>
            <a:r>
              <a:rPr lang="en-US" altLang="en-US"/>
              <a:t>(1) </a:t>
            </a:r>
            <a:r>
              <a:rPr lang="en-US" altLang="en-US" i="1"/>
              <a:t>150 air-mile radius driver.</a:t>
            </a:r>
            <a:r>
              <a:rPr lang="en-US" altLang="en-US"/>
              <a:t> A driver is exempt from the requirements of §395.8 and §395.11 if:</a:t>
            </a:r>
          </a:p>
          <a:p>
            <a:pPr eaLnBrk="1" hangingPunct="1">
              <a:spcBef>
                <a:spcPct val="0"/>
              </a:spcBef>
            </a:pPr>
            <a:r>
              <a:rPr lang="en-US" altLang="en-US"/>
              <a:t>(i) The driver operates within a 150 air-mile radius of the normal work reporting location;</a:t>
            </a:r>
          </a:p>
          <a:p>
            <a:pPr eaLnBrk="1" hangingPunct="1">
              <a:spcBef>
                <a:spcPct val="0"/>
              </a:spcBef>
            </a:pPr>
            <a:r>
              <a:rPr lang="en-US" altLang="en-US"/>
              <a:t>(ii) The driver, returns to the work reporting location and is released from work within 14 consecutive hours;</a:t>
            </a:r>
          </a:p>
          <a:p>
            <a:pPr eaLnBrk="1" hangingPunct="1">
              <a:spcBef>
                <a:spcPct val="0"/>
              </a:spcBef>
            </a:pPr>
            <a:r>
              <a:rPr lang="en-US" altLang="en-US"/>
              <a:t>(iii)(A) A property-carrying commercial motor vehicle driver has at least 10 consecutive hours off duty separating each 14 hours on duty;</a:t>
            </a:r>
          </a:p>
          <a:p>
            <a:pPr eaLnBrk="1" hangingPunct="1">
              <a:spcBef>
                <a:spcPct val="0"/>
              </a:spcBef>
            </a:pPr>
            <a:r>
              <a:rPr lang="en-US" altLang="en-US"/>
              <a:t>(iv)(A) A property-carrying commercial motor vehicle driver does not exceed the maximum driving time specified in §395.3(a)(3) following 10 consecutive hours off duty; and</a:t>
            </a:r>
          </a:p>
          <a:p>
            <a:pPr eaLnBrk="1" hangingPunct="1">
              <a:spcBef>
                <a:spcPct val="0"/>
              </a:spcBef>
            </a:pPr>
            <a:r>
              <a:rPr lang="en-US" altLang="en-US"/>
              <a:t>(v) The motor carrier that employs the driver maintains and retains for a period of 6 months accurate and true time records showing:</a:t>
            </a:r>
          </a:p>
          <a:p>
            <a:pPr lvl="1" eaLnBrk="1" hangingPunct="1">
              <a:spcBef>
                <a:spcPct val="0"/>
              </a:spcBef>
            </a:pPr>
            <a:r>
              <a:rPr lang="en-US" altLang="en-US"/>
              <a:t>(A) The time the driver reports for duty each day;</a:t>
            </a:r>
          </a:p>
          <a:p>
            <a:pPr lvl="1" eaLnBrk="1" hangingPunct="1">
              <a:spcBef>
                <a:spcPct val="0"/>
              </a:spcBef>
            </a:pPr>
            <a:r>
              <a:rPr lang="en-US" altLang="en-US"/>
              <a:t>(B) The total number of hours the driver is on duty each day;</a:t>
            </a:r>
          </a:p>
          <a:p>
            <a:pPr lvl="1" eaLnBrk="1" hangingPunct="1">
              <a:spcBef>
                <a:spcPct val="0"/>
              </a:spcBef>
            </a:pPr>
            <a:r>
              <a:rPr lang="en-US" altLang="en-US"/>
              <a:t>(C) The time the driver is released from duty each day; and</a:t>
            </a:r>
          </a:p>
          <a:p>
            <a:pPr lvl="1" eaLnBrk="1" hangingPunct="1">
              <a:spcBef>
                <a:spcPct val="0"/>
              </a:spcBef>
            </a:pPr>
            <a:r>
              <a:rPr lang="en-US" altLang="en-US"/>
              <a:t>(D) The total time for the preceding 7 days in accordance with §395.8(j)(2) for drivers used for the first time or intermittently.</a:t>
            </a:r>
          </a:p>
          <a:p>
            <a:pPr eaLnBrk="1" hangingPunct="1"/>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4E6376C-BAC5-913A-DF5F-C7317A7AC51B}"/>
              </a:ext>
            </a:extLst>
          </p:cNvPr>
          <p:cNvSpPr>
            <a:spLocks noGrp="1" noChangeArrowheads="1"/>
          </p:cNvSpPr>
          <p:nvPr>
            <p:ph type="title"/>
          </p:nvPr>
        </p:nvSpPr>
        <p:spPr>
          <a:xfrm>
            <a:off x="304800" y="317500"/>
            <a:ext cx="7391400" cy="1320800"/>
          </a:xfrm>
        </p:spPr>
        <p:txBody>
          <a:bodyPr/>
          <a:lstStyle/>
          <a:p>
            <a:pPr eaLnBrk="1" hangingPunct="1">
              <a:defRPr/>
            </a:pPr>
            <a:r>
              <a:rPr lang="en-US" altLang="en-US" sz="4000" b="1" dirty="0">
                <a:solidFill>
                  <a:schemeClr val="accent2">
                    <a:lumMod val="50000"/>
                  </a:schemeClr>
                </a:solidFill>
                <a:effectLst>
                  <a:outerShdw blurRad="38100" dist="38100" dir="2700000" algn="tl">
                    <a:srgbClr val="000000">
                      <a:alpha val="43137"/>
                    </a:srgbClr>
                  </a:outerShdw>
                </a:effectLst>
              </a:rPr>
              <a:t>“Rest / Break” </a:t>
            </a:r>
            <a:r>
              <a:rPr lang="en-US" altLang="en-US" sz="4000" b="1" dirty="0">
                <a:solidFill>
                  <a:schemeClr val="tx1"/>
                </a:solidFill>
                <a:effectLst>
                  <a:outerShdw blurRad="38100" dist="38100" dir="2700000" algn="tl">
                    <a:srgbClr val="000000">
                      <a:alpha val="43137"/>
                    </a:srgbClr>
                  </a:outerShdw>
                </a:effectLst>
              </a:rPr>
              <a:t>versus</a:t>
            </a:r>
            <a:r>
              <a:rPr lang="en-US" altLang="en-US" sz="4000" b="1" dirty="0">
                <a:solidFill>
                  <a:schemeClr val="accent2">
                    <a:lumMod val="50000"/>
                  </a:schemeClr>
                </a:solidFill>
                <a:effectLst>
                  <a:outerShdw blurRad="38100" dist="38100" dir="2700000" algn="tl">
                    <a:srgbClr val="000000">
                      <a:alpha val="43137"/>
                    </a:srgbClr>
                  </a:outerShdw>
                </a:effectLst>
              </a:rPr>
              <a:t> </a:t>
            </a:r>
            <a:r>
              <a:rPr lang="en-US" altLang="en-US" sz="4000" b="1" dirty="0">
                <a:solidFill>
                  <a:srgbClr val="C00000"/>
                </a:solidFill>
                <a:effectLst>
                  <a:outerShdw blurRad="38100" dist="38100" dir="2700000" algn="tl">
                    <a:srgbClr val="000000">
                      <a:alpha val="43137"/>
                    </a:srgbClr>
                  </a:outerShdw>
                </a:effectLst>
              </a:rPr>
              <a:t>“Work”</a:t>
            </a:r>
            <a:r>
              <a:rPr lang="en-US" altLang="en-US" sz="5400" b="1" dirty="0">
                <a:solidFill>
                  <a:srgbClr val="C00000"/>
                </a:solidFill>
                <a:effectLst>
                  <a:outerShdw blurRad="38100" dist="38100" dir="2700000" algn="tl">
                    <a:srgbClr val="000000">
                      <a:alpha val="43137"/>
                    </a:srgbClr>
                  </a:outerShdw>
                </a:effectLst>
              </a:rPr>
              <a:t> </a:t>
            </a:r>
          </a:p>
        </p:txBody>
      </p:sp>
      <p:pic>
        <p:nvPicPr>
          <p:cNvPr id="173059" name="Picture 4">
            <a:extLst>
              <a:ext uri="{FF2B5EF4-FFF2-40B4-BE49-F238E27FC236}">
                <a16:creationId xmlns:a16="http://schemas.microsoft.com/office/drawing/2014/main" id="{8DA27B28-CC8C-6927-017E-0F1570885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637" name="Text Box 5">
            <a:extLst>
              <a:ext uri="{FF2B5EF4-FFF2-40B4-BE49-F238E27FC236}">
                <a16:creationId xmlns:a16="http://schemas.microsoft.com/office/drawing/2014/main" id="{30863EF7-9559-5EB6-00E0-4679786F881F}"/>
              </a:ext>
            </a:extLst>
          </p:cNvPr>
          <p:cNvSpPr txBox="1">
            <a:spLocks noChangeArrowheads="1"/>
          </p:cNvSpPr>
          <p:nvPr/>
        </p:nvSpPr>
        <p:spPr bwMode="auto">
          <a:xfrm>
            <a:off x="152400" y="1905000"/>
            <a:ext cx="8839200" cy="1625600"/>
          </a:xfrm>
          <a:prstGeom prst="rect">
            <a:avLst/>
          </a:prstGeom>
          <a:solidFill>
            <a:srgbClr val="00FF00">
              <a:alpha val="50000"/>
            </a:srgbClr>
          </a:solidFill>
          <a:ln w="9525">
            <a:solidFill>
              <a:srgbClr val="008000"/>
            </a:solidFill>
            <a:miter lim="800000"/>
            <a:headEnd/>
            <a:tailEnd/>
          </a:ln>
          <a:effectLst/>
        </p:spPr>
        <p:txBody>
          <a:bodyPr>
            <a:spAutoFit/>
          </a:bodyPr>
          <a:lstStyle/>
          <a:p>
            <a:pPr algn="ctr" eaLnBrk="1" hangingPunct="1">
              <a:spcBef>
                <a:spcPct val="50000"/>
              </a:spcBef>
              <a:defRPr/>
            </a:pPr>
            <a:r>
              <a:rPr lang="en-US" altLang="en-US" sz="1000" i="1">
                <a:effectLst>
                  <a:outerShdw blurRad="38100" dist="38100" dir="2700000" algn="tl">
                    <a:srgbClr val="FFFFFF"/>
                  </a:outerShdw>
                </a:effectLst>
                <a:cs typeface="+mn-cs"/>
              </a:rPr>
              <a:t> </a:t>
            </a:r>
          </a:p>
          <a:p>
            <a:pPr algn="ctr" eaLnBrk="1" hangingPunct="1">
              <a:spcBef>
                <a:spcPct val="50000"/>
              </a:spcBef>
              <a:defRPr/>
            </a:pPr>
            <a:r>
              <a:rPr lang="en-US" altLang="en-US" sz="4000" i="1">
                <a:effectLst>
                  <a:outerShdw blurRad="38100" dist="38100" dir="2700000" algn="tl">
                    <a:srgbClr val="FFFFFF"/>
                  </a:outerShdw>
                </a:effectLst>
                <a:cs typeface="+mn-cs"/>
              </a:rPr>
              <a:t>Your Time = Rest or Break</a:t>
            </a:r>
          </a:p>
          <a:p>
            <a:pPr algn="ctr" eaLnBrk="1" hangingPunct="1">
              <a:spcBef>
                <a:spcPct val="50000"/>
              </a:spcBef>
              <a:defRPr/>
            </a:pPr>
            <a:endParaRPr lang="en-US" altLang="en-US" sz="2000" i="1">
              <a:effectLst>
                <a:outerShdw blurRad="38100" dist="38100" dir="2700000" algn="tl">
                  <a:srgbClr val="FFFFFF"/>
                </a:outerShdw>
              </a:effectLst>
              <a:cs typeface="+mn-cs"/>
            </a:endParaRPr>
          </a:p>
        </p:txBody>
      </p:sp>
      <p:sp>
        <p:nvSpPr>
          <p:cNvPr id="197638" name="Text Box 6">
            <a:extLst>
              <a:ext uri="{FF2B5EF4-FFF2-40B4-BE49-F238E27FC236}">
                <a16:creationId xmlns:a16="http://schemas.microsoft.com/office/drawing/2014/main" id="{4DC896F6-E4C9-22E5-4593-3013F160A45B}"/>
              </a:ext>
            </a:extLst>
          </p:cNvPr>
          <p:cNvSpPr txBox="1">
            <a:spLocks noChangeArrowheads="1"/>
          </p:cNvSpPr>
          <p:nvPr/>
        </p:nvSpPr>
        <p:spPr bwMode="auto">
          <a:xfrm>
            <a:off x="152400" y="3581400"/>
            <a:ext cx="8839200" cy="1625600"/>
          </a:xfrm>
          <a:prstGeom prst="rect">
            <a:avLst/>
          </a:prstGeom>
          <a:solidFill>
            <a:srgbClr val="FF0000">
              <a:alpha val="50000"/>
            </a:srgbClr>
          </a:solidFill>
          <a:ln w="9525">
            <a:solidFill>
              <a:srgbClr val="800000"/>
            </a:solidFill>
            <a:miter lim="800000"/>
            <a:headEnd/>
            <a:tailEnd/>
          </a:ln>
          <a:effectLst/>
        </p:spPr>
        <p:txBody>
          <a:bodyPr>
            <a:spAutoFit/>
          </a:bodyPr>
          <a:lstStyle/>
          <a:p>
            <a:pPr algn="ctr" eaLnBrk="1" hangingPunct="1">
              <a:spcBef>
                <a:spcPct val="50000"/>
              </a:spcBef>
              <a:defRPr/>
            </a:pPr>
            <a:r>
              <a:rPr lang="en-US" altLang="en-US" sz="1000" i="1">
                <a:effectLst>
                  <a:outerShdw blurRad="38100" dist="38100" dir="2700000" algn="tl">
                    <a:srgbClr val="FFFFFF"/>
                  </a:outerShdw>
                </a:effectLst>
                <a:cs typeface="+mn-cs"/>
              </a:rPr>
              <a:t> </a:t>
            </a:r>
          </a:p>
          <a:p>
            <a:pPr algn="ctr" eaLnBrk="1" hangingPunct="1">
              <a:spcBef>
                <a:spcPct val="50000"/>
              </a:spcBef>
              <a:defRPr/>
            </a:pPr>
            <a:r>
              <a:rPr lang="en-US" altLang="en-US" sz="4000" i="1">
                <a:effectLst>
                  <a:outerShdw blurRad="38100" dist="38100" dir="2700000" algn="tl">
                    <a:srgbClr val="FFFFFF"/>
                  </a:outerShdw>
                </a:effectLst>
                <a:cs typeface="+mn-cs"/>
              </a:rPr>
              <a:t>Company Time = Work</a:t>
            </a:r>
          </a:p>
          <a:p>
            <a:pPr algn="ctr" eaLnBrk="1" hangingPunct="1">
              <a:spcBef>
                <a:spcPct val="50000"/>
              </a:spcBef>
              <a:defRPr/>
            </a:pPr>
            <a:endParaRPr lang="en-US" altLang="en-US" sz="2000" i="1">
              <a:effectLst>
                <a:outerShdw blurRad="38100" dist="38100" dir="2700000" algn="tl">
                  <a:srgbClr val="FFFFFF"/>
                </a:outerShdw>
              </a:effectLst>
              <a:cs typeface="+mn-cs"/>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209093FF-1797-5363-4565-165292029956}"/>
              </a:ext>
            </a:extLst>
          </p:cNvPr>
          <p:cNvSpPr>
            <a:spLocks noGrp="1"/>
          </p:cNvSpPr>
          <p:nvPr>
            <p:ph type="title"/>
          </p:nvPr>
        </p:nvSpPr>
        <p:spPr>
          <a:xfrm>
            <a:off x="76200" y="152400"/>
            <a:ext cx="7620000" cy="1320800"/>
          </a:xfrm>
        </p:spPr>
        <p:txBody>
          <a:bodyPr/>
          <a:lstStyle/>
          <a:p>
            <a:pPr eaLnBrk="1" hangingPunct="1"/>
            <a:r>
              <a:rPr lang="en-US" altLang="en-US" sz="3800">
                <a:solidFill>
                  <a:srgbClr val="464334"/>
                </a:solidFill>
              </a:rPr>
              <a:t>Location of Change of Duty Status</a:t>
            </a:r>
            <a:r>
              <a:rPr lang="en-US" altLang="en-US" sz="5400"/>
              <a:t> </a:t>
            </a:r>
          </a:p>
        </p:txBody>
      </p:sp>
      <p:sp>
        <p:nvSpPr>
          <p:cNvPr id="174083" name="Rectangle 3">
            <a:extLst>
              <a:ext uri="{FF2B5EF4-FFF2-40B4-BE49-F238E27FC236}">
                <a16:creationId xmlns:a16="http://schemas.microsoft.com/office/drawing/2014/main" id="{D082AF26-B831-E3AF-034A-66ED62988BAD}"/>
              </a:ext>
            </a:extLst>
          </p:cNvPr>
          <p:cNvSpPr>
            <a:spLocks noGrp="1" noChangeArrowheads="1"/>
          </p:cNvSpPr>
          <p:nvPr>
            <p:ph idx="1"/>
          </p:nvPr>
        </p:nvSpPr>
        <p:spPr>
          <a:xfrm>
            <a:off x="76200" y="1219200"/>
            <a:ext cx="8915400" cy="3881438"/>
          </a:xfrm>
        </p:spPr>
        <p:txBody>
          <a:bodyPr/>
          <a:lstStyle/>
          <a:p>
            <a:pPr eaLnBrk="1" hangingPunct="1">
              <a:lnSpc>
                <a:spcPct val="90000"/>
              </a:lnSpc>
              <a:defRPr/>
            </a:pPr>
            <a:r>
              <a:rPr lang="en-US" altLang="en-US" sz="2800" dirty="0"/>
              <a:t>Flags on a paper log, </a:t>
            </a:r>
            <a:r>
              <a:rPr lang="en-US" altLang="en-US" sz="2800" dirty="0">
                <a:solidFill>
                  <a:srgbClr val="FF0000"/>
                </a:solidFill>
              </a:rPr>
              <a:t>require at a minimum, the City and State</a:t>
            </a:r>
            <a:r>
              <a:rPr lang="en-US" altLang="en-US" sz="2800" dirty="0"/>
              <a:t> per FMCSR § 395.8 (c), along with a description of what you are doing if you are on line 4 to be legal.</a:t>
            </a:r>
          </a:p>
          <a:p>
            <a:pPr eaLnBrk="1" hangingPunct="1">
              <a:lnSpc>
                <a:spcPct val="90000"/>
              </a:lnSpc>
              <a:defRPr/>
            </a:pPr>
            <a:r>
              <a:rPr lang="en-US" altLang="en-US" sz="2800" dirty="0"/>
              <a:t>Location entries on an ELD, per FMCSR § 395.15 (d) (1) </a:t>
            </a:r>
            <a:r>
              <a:rPr lang="en-US" altLang="en-US" sz="2800" dirty="0">
                <a:solidFill>
                  <a:srgbClr val="FF0000"/>
                </a:solidFill>
              </a:rPr>
              <a:t>require at a minimum the name of the nearest city or town, with State abbreviation</a:t>
            </a:r>
            <a:r>
              <a:rPr lang="en-US" altLang="en-US" sz="2800" dirty="0"/>
              <a:t>.</a:t>
            </a:r>
          </a:p>
          <a:p>
            <a:pPr eaLnBrk="1" hangingPunct="1">
              <a:lnSpc>
                <a:spcPct val="90000"/>
              </a:lnSpc>
              <a:defRPr/>
            </a:pPr>
            <a:r>
              <a:rPr lang="en-US" altLang="en-US" sz="2800" i="1" dirty="0">
                <a:effectLst>
                  <a:outerShdw blurRad="38100" dist="38100" dir="2700000" algn="tl">
                    <a:srgbClr val="000000">
                      <a:alpha val="43137"/>
                    </a:srgbClr>
                  </a:outerShdw>
                </a:effectLst>
              </a:rPr>
              <a:t>Company policy</a:t>
            </a:r>
            <a:r>
              <a:rPr lang="en-US" altLang="en-US" sz="2800" dirty="0"/>
              <a:t>: All On-duty, Line 4 entries are required to include a “description” of the driver’s activity. i.e. Pre-trip Inspection, Load/Unload, etc.</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4083">
                                            <p:txEl>
                                              <p:pRg st="0" end="0"/>
                                            </p:txEl>
                                          </p:spTgt>
                                        </p:tgtEl>
                                        <p:attrNameLst>
                                          <p:attrName>style.visibility</p:attrName>
                                        </p:attrNameLst>
                                      </p:cBhvr>
                                      <p:to>
                                        <p:strVal val="visible"/>
                                      </p:to>
                                    </p:set>
                                    <p:anim calcmode="discrete" valueType="clr">
                                      <p:cBhvr override="childStyle">
                                        <p:cTn id="7" dur="80"/>
                                        <p:tgtEl>
                                          <p:spTgt spid="1740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08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4083">
                                            <p:txEl>
                                              <p:pRg st="0" end="0"/>
                                            </p:txEl>
                                          </p:spTgt>
                                        </p:tgtEl>
                                        <p:attrNameLst>
                                          <p:attrName>fill.type</p:attrName>
                                        </p:attrNameLst>
                                      </p:cBhvr>
                                      <p:to>
                                        <p:strVal val="solid"/>
                                      </p:to>
                                    </p:set>
                                  </p:childTnLst>
                                </p:cTn>
                              </p:par>
                            </p:childTnLst>
                          </p:cTn>
                        </p:par>
                        <p:par>
                          <p:cTn id="10" fill="hold" nodeType="afterGroup">
                            <p:stCondLst>
                              <p:cond delay="528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74083">
                                            <p:txEl>
                                              <p:pRg st="1" end="1"/>
                                            </p:txEl>
                                          </p:spTgt>
                                        </p:tgtEl>
                                        <p:attrNameLst>
                                          <p:attrName>style.visibility</p:attrName>
                                        </p:attrNameLst>
                                      </p:cBhvr>
                                      <p:to>
                                        <p:strVal val="visible"/>
                                      </p:to>
                                    </p:set>
                                    <p:anim calcmode="discrete" valueType="clr">
                                      <p:cBhvr override="childStyle">
                                        <p:cTn id="13" dur="80"/>
                                        <p:tgtEl>
                                          <p:spTgt spid="17408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74083">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74083">
                                            <p:txEl>
                                              <p:pRg st="1" end="1"/>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74083">
                                            <p:txEl>
                                              <p:pRg st="2" end="2"/>
                                            </p:txEl>
                                          </p:spTgt>
                                        </p:tgtEl>
                                        <p:attrNameLst>
                                          <p:attrName>style.visibility</p:attrName>
                                        </p:attrNameLst>
                                      </p:cBhvr>
                                      <p:to>
                                        <p:strVal val="visible"/>
                                      </p:to>
                                    </p:set>
                                    <p:anim calcmode="discrete" valueType="clr">
                                      <p:cBhvr override="childStyle">
                                        <p:cTn id="20" dur="80"/>
                                        <p:tgtEl>
                                          <p:spTgt spid="17408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74083">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17408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5">
            <a:extLst>
              <a:ext uri="{FF2B5EF4-FFF2-40B4-BE49-F238E27FC236}">
                <a16:creationId xmlns:a16="http://schemas.microsoft.com/office/drawing/2014/main" id="{51050E2E-E9C1-1D26-4E69-F66D87414FB9}"/>
              </a:ext>
            </a:extLst>
          </p:cNvPr>
          <p:cNvSpPr txBox="1">
            <a:spLocks noChangeArrowheads="1"/>
          </p:cNvSpPr>
          <p:nvPr/>
        </p:nvSpPr>
        <p:spPr bwMode="auto">
          <a:xfrm>
            <a:off x="533400" y="5486400"/>
            <a:ext cx="8112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92100" indent="-2921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50000"/>
              </a:spcAft>
              <a:buClrTx/>
              <a:buSzTx/>
              <a:buFontTx/>
              <a:buChar char="•"/>
            </a:pPr>
            <a:endParaRPr lang="en-US" altLang="en-US" sz="2000">
              <a:solidFill>
                <a:srgbClr val="333333"/>
              </a:solidFill>
              <a:latin typeface="Verdana" panose="020B0604030504040204" pitchFamily="34" charset="0"/>
              <a:ea typeface="MS PGothic" panose="020B0600070205080204" pitchFamily="34" charset="-128"/>
            </a:endParaRPr>
          </a:p>
        </p:txBody>
      </p:sp>
      <p:sp>
        <p:nvSpPr>
          <p:cNvPr id="184323" name="Rectangle 2">
            <a:extLst>
              <a:ext uri="{FF2B5EF4-FFF2-40B4-BE49-F238E27FC236}">
                <a16:creationId xmlns:a16="http://schemas.microsoft.com/office/drawing/2014/main" id="{52E37B1A-4600-D249-7044-FE3B35E0F112}"/>
              </a:ext>
            </a:extLst>
          </p:cNvPr>
          <p:cNvSpPr>
            <a:spLocks noGrp="1"/>
          </p:cNvSpPr>
          <p:nvPr>
            <p:ph type="body" idx="4294967295"/>
          </p:nvPr>
        </p:nvSpPr>
        <p:spPr>
          <a:xfrm>
            <a:off x="125413" y="1066800"/>
            <a:ext cx="8632825" cy="4648200"/>
          </a:xfrm>
        </p:spPr>
        <p:txBody>
          <a:bodyPr/>
          <a:lstStyle/>
          <a:p>
            <a:pPr marL="0" indent="0" eaLnBrk="1" hangingPunct="1">
              <a:lnSpc>
                <a:spcPct val="80000"/>
              </a:lnSpc>
              <a:buFontTx/>
              <a:buNone/>
              <a:defRPr/>
            </a:pPr>
            <a:r>
              <a:rPr lang="en-US" altLang="en-US" sz="2000" dirty="0">
                <a:solidFill>
                  <a:srgbClr val="333333"/>
                </a:solidFill>
                <a:latin typeface="Verdana" panose="020B0604030504040204" pitchFamily="34" charset="0"/>
              </a:rPr>
              <a:t>The Mobilecomm Device (ELD) serves (2) purposes for the driver:</a:t>
            </a:r>
          </a:p>
          <a:p>
            <a:pPr marL="0" indent="0" eaLnBrk="1" hangingPunct="1">
              <a:lnSpc>
                <a:spcPct val="80000"/>
              </a:lnSpc>
              <a:defRPr/>
            </a:pPr>
            <a:r>
              <a:rPr lang="en-US" altLang="en-US" dirty="0">
                <a:solidFill>
                  <a:srgbClr val="333333"/>
                </a:solidFill>
                <a:latin typeface="Verdana" panose="020B0604030504040204" pitchFamily="34" charset="0"/>
              </a:rPr>
              <a:t>Primary means of communication with the company.</a:t>
            </a:r>
          </a:p>
          <a:p>
            <a:pPr marL="0" indent="0" eaLnBrk="1" hangingPunct="1">
              <a:lnSpc>
                <a:spcPct val="80000"/>
              </a:lnSpc>
              <a:defRPr/>
            </a:pPr>
            <a:r>
              <a:rPr lang="en-US" altLang="en-US" dirty="0">
                <a:solidFill>
                  <a:srgbClr val="333333"/>
                </a:solidFill>
                <a:latin typeface="Verdana" panose="020B0604030504040204" pitchFamily="34" charset="0"/>
              </a:rPr>
              <a:t>Driver’s Record of Duty Status (Electronic Logging Device (</a:t>
            </a:r>
            <a:r>
              <a:rPr lang="en-US" altLang="en-US" b="1" i="1" dirty="0">
                <a:solidFill>
                  <a:srgbClr val="333333"/>
                </a:solidFill>
                <a:effectLst>
                  <a:outerShdw blurRad="38100" dist="38100" dir="2700000" algn="tl">
                    <a:srgbClr val="000000">
                      <a:alpha val="43137"/>
                    </a:srgbClr>
                  </a:outerShdw>
                </a:effectLst>
                <a:latin typeface="Verdana" panose="020B0604030504040204" pitchFamily="34" charset="0"/>
              </a:rPr>
              <a:t>ELD</a:t>
            </a:r>
            <a:r>
              <a:rPr lang="en-US" altLang="en-US" dirty="0">
                <a:solidFill>
                  <a:srgbClr val="333333"/>
                </a:solidFill>
                <a:latin typeface="Verdana" panose="020B0604030504040204" pitchFamily="34" charset="0"/>
              </a:rPr>
              <a:t>)).</a:t>
            </a:r>
          </a:p>
          <a:p>
            <a:pPr marL="0" indent="0" eaLnBrk="1" hangingPunct="1">
              <a:lnSpc>
                <a:spcPct val="80000"/>
              </a:lnSpc>
              <a:buFontTx/>
              <a:buNone/>
              <a:defRPr/>
            </a:pPr>
            <a:endParaRPr lang="en-US" altLang="en-US" sz="1000" dirty="0">
              <a:solidFill>
                <a:srgbClr val="333333"/>
              </a:solidFill>
              <a:latin typeface="Verdana" panose="020B0604030504040204" pitchFamily="34" charset="0"/>
            </a:endParaRPr>
          </a:p>
          <a:p>
            <a:pPr marL="0" indent="0" eaLnBrk="1" hangingPunct="1">
              <a:lnSpc>
                <a:spcPct val="80000"/>
              </a:lnSpc>
              <a:buFontTx/>
              <a:buNone/>
              <a:defRPr/>
            </a:pPr>
            <a:r>
              <a:rPr lang="en-US" altLang="en-US" sz="2000" dirty="0">
                <a:solidFill>
                  <a:srgbClr val="333333"/>
                </a:solidFill>
                <a:latin typeface="Verdana" panose="020B0604030504040204" pitchFamily="34" charset="0"/>
              </a:rPr>
              <a:t>The ELD produces paperless driver logs that comply fully with the Hours-of-Service regulations.  Drivers need to know how to:</a:t>
            </a:r>
          </a:p>
          <a:p>
            <a:pPr marL="0" indent="0" eaLnBrk="1" hangingPunct="1">
              <a:lnSpc>
                <a:spcPct val="80000"/>
              </a:lnSpc>
              <a:defRPr/>
            </a:pPr>
            <a:r>
              <a:rPr lang="en-US" altLang="en-US" sz="2000" dirty="0">
                <a:solidFill>
                  <a:srgbClr val="333333"/>
                </a:solidFill>
              </a:rPr>
              <a:t>View/change your current status.</a:t>
            </a:r>
          </a:p>
          <a:p>
            <a:pPr marL="0" indent="0" eaLnBrk="1" hangingPunct="1">
              <a:lnSpc>
                <a:spcPct val="80000"/>
              </a:lnSpc>
              <a:defRPr/>
            </a:pPr>
            <a:r>
              <a:rPr lang="en-US" altLang="en-US" sz="2000" dirty="0">
                <a:solidFill>
                  <a:srgbClr val="333333"/>
                </a:solidFill>
              </a:rPr>
              <a:t>View Cycle Summary of your RODS.</a:t>
            </a:r>
          </a:p>
          <a:p>
            <a:pPr marL="0" indent="0" eaLnBrk="1" hangingPunct="1">
              <a:lnSpc>
                <a:spcPct val="80000"/>
              </a:lnSpc>
              <a:defRPr/>
            </a:pPr>
            <a:r>
              <a:rPr lang="en-US" altLang="en-US" sz="2000" dirty="0">
                <a:solidFill>
                  <a:srgbClr val="333333"/>
                </a:solidFill>
              </a:rPr>
              <a:t>Certify/Edit and Annotate your RODS.</a:t>
            </a:r>
          </a:p>
          <a:p>
            <a:pPr marL="0" indent="0" eaLnBrk="1" hangingPunct="1">
              <a:lnSpc>
                <a:spcPct val="80000"/>
              </a:lnSpc>
              <a:defRPr/>
            </a:pPr>
            <a:r>
              <a:rPr lang="en-US" altLang="en-US" sz="2000" dirty="0">
                <a:solidFill>
                  <a:srgbClr val="333333"/>
                </a:solidFill>
              </a:rPr>
              <a:t>Reconcile Unidentified Driving Time and ELD Conflicts.</a:t>
            </a:r>
          </a:p>
          <a:p>
            <a:pPr marL="0" indent="0" eaLnBrk="1" hangingPunct="1">
              <a:lnSpc>
                <a:spcPct val="80000"/>
              </a:lnSpc>
              <a:defRPr/>
            </a:pPr>
            <a:r>
              <a:rPr lang="en-US" altLang="en-US" sz="2000" dirty="0">
                <a:solidFill>
                  <a:srgbClr val="333333"/>
                </a:solidFill>
              </a:rPr>
              <a:t>Add/Remove Trailers.</a:t>
            </a:r>
          </a:p>
          <a:p>
            <a:pPr marL="0" indent="0" eaLnBrk="1" hangingPunct="1">
              <a:lnSpc>
                <a:spcPct val="80000"/>
              </a:lnSpc>
              <a:defRPr/>
            </a:pPr>
            <a:r>
              <a:rPr lang="en-US" altLang="en-US" sz="2000" dirty="0">
                <a:solidFill>
                  <a:srgbClr val="333333"/>
                </a:solidFill>
              </a:rPr>
              <a:t>Data Transfer RODS to an inspector or highway patrol officer.</a:t>
            </a:r>
          </a:p>
          <a:p>
            <a:pPr marL="0" indent="0" eaLnBrk="1" hangingPunct="1">
              <a:lnSpc>
                <a:spcPct val="80000"/>
              </a:lnSpc>
              <a:defRPr/>
            </a:pPr>
            <a:r>
              <a:rPr lang="en-US" altLang="en-US" sz="2000" dirty="0">
                <a:solidFill>
                  <a:srgbClr val="333333"/>
                </a:solidFill>
              </a:rPr>
              <a:t>Complete Trips &amp; submit trip paperwork via Workflow.</a:t>
            </a:r>
          </a:p>
        </p:txBody>
      </p:sp>
      <p:sp>
        <p:nvSpPr>
          <p:cNvPr id="184330" name="Rectangle 3">
            <a:extLst>
              <a:ext uri="{FF2B5EF4-FFF2-40B4-BE49-F238E27FC236}">
                <a16:creationId xmlns:a16="http://schemas.microsoft.com/office/drawing/2014/main" id="{07E190C9-9136-7671-FDF5-E58BD3035571}"/>
              </a:ext>
            </a:extLst>
          </p:cNvPr>
          <p:cNvSpPr>
            <a:spLocks noChangeArrowheads="1"/>
          </p:cNvSpPr>
          <p:nvPr/>
        </p:nvSpPr>
        <p:spPr bwMode="auto">
          <a:xfrm>
            <a:off x="125413" y="28575"/>
            <a:ext cx="8632825" cy="1243013"/>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dirty="0">
                <a:solidFill>
                  <a:srgbClr val="464334"/>
                </a:solidFill>
                <a:effectLst>
                  <a:outerShdw blurRad="38100" dist="38100" dir="2700000" algn="tl">
                    <a:srgbClr val="000000"/>
                  </a:outerShdw>
                </a:effectLst>
                <a:latin typeface="Arial Black" panose="020B0A04020102020204" pitchFamily="34" charset="0"/>
                <a:ea typeface="ＭＳ Ｐゴシック" panose="020B0600070205080204" pitchFamily="34" charset="-128"/>
              </a:rPr>
              <a:t>ELD and Hours of Service (HOS)</a:t>
            </a:r>
          </a:p>
        </p:txBody>
      </p:sp>
      <p:sp>
        <p:nvSpPr>
          <p:cNvPr id="175109" name="Text Box 8">
            <a:extLst>
              <a:ext uri="{FF2B5EF4-FFF2-40B4-BE49-F238E27FC236}">
                <a16:creationId xmlns:a16="http://schemas.microsoft.com/office/drawing/2014/main" id="{29BCD381-39FA-2DCF-3907-96336A4599CC}"/>
              </a:ext>
            </a:extLst>
          </p:cNvPr>
          <p:cNvSpPr txBox="1">
            <a:spLocks noChangeArrowheads="1"/>
          </p:cNvSpPr>
          <p:nvPr/>
        </p:nvSpPr>
        <p:spPr bwMode="auto">
          <a:xfrm>
            <a:off x="8039100" y="623888"/>
            <a:ext cx="1033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200" i="1">
                <a:solidFill>
                  <a:srgbClr val="FFFFFF"/>
                </a:solidFill>
                <a:latin typeface="Verdana" panose="020B0604030504040204" pitchFamily="34" charset="0"/>
                <a:ea typeface="MS PGothic" panose="020B0600070205080204" pitchFamily="34" charset="-128"/>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23">
                                            <p:txEl>
                                              <p:pRg st="0" end="0"/>
                                            </p:txEl>
                                          </p:spTgt>
                                        </p:tgtEl>
                                        <p:attrNameLst>
                                          <p:attrName>style.visibility</p:attrName>
                                        </p:attrNameLst>
                                      </p:cBhvr>
                                      <p:to>
                                        <p:strVal val="visible"/>
                                      </p:to>
                                    </p:set>
                                    <p:anim calcmode="discrete" valueType="clr">
                                      <p:cBhvr override="childStyle">
                                        <p:cTn id="7" dur="80"/>
                                        <p:tgtEl>
                                          <p:spTgt spid="184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23">
                                            <p:txEl>
                                              <p:pRg st="0" end="0"/>
                                            </p:txEl>
                                          </p:spTgt>
                                        </p:tgtEl>
                                        <p:attrNameLst>
                                          <p:attrName>fill.type</p:attrName>
                                        </p:attrNameLst>
                                      </p:cBhvr>
                                      <p:to>
                                        <p:strVal val="solid"/>
                                      </p:to>
                                    </p:set>
                                  </p:childTnLst>
                                </p:cTn>
                              </p:par>
                            </p:childTnLst>
                          </p:cTn>
                        </p:par>
                        <p:par>
                          <p:cTn id="10" fill="hold" nodeType="afterGroup">
                            <p:stCondLst>
                              <p:cond delay="22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84323">
                                            <p:txEl>
                                              <p:pRg st="1" end="1"/>
                                            </p:txEl>
                                          </p:spTgt>
                                        </p:tgtEl>
                                        <p:attrNameLst>
                                          <p:attrName>style.visibility</p:attrName>
                                        </p:attrNameLst>
                                      </p:cBhvr>
                                      <p:to>
                                        <p:strVal val="visible"/>
                                      </p:to>
                                    </p:set>
                                    <p:anim calcmode="discrete" valueType="clr">
                                      <p:cBhvr override="childStyle">
                                        <p:cTn id="13" dur="80"/>
                                        <p:tgtEl>
                                          <p:spTgt spid="184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84323">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84323">
                                            <p:txEl>
                                              <p:pRg st="1" end="1"/>
                                            </p:txEl>
                                          </p:spTgt>
                                        </p:tgtEl>
                                        <p:attrNameLst>
                                          <p:attrName>fill.type</p:attrName>
                                        </p:attrNameLst>
                                      </p:cBhvr>
                                      <p:to>
                                        <p:strVal val="solid"/>
                                      </p:to>
                                    </p:set>
                                  </p:childTnLst>
                                </p:cTn>
                              </p:par>
                            </p:childTnLst>
                          </p:cTn>
                        </p:par>
                        <p:par>
                          <p:cTn id="16" fill="hold" nodeType="afterGroup">
                            <p:stCondLst>
                              <p:cond delay="39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184323">
                                            <p:txEl>
                                              <p:pRg st="2" end="2"/>
                                            </p:txEl>
                                          </p:spTgt>
                                        </p:tgtEl>
                                        <p:attrNameLst>
                                          <p:attrName>style.visibility</p:attrName>
                                        </p:attrNameLst>
                                      </p:cBhvr>
                                      <p:to>
                                        <p:strVal val="visible"/>
                                      </p:to>
                                    </p:set>
                                    <p:anim calcmode="discrete" valueType="clr">
                                      <p:cBhvr override="childStyle">
                                        <p:cTn id="19" dur="80"/>
                                        <p:tgtEl>
                                          <p:spTgt spid="1843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84323">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84323">
                                            <p:txEl>
                                              <p:pRg st="2" end="2"/>
                                            </p:txEl>
                                          </p:spTgt>
                                        </p:tgtEl>
                                        <p:attrNameLst>
                                          <p:attrName>fill.type</p:attrName>
                                        </p:attrNameLst>
                                      </p:cBhvr>
                                      <p:to>
                                        <p:strVal val="solid"/>
                                      </p:to>
                                    </p:set>
                                  </p:childTnLst>
                                </p:cTn>
                              </p:par>
                            </p:childTnLst>
                          </p:cTn>
                        </p:par>
                        <p:par>
                          <p:cTn id="22" fill="hold" nodeType="afterGroup">
                            <p:stCondLst>
                              <p:cond delay="624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184323">
                                            <p:txEl>
                                              <p:pRg st="4" end="4"/>
                                            </p:txEl>
                                          </p:spTgt>
                                        </p:tgtEl>
                                        <p:attrNameLst>
                                          <p:attrName>style.visibility</p:attrName>
                                        </p:attrNameLst>
                                      </p:cBhvr>
                                      <p:to>
                                        <p:strVal val="visible"/>
                                      </p:to>
                                    </p:set>
                                    <p:anim calcmode="discrete" valueType="clr">
                                      <p:cBhvr override="childStyle">
                                        <p:cTn id="25" dur="80"/>
                                        <p:tgtEl>
                                          <p:spTgt spid="1843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84323">
                                            <p:txEl>
                                              <p:pRg st="4" end="4"/>
                                            </p:txEl>
                                          </p:spTgt>
                                        </p:tgtEl>
                                        <p:attrNameLst>
                                          <p:attrName>fillcolor</p:attrName>
                                        </p:attrNameLst>
                                      </p:cBhvr>
                                      <p:tavLst>
                                        <p:tav tm="0">
                                          <p:val>
                                            <p:clrVal>
                                              <a:schemeClr val="accent2"/>
                                            </p:clrVal>
                                          </p:val>
                                        </p:tav>
                                        <p:tav tm="50000">
                                          <p:val>
                                            <p:clrVal>
                                              <a:schemeClr val="hlink"/>
                                            </p:clrVal>
                                          </p:val>
                                        </p:tav>
                                      </p:tavLst>
                                    </p:anim>
                                    <p:set>
                                      <p:cBhvr>
                                        <p:cTn id="27" dur="80"/>
                                        <p:tgtEl>
                                          <p:spTgt spid="184323">
                                            <p:txEl>
                                              <p:pRg st="4" end="4"/>
                                            </p:txEl>
                                          </p:spTgt>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84323">
                                            <p:txEl>
                                              <p:pRg st="5" end="5"/>
                                            </p:txEl>
                                          </p:spTgt>
                                        </p:tgtEl>
                                        <p:attrNameLst>
                                          <p:attrName>style.visibility</p:attrName>
                                        </p:attrNameLst>
                                      </p:cBhvr>
                                      <p:to>
                                        <p:strVal val="visible"/>
                                      </p:to>
                                    </p:set>
                                    <p:anim calcmode="discrete" valueType="clr">
                                      <p:cBhvr override="childStyle">
                                        <p:cTn id="32" dur="80"/>
                                        <p:tgtEl>
                                          <p:spTgt spid="18432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84323">
                                            <p:txEl>
                                              <p:pRg st="5" end="5"/>
                                            </p:txEl>
                                          </p:spTgt>
                                        </p:tgtEl>
                                        <p:attrNameLst>
                                          <p:attrName>fillcolor</p:attrName>
                                        </p:attrNameLst>
                                      </p:cBhvr>
                                      <p:tavLst>
                                        <p:tav tm="0">
                                          <p:val>
                                            <p:clrVal>
                                              <a:schemeClr val="accent2"/>
                                            </p:clrVal>
                                          </p:val>
                                        </p:tav>
                                        <p:tav tm="50000">
                                          <p:val>
                                            <p:clrVal>
                                              <a:schemeClr val="hlink"/>
                                            </p:clrVal>
                                          </p:val>
                                        </p:tav>
                                      </p:tavLst>
                                    </p:anim>
                                    <p:set>
                                      <p:cBhvr>
                                        <p:cTn id="34" dur="80"/>
                                        <p:tgtEl>
                                          <p:spTgt spid="184323">
                                            <p:txEl>
                                              <p:pRg st="5" end="5"/>
                                            </p:txEl>
                                          </p:spTgt>
                                        </p:tgtEl>
                                        <p:attrNameLst>
                                          <p:attrName>fill.type</p:attrName>
                                        </p:attrNameLst>
                                      </p:cBhvr>
                                      <p:to>
                                        <p:strVal val="solid"/>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nodeType="clickEffect">
                                  <p:stCondLst>
                                    <p:cond delay="0"/>
                                  </p:stCondLst>
                                  <p:iterate type="lt">
                                    <p:tmPct val="50000"/>
                                  </p:iterate>
                                  <p:childTnLst>
                                    <p:set>
                                      <p:cBhvr>
                                        <p:cTn id="38" dur="1" fill="hold">
                                          <p:stCondLst>
                                            <p:cond delay="0"/>
                                          </p:stCondLst>
                                        </p:cTn>
                                        <p:tgtEl>
                                          <p:spTgt spid="184323">
                                            <p:txEl>
                                              <p:pRg st="6" end="6"/>
                                            </p:txEl>
                                          </p:spTgt>
                                        </p:tgtEl>
                                        <p:attrNameLst>
                                          <p:attrName>style.visibility</p:attrName>
                                        </p:attrNameLst>
                                      </p:cBhvr>
                                      <p:to>
                                        <p:strVal val="visible"/>
                                      </p:to>
                                    </p:set>
                                    <p:anim calcmode="discrete" valueType="clr">
                                      <p:cBhvr override="childStyle">
                                        <p:cTn id="39" dur="80"/>
                                        <p:tgtEl>
                                          <p:spTgt spid="18432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84323">
                                            <p:txEl>
                                              <p:pRg st="6" end="6"/>
                                            </p:txEl>
                                          </p:spTgt>
                                        </p:tgtEl>
                                        <p:attrNameLst>
                                          <p:attrName>fillcolor</p:attrName>
                                        </p:attrNameLst>
                                      </p:cBhvr>
                                      <p:tavLst>
                                        <p:tav tm="0">
                                          <p:val>
                                            <p:clrVal>
                                              <a:schemeClr val="accent2"/>
                                            </p:clrVal>
                                          </p:val>
                                        </p:tav>
                                        <p:tav tm="50000">
                                          <p:val>
                                            <p:clrVal>
                                              <a:schemeClr val="hlink"/>
                                            </p:clrVal>
                                          </p:val>
                                        </p:tav>
                                      </p:tavLst>
                                    </p:anim>
                                    <p:set>
                                      <p:cBhvr>
                                        <p:cTn id="41" dur="80"/>
                                        <p:tgtEl>
                                          <p:spTgt spid="184323">
                                            <p:txEl>
                                              <p:pRg st="6" end="6"/>
                                            </p:txEl>
                                          </p:spTgt>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7" presetClass="entr" presetSubtype="0" fill="hold" nodeType="clickEffect">
                                  <p:stCondLst>
                                    <p:cond delay="0"/>
                                  </p:stCondLst>
                                  <p:iterate type="lt">
                                    <p:tmPct val="50000"/>
                                  </p:iterate>
                                  <p:childTnLst>
                                    <p:set>
                                      <p:cBhvr>
                                        <p:cTn id="45" dur="1" fill="hold">
                                          <p:stCondLst>
                                            <p:cond delay="0"/>
                                          </p:stCondLst>
                                        </p:cTn>
                                        <p:tgtEl>
                                          <p:spTgt spid="184323">
                                            <p:txEl>
                                              <p:pRg st="7" end="7"/>
                                            </p:txEl>
                                          </p:spTgt>
                                        </p:tgtEl>
                                        <p:attrNameLst>
                                          <p:attrName>style.visibility</p:attrName>
                                        </p:attrNameLst>
                                      </p:cBhvr>
                                      <p:to>
                                        <p:strVal val="visible"/>
                                      </p:to>
                                    </p:set>
                                    <p:anim calcmode="discrete" valueType="clr">
                                      <p:cBhvr override="childStyle">
                                        <p:cTn id="46" dur="80"/>
                                        <p:tgtEl>
                                          <p:spTgt spid="18432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84323">
                                            <p:txEl>
                                              <p:pRg st="7" end="7"/>
                                            </p:txEl>
                                          </p:spTgt>
                                        </p:tgtEl>
                                        <p:attrNameLst>
                                          <p:attrName>fillcolor</p:attrName>
                                        </p:attrNameLst>
                                      </p:cBhvr>
                                      <p:tavLst>
                                        <p:tav tm="0">
                                          <p:val>
                                            <p:clrVal>
                                              <a:schemeClr val="accent2"/>
                                            </p:clrVal>
                                          </p:val>
                                        </p:tav>
                                        <p:tav tm="50000">
                                          <p:val>
                                            <p:clrVal>
                                              <a:schemeClr val="hlink"/>
                                            </p:clrVal>
                                          </p:val>
                                        </p:tav>
                                      </p:tavLst>
                                    </p:anim>
                                    <p:set>
                                      <p:cBhvr>
                                        <p:cTn id="48" dur="80"/>
                                        <p:tgtEl>
                                          <p:spTgt spid="184323">
                                            <p:txEl>
                                              <p:pRg st="7" end="7"/>
                                            </p:txEl>
                                          </p:spTgt>
                                        </p:tgtEl>
                                        <p:attrNameLst>
                                          <p:attrName>fill.type</p:attrName>
                                        </p:attrNameLst>
                                      </p:cBhvr>
                                      <p:to>
                                        <p:strVal val="solid"/>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7" presetClass="entr" presetSubtype="0" fill="hold" nodeType="clickEffect">
                                  <p:stCondLst>
                                    <p:cond delay="0"/>
                                  </p:stCondLst>
                                  <p:iterate type="lt">
                                    <p:tmPct val="50000"/>
                                  </p:iterate>
                                  <p:childTnLst>
                                    <p:set>
                                      <p:cBhvr>
                                        <p:cTn id="52" dur="1" fill="hold">
                                          <p:stCondLst>
                                            <p:cond delay="0"/>
                                          </p:stCondLst>
                                        </p:cTn>
                                        <p:tgtEl>
                                          <p:spTgt spid="184323">
                                            <p:txEl>
                                              <p:pRg st="8" end="8"/>
                                            </p:txEl>
                                          </p:spTgt>
                                        </p:tgtEl>
                                        <p:attrNameLst>
                                          <p:attrName>style.visibility</p:attrName>
                                        </p:attrNameLst>
                                      </p:cBhvr>
                                      <p:to>
                                        <p:strVal val="visible"/>
                                      </p:to>
                                    </p:set>
                                    <p:anim calcmode="discrete" valueType="clr">
                                      <p:cBhvr override="childStyle">
                                        <p:cTn id="53" dur="80"/>
                                        <p:tgtEl>
                                          <p:spTgt spid="18432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84323">
                                            <p:txEl>
                                              <p:pRg st="8" end="8"/>
                                            </p:txEl>
                                          </p:spTgt>
                                        </p:tgtEl>
                                        <p:attrNameLst>
                                          <p:attrName>fillcolor</p:attrName>
                                        </p:attrNameLst>
                                      </p:cBhvr>
                                      <p:tavLst>
                                        <p:tav tm="0">
                                          <p:val>
                                            <p:clrVal>
                                              <a:schemeClr val="accent2"/>
                                            </p:clrVal>
                                          </p:val>
                                        </p:tav>
                                        <p:tav tm="50000">
                                          <p:val>
                                            <p:clrVal>
                                              <a:schemeClr val="hlink"/>
                                            </p:clrVal>
                                          </p:val>
                                        </p:tav>
                                      </p:tavLst>
                                    </p:anim>
                                    <p:set>
                                      <p:cBhvr>
                                        <p:cTn id="55" dur="80"/>
                                        <p:tgtEl>
                                          <p:spTgt spid="184323">
                                            <p:txEl>
                                              <p:pRg st="8" end="8"/>
                                            </p:txEl>
                                          </p:spTgt>
                                        </p:tgtEl>
                                        <p:attrNameLst>
                                          <p:attrName>fill.type</p:attrName>
                                        </p:attrNameLst>
                                      </p:cBhvr>
                                      <p:to>
                                        <p:strVal val="solid"/>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7" presetClass="entr" presetSubtype="0" fill="hold" nodeType="clickEffect">
                                  <p:stCondLst>
                                    <p:cond delay="0"/>
                                  </p:stCondLst>
                                  <p:iterate type="lt">
                                    <p:tmPct val="50000"/>
                                  </p:iterate>
                                  <p:childTnLst>
                                    <p:set>
                                      <p:cBhvr>
                                        <p:cTn id="59" dur="1" fill="hold">
                                          <p:stCondLst>
                                            <p:cond delay="0"/>
                                          </p:stCondLst>
                                        </p:cTn>
                                        <p:tgtEl>
                                          <p:spTgt spid="184323">
                                            <p:txEl>
                                              <p:pRg st="9" end="9"/>
                                            </p:txEl>
                                          </p:spTgt>
                                        </p:tgtEl>
                                        <p:attrNameLst>
                                          <p:attrName>style.visibility</p:attrName>
                                        </p:attrNameLst>
                                      </p:cBhvr>
                                      <p:to>
                                        <p:strVal val="visible"/>
                                      </p:to>
                                    </p:set>
                                    <p:anim calcmode="discrete" valueType="clr">
                                      <p:cBhvr override="childStyle">
                                        <p:cTn id="60" dur="80"/>
                                        <p:tgtEl>
                                          <p:spTgt spid="18432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184323">
                                            <p:txEl>
                                              <p:pRg st="9" end="9"/>
                                            </p:txEl>
                                          </p:spTgt>
                                        </p:tgtEl>
                                        <p:attrNameLst>
                                          <p:attrName>fillcolor</p:attrName>
                                        </p:attrNameLst>
                                      </p:cBhvr>
                                      <p:tavLst>
                                        <p:tav tm="0">
                                          <p:val>
                                            <p:clrVal>
                                              <a:schemeClr val="accent2"/>
                                            </p:clrVal>
                                          </p:val>
                                        </p:tav>
                                        <p:tav tm="50000">
                                          <p:val>
                                            <p:clrVal>
                                              <a:schemeClr val="hlink"/>
                                            </p:clrVal>
                                          </p:val>
                                        </p:tav>
                                      </p:tavLst>
                                    </p:anim>
                                    <p:set>
                                      <p:cBhvr>
                                        <p:cTn id="62" dur="80"/>
                                        <p:tgtEl>
                                          <p:spTgt spid="184323">
                                            <p:txEl>
                                              <p:pRg st="9" end="9"/>
                                            </p:txEl>
                                          </p:spTgt>
                                        </p:tgtEl>
                                        <p:attrNameLst>
                                          <p:attrName>fill.type</p:attrName>
                                        </p:attrNameLst>
                                      </p:cBhvr>
                                      <p:to>
                                        <p:strVal val="solid"/>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7" presetClass="entr" presetSubtype="0" fill="hold" nodeType="clickEffect">
                                  <p:stCondLst>
                                    <p:cond delay="0"/>
                                  </p:stCondLst>
                                  <p:iterate type="lt">
                                    <p:tmPct val="50000"/>
                                  </p:iterate>
                                  <p:childTnLst>
                                    <p:set>
                                      <p:cBhvr>
                                        <p:cTn id="66" dur="1" fill="hold">
                                          <p:stCondLst>
                                            <p:cond delay="0"/>
                                          </p:stCondLst>
                                        </p:cTn>
                                        <p:tgtEl>
                                          <p:spTgt spid="184323">
                                            <p:txEl>
                                              <p:pRg st="10" end="10"/>
                                            </p:txEl>
                                          </p:spTgt>
                                        </p:tgtEl>
                                        <p:attrNameLst>
                                          <p:attrName>style.visibility</p:attrName>
                                        </p:attrNameLst>
                                      </p:cBhvr>
                                      <p:to>
                                        <p:strVal val="visible"/>
                                      </p:to>
                                    </p:set>
                                    <p:anim calcmode="discrete" valueType="clr">
                                      <p:cBhvr override="childStyle">
                                        <p:cTn id="67" dur="80"/>
                                        <p:tgtEl>
                                          <p:spTgt spid="184323">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84323">
                                            <p:txEl>
                                              <p:pRg st="10" end="10"/>
                                            </p:txEl>
                                          </p:spTgt>
                                        </p:tgtEl>
                                        <p:attrNameLst>
                                          <p:attrName>fillcolor</p:attrName>
                                        </p:attrNameLst>
                                      </p:cBhvr>
                                      <p:tavLst>
                                        <p:tav tm="0">
                                          <p:val>
                                            <p:clrVal>
                                              <a:schemeClr val="accent2"/>
                                            </p:clrVal>
                                          </p:val>
                                        </p:tav>
                                        <p:tav tm="50000">
                                          <p:val>
                                            <p:clrVal>
                                              <a:schemeClr val="hlink"/>
                                            </p:clrVal>
                                          </p:val>
                                        </p:tav>
                                      </p:tavLst>
                                    </p:anim>
                                    <p:set>
                                      <p:cBhvr>
                                        <p:cTn id="69" dur="80"/>
                                        <p:tgtEl>
                                          <p:spTgt spid="184323">
                                            <p:txEl>
                                              <p:pRg st="10" end="10"/>
                                            </p:txEl>
                                          </p:spTgt>
                                        </p:tgtEl>
                                        <p:attrNameLst>
                                          <p:attrName>fill.type</p:attrName>
                                        </p:attrNameLst>
                                      </p:cBhvr>
                                      <p:to>
                                        <p:strVal val="solid"/>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7" presetClass="entr" presetSubtype="0" fill="hold" nodeType="clickEffect">
                                  <p:stCondLst>
                                    <p:cond delay="0"/>
                                  </p:stCondLst>
                                  <p:iterate type="lt">
                                    <p:tmPct val="50000"/>
                                  </p:iterate>
                                  <p:childTnLst>
                                    <p:set>
                                      <p:cBhvr>
                                        <p:cTn id="73" dur="1" fill="hold">
                                          <p:stCondLst>
                                            <p:cond delay="0"/>
                                          </p:stCondLst>
                                        </p:cTn>
                                        <p:tgtEl>
                                          <p:spTgt spid="184323">
                                            <p:txEl>
                                              <p:pRg st="11" end="11"/>
                                            </p:txEl>
                                          </p:spTgt>
                                        </p:tgtEl>
                                        <p:attrNameLst>
                                          <p:attrName>style.visibility</p:attrName>
                                        </p:attrNameLst>
                                      </p:cBhvr>
                                      <p:to>
                                        <p:strVal val="visible"/>
                                      </p:to>
                                    </p:set>
                                    <p:anim calcmode="discrete" valueType="clr">
                                      <p:cBhvr override="childStyle">
                                        <p:cTn id="74" dur="80"/>
                                        <p:tgtEl>
                                          <p:spTgt spid="184323">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184323">
                                            <p:txEl>
                                              <p:pRg st="11" end="11"/>
                                            </p:txEl>
                                          </p:spTgt>
                                        </p:tgtEl>
                                        <p:attrNameLst>
                                          <p:attrName>fillcolor</p:attrName>
                                        </p:attrNameLst>
                                      </p:cBhvr>
                                      <p:tavLst>
                                        <p:tav tm="0">
                                          <p:val>
                                            <p:clrVal>
                                              <a:schemeClr val="accent2"/>
                                            </p:clrVal>
                                          </p:val>
                                        </p:tav>
                                        <p:tav tm="50000">
                                          <p:val>
                                            <p:clrVal>
                                              <a:schemeClr val="hlink"/>
                                            </p:clrVal>
                                          </p:val>
                                        </p:tav>
                                      </p:tavLst>
                                    </p:anim>
                                    <p:set>
                                      <p:cBhvr>
                                        <p:cTn id="76" dur="80"/>
                                        <p:tgtEl>
                                          <p:spTgt spid="184323">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03A2E9C8-F6E4-D527-4C1E-9B181AD8737F}"/>
              </a:ext>
            </a:extLst>
          </p:cNvPr>
          <p:cNvSpPr>
            <a:spLocks noGrp="1"/>
          </p:cNvSpPr>
          <p:nvPr>
            <p:ph type="title"/>
          </p:nvPr>
        </p:nvSpPr>
        <p:spPr>
          <a:xfrm>
            <a:off x="190500" y="76200"/>
            <a:ext cx="8001000" cy="1295400"/>
          </a:xfrm>
        </p:spPr>
        <p:txBody>
          <a:bodyPr/>
          <a:lstStyle/>
          <a:p>
            <a:pPr eaLnBrk="1" hangingPunct="1">
              <a:defRPr/>
            </a:pPr>
            <a:r>
              <a:rPr lang="en-US" altLang="en-US" sz="4000" b="1" dirty="0">
                <a:solidFill>
                  <a:srgbClr val="3A3900"/>
                </a:solidFill>
                <a:effectLst>
                  <a:outerShdw blurRad="38100" dist="38100" dir="2700000" algn="tl">
                    <a:srgbClr val="000000">
                      <a:alpha val="43137"/>
                    </a:srgbClr>
                  </a:outerShdw>
                </a:effectLst>
              </a:rPr>
              <a:t>Electronic Logging Device(ELD)</a:t>
            </a:r>
          </a:p>
        </p:txBody>
      </p:sp>
      <p:sp>
        <p:nvSpPr>
          <p:cNvPr id="181251" name="Rectangle 3">
            <a:extLst>
              <a:ext uri="{FF2B5EF4-FFF2-40B4-BE49-F238E27FC236}">
                <a16:creationId xmlns:a16="http://schemas.microsoft.com/office/drawing/2014/main" id="{D5630BCE-BB1F-7555-7901-58F45F27C57A}"/>
              </a:ext>
            </a:extLst>
          </p:cNvPr>
          <p:cNvSpPr>
            <a:spLocks noGrp="1" noChangeArrowheads="1"/>
          </p:cNvSpPr>
          <p:nvPr>
            <p:ph idx="1"/>
          </p:nvPr>
        </p:nvSpPr>
        <p:spPr>
          <a:xfrm>
            <a:off x="190500" y="876300"/>
            <a:ext cx="8763000" cy="5105400"/>
          </a:xfrm>
        </p:spPr>
        <p:txBody>
          <a:bodyPr/>
          <a:lstStyle/>
          <a:p>
            <a:pPr marL="0" indent="0" eaLnBrk="1" hangingPunct="1">
              <a:lnSpc>
                <a:spcPct val="80000"/>
              </a:lnSpc>
              <a:buFont typeface="Wingdings 3" panose="05040102010807070707" pitchFamily="18" charset="2"/>
              <a:buNone/>
              <a:defRPr/>
            </a:pPr>
            <a:r>
              <a:rPr lang="en-US" altLang="en-US" sz="2800" dirty="0">
                <a:solidFill>
                  <a:srgbClr val="FF0000"/>
                </a:solidFill>
                <a:effectLst>
                  <a:outerShdw blurRad="38100" dist="38100" dir="2700000" algn="tl">
                    <a:srgbClr val="000000">
                      <a:alpha val="43137"/>
                    </a:srgbClr>
                  </a:outerShdw>
                </a:effectLst>
              </a:rPr>
              <a:t>To log into the ELD system</a:t>
            </a:r>
            <a:r>
              <a:rPr lang="en-US" altLang="en-US" sz="2800" dirty="0">
                <a:effectLst>
                  <a:outerShdw blurRad="38100" dist="38100" dir="2700000" algn="tl">
                    <a:srgbClr val="000000">
                      <a:alpha val="43137"/>
                    </a:srgbClr>
                  </a:outerShdw>
                </a:effectLst>
              </a:rPr>
              <a:t>:</a:t>
            </a:r>
            <a:endParaRPr lang="en-US" altLang="en-US" sz="2800" b="1" dirty="0">
              <a:effectLst>
                <a:outerShdw blurRad="38100" dist="38100" dir="2700000" algn="tl">
                  <a:srgbClr val="000000">
                    <a:alpha val="43137"/>
                  </a:srgbClr>
                </a:outerShdw>
              </a:effectLst>
            </a:endParaRPr>
          </a:p>
          <a:p>
            <a:pPr lvl="1" eaLnBrk="1" hangingPunct="1">
              <a:lnSpc>
                <a:spcPct val="80000"/>
              </a:lnSpc>
              <a:defRPr/>
            </a:pPr>
            <a:r>
              <a:rPr lang="en-US" altLang="en-US" sz="2400" b="1" dirty="0"/>
              <a:t>Name:</a:t>
            </a:r>
            <a:r>
              <a:rPr lang="en-US" altLang="en-US" sz="2400" dirty="0"/>
              <a:t>  Driver ID </a:t>
            </a:r>
          </a:p>
          <a:p>
            <a:pPr lvl="1" eaLnBrk="1" hangingPunct="1">
              <a:lnSpc>
                <a:spcPct val="80000"/>
              </a:lnSpc>
              <a:defRPr/>
            </a:pPr>
            <a:r>
              <a:rPr lang="en-US" altLang="en-US" sz="2400" b="1" dirty="0"/>
              <a:t>Password:</a:t>
            </a:r>
            <a:r>
              <a:rPr lang="en-US" altLang="en-US" sz="2400" dirty="0"/>
              <a:t>  Driver ID in all CAPS + last 4-digits of SSN</a:t>
            </a:r>
          </a:p>
          <a:p>
            <a:pPr eaLnBrk="1" hangingPunct="1">
              <a:lnSpc>
                <a:spcPct val="80000"/>
              </a:lnSpc>
              <a:defRPr/>
            </a:pPr>
            <a:r>
              <a:rPr lang="en-US" altLang="en-US" sz="2400" b="1" dirty="0"/>
              <a:t>Active vs. Inactive Driver: </a:t>
            </a:r>
            <a:endParaRPr lang="en-US" altLang="en-US" sz="2400" dirty="0"/>
          </a:p>
          <a:p>
            <a:pPr eaLnBrk="1" hangingPunct="1">
              <a:lnSpc>
                <a:spcPct val="80000"/>
              </a:lnSpc>
              <a:buFontTx/>
              <a:buNone/>
              <a:defRPr/>
            </a:pPr>
            <a:r>
              <a:rPr lang="en-US" altLang="en-US" sz="2400" dirty="0"/>
              <a:t>	The ELD assumes the “Active Driver” to be “working” unless otherwise noted by the driver. When the truck starts rolling, the “Active Driver” is assigned the drive time and moved to Line 3 automatically and will place the driver on Line 4 (On-Duty), when the truck is stopped.  </a:t>
            </a:r>
          </a:p>
          <a:p>
            <a:pPr lvl="1" eaLnBrk="1" hangingPunct="1">
              <a:lnSpc>
                <a:spcPct val="80000"/>
              </a:lnSpc>
              <a:defRPr/>
            </a:pPr>
            <a:r>
              <a:rPr lang="en-US" altLang="en-US" sz="2000" dirty="0"/>
              <a:t>If the driver should be on Line 1, Off-Duty, or on Line 2, Sleeper Berth, then the driver must correct the status.</a:t>
            </a:r>
          </a:p>
          <a:p>
            <a:pPr lvl="1" eaLnBrk="1" hangingPunct="1">
              <a:lnSpc>
                <a:spcPct val="80000"/>
              </a:lnSpc>
              <a:defRPr/>
            </a:pPr>
            <a:r>
              <a:rPr lang="en-US" altLang="en-US" sz="2000" dirty="0"/>
              <a:t>Drivers must remember to log off the ELD when bringing equipment in for maintenance or leaving the equipment for any extended period of time (home-time, vacation,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1251">
                                            <p:txEl>
                                              <p:pRg st="0" end="0"/>
                                            </p:txEl>
                                          </p:spTgt>
                                        </p:tgtEl>
                                        <p:attrNameLst>
                                          <p:attrName>style.visibility</p:attrName>
                                        </p:attrNameLst>
                                      </p:cBhvr>
                                      <p:to>
                                        <p:strVal val="visible"/>
                                      </p:to>
                                    </p:set>
                                    <p:anim calcmode="discrete" valueType="clr">
                                      <p:cBhvr override="childStyle">
                                        <p:cTn id="7" dur="80"/>
                                        <p:tgtEl>
                                          <p:spTgt spid="1812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125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1251">
                                            <p:txEl>
                                              <p:pRg st="0" end="0"/>
                                            </p:txEl>
                                          </p:spTgt>
                                        </p:tgtEl>
                                        <p:attrNameLst>
                                          <p:attrName>fill.type</p:attrName>
                                        </p:attrNameLst>
                                      </p:cBhvr>
                                      <p:to>
                                        <p:strVal val="solid"/>
                                      </p:to>
                                    </p:set>
                                  </p:childTnLst>
                                </p:cTn>
                              </p:par>
                            </p:childTnLst>
                          </p:cTn>
                        </p:par>
                        <p:par>
                          <p:cTn id="10" fill="hold" nodeType="afterGroup">
                            <p:stCondLst>
                              <p:cond delay="92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81251">
                                            <p:txEl>
                                              <p:pRg st="1" end="1"/>
                                            </p:txEl>
                                          </p:spTgt>
                                        </p:tgtEl>
                                        <p:attrNameLst>
                                          <p:attrName>style.visibility</p:attrName>
                                        </p:attrNameLst>
                                      </p:cBhvr>
                                      <p:to>
                                        <p:strVal val="visible"/>
                                      </p:to>
                                    </p:set>
                                    <p:anim calcmode="discrete" valueType="clr">
                                      <p:cBhvr override="childStyle">
                                        <p:cTn id="13" dur="80"/>
                                        <p:tgtEl>
                                          <p:spTgt spid="18125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81251">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81251">
                                            <p:txEl>
                                              <p:pRg st="1" end="1"/>
                                            </p:txEl>
                                          </p:spTgt>
                                        </p:tgtEl>
                                        <p:attrNameLst>
                                          <p:attrName>fill.type</p:attrName>
                                        </p:attrNameLst>
                                      </p:cBhvr>
                                      <p:to>
                                        <p:strVal val="solid"/>
                                      </p:to>
                                    </p:set>
                                  </p:childTnLst>
                                </p:cTn>
                              </p:par>
                            </p:childTnLst>
                          </p:cTn>
                        </p:par>
                        <p:par>
                          <p:cTn id="16" fill="hold" nodeType="afterGroup">
                            <p:stCondLst>
                              <p:cond delay="148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181251">
                                            <p:txEl>
                                              <p:pRg st="2" end="2"/>
                                            </p:txEl>
                                          </p:spTgt>
                                        </p:tgtEl>
                                        <p:attrNameLst>
                                          <p:attrName>style.visibility</p:attrName>
                                        </p:attrNameLst>
                                      </p:cBhvr>
                                      <p:to>
                                        <p:strVal val="visible"/>
                                      </p:to>
                                    </p:set>
                                    <p:anim calcmode="discrete" valueType="clr">
                                      <p:cBhvr override="childStyle">
                                        <p:cTn id="19" dur="80"/>
                                        <p:tgtEl>
                                          <p:spTgt spid="18125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81251">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81251">
                                            <p:txEl>
                                              <p:pRg st="2" end="2"/>
                                            </p:txEl>
                                          </p:spTgt>
                                        </p:tgtEl>
                                        <p:attrNameLst>
                                          <p:attrName>fill.type</p:attrName>
                                        </p:attrNameLst>
                                      </p:cBhvr>
                                      <p:to>
                                        <p:strVal val="solid"/>
                                      </p:to>
                                    </p:set>
                                  </p:childTnLst>
                                </p:cTn>
                              </p:par>
                            </p:childTnLst>
                          </p:cTn>
                        </p:par>
                        <p:par>
                          <p:cTn id="22" fill="hold" nodeType="afterGroup">
                            <p:stCondLst>
                              <p:cond delay="32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181251">
                                            <p:txEl>
                                              <p:pRg st="3" end="3"/>
                                            </p:txEl>
                                          </p:spTgt>
                                        </p:tgtEl>
                                        <p:attrNameLst>
                                          <p:attrName>style.visibility</p:attrName>
                                        </p:attrNameLst>
                                      </p:cBhvr>
                                      <p:to>
                                        <p:strVal val="visible"/>
                                      </p:to>
                                    </p:set>
                                    <p:anim calcmode="discrete" valueType="clr">
                                      <p:cBhvr override="childStyle">
                                        <p:cTn id="25" dur="80"/>
                                        <p:tgtEl>
                                          <p:spTgt spid="18125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81251">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181251">
                                            <p:txEl>
                                              <p:pRg st="3" end="3"/>
                                            </p:txEl>
                                          </p:spTgt>
                                        </p:tgtEl>
                                        <p:attrNameLst>
                                          <p:attrName>fill.type</p:attrName>
                                        </p:attrNameLst>
                                      </p:cBhvr>
                                      <p:to>
                                        <p:strVal val="solid"/>
                                      </p:to>
                                    </p:set>
                                  </p:childTnLst>
                                </p:cTn>
                              </p:par>
                            </p:childTnLst>
                          </p:cTn>
                        </p:par>
                        <p:par>
                          <p:cTn id="28" fill="hold" nodeType="afterGroup">
                            <p:stCondLst>
                              <p:cond delay="428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181251">
                                            <p:txEl>
                                              <p:pRg st="4" end="4"/>
                                            </p:txEl>
                                          </p:spTgt>
                                        </p:tgtEl>
                                        <p:attrNameLst>
                                          <p:attrName>style.visibility</p:attrName>
                                        </p:attrNameLst>
                                      </p:cBhvr>
                                      <p:to>
                                        <p:strVal val="visible"/>
                                      </p:to>
                                    </p:set>
                                    <p:anim calcmode="discrete" valueType="clr">
                                      <p:cBhvr override="childStyle">
                                        <p:cTn id="31" dur="80"/>
                                        <p:tgtEl>
                                          <p:spTgt spid="18125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81251">
                                            <p:txEl>
                                              <p:pRg st="4" end="4"/>
                                            </p:txEl>
                                          </p:spTgt>
                                        </p:tgtEl>
                                        <p:attrNameLst>
                                          <p:attrName>fillcolor</p:attrName>
                                        </p:attrNameLst>
                                      </p:cBhvr>
                                      <p:tavLst>
                                        <p:tav tm="0">
                                          <p:val>
                                            <p:clrVal>
                                              <a:schemeClr val="accent2"/>
                                            </p:clrVal>
                                          </p:val>
                                        </p:tav>
                                        <p:tav tm="50000">
                                          <p:val>
                                            <p:clrVal>
                                              <a:schemeClr val="hlink"/>
                                            </p:clrVal>
                                          </p:val>
                                        </p:tav>
                                      </p:tavLst>
                                    </p:anim>
                                    <p:set>
                                      <p:cBhvr>
                                        <p:cTn id="33" dur="80"/>
                                        <p:tgtEl>
                                          <p:spTgt spid="181251">
                                            <p:txEl>
                                              <p:pRg st="4" end="4"/>
                                            </p:txEl>
                                          </p:spTgt>
                                        </p:tgtEl>
                                        <p:attrNameLst>
                                          <p:attrName>fill.type</p:attrName>
                                        </p:attrNameLst>
                                      </p:cBhvr>
                                      <p:to>
                                        <p:strVal val="solid"/>
                                      </p:to>
                                    </p:set>
                                  </p:childTnLst>
                                </p:cTn>
                              </p:par>
                              <p:par>
                                <p:cTn id="34" presetID="27" presetClass="entr" presetSubtype="0" fill="hold" nodeType="withEffect">
                                  <p:stCondLst>
                                    <p:cond delay="0"/>
                                  </p:stCondLst>
                                  <p:iterate type="lt">
                                    <p:tmPct val="50000"/>
                                  </p:iterate>
                                  <p:childTnLst>
                                    <p:set>
                                      <p:cBhvr>
                                        <p:cTn id="35" dur="1" fill="hold">
                                          <p:stCondLst>
                                            <p:cond delay="0"/>
                                          </p:stCondLst>
                                        </p:cTn>
                                        <p:tgtEl>
                                          <p:spTgt spid="181251">
                                            <p:txEl>
                                              <p:pRg st="5" end="5"/>
                                            </p:txEl>
                                          </p:spTgt>
                                        </p:tgtEl>
                                        <p:attrNameLst>
                                          <p:attrName>style.visibility</p:attrName>
                                        </p:attrNameLst>
                                      </p:cBhvr>
                                      <p:to>
                                        <p:strVal val="visible"/>
                                      </p:to>
                                    </p:set>
                                    <p:anim calcmode="discrete" valueType="clr">
                                      <p:cBhvr override="childStyle">
                                        <p:cTn id="36" dur="80"/>
                                        <p:tgtEl>
                                          <p:spTgt spid="181251">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81251">
                                            <p:txEl>
                                              <p:pRg st="5" end="5"/>
                                            </p:txEl>
                                          </p:spTgt>
                                        </p:tgtEl>
                                        <p:attrNameLst>
                                          <p:attrName>fillcolor</p:attrName>
                                        </p:attrNameLst>
                                      </p:cBhvr>
                                      <p:tavLst>
                                        <p:tav tm="0">
                                          <p:val>
                                            <p:clrVal>
                                              <a:schemeClr val="accent2"/>
                                            </p:clrVal>
                                          </p:val>
                                        </p:tav>
                                        <p:tav tm="50000">
                                          <p:val>
                                            <p:clrVal>
                                              <a:schemeClr val="hlink"/>
                                            </p:clrVal>
                                          </p:val>
                                        </p:tav>
                                      </p:tavLst>
                                    </p:anim>
                                    <p:set>
                                      <p:cBhvr>
                                        <p:cTn id="38" dur="80"/>
                                        <p:tgtEl>
                                          <p:spTgt spid="181251">
                                            <p:txEl>
                                              <p:pRg st="5" end="5"/>
                                            </p:txEl>
                                          </p:spTgt>
                                        </p:tgtEl>
                                        <p:attrNameLst>
                                          <p:attrName>fill.type</p:attrName>
                                        </p:attrNameLst>
                                      </p:cBhvr>
                                      <p:to>
                                        <p:strVal val="solid"/>
                                      </p:to>
                                    </p:set>
                                  </p:childTnLst>
                                </p:cTn>
                              </p:par>
                              <p:par>
                                <p:cTn id="39" presetID="27" presetClass="entr" presetSubtype="0" fill="hold" nodeType="withEffect">
                                  <p:stCondLst>
                                    <p:cond delay="0"/>
                                  </p:stCondLst>
                                  <p:iterate type="lt">
                                    <p:tmPct val="50000"/>
                                  </p:iterate>
                                  <p:childTnLst>
                                    <p:set>
                                      <p:cBhvr>
                                        <p:cTn id="40" dur="1" fill="hold">
                                          <p:stCondLst>
                                            <p:cond delay="0"/>
                                          </p:stCondLst>
                                        </p:cTn>
                                        <p:tgtEl>
                                          <p:spTgt spid="181251">
                                            <p:txEl>
                                              <p:pRg st="6" end="6"/>
                                            </p:txEl>
                                          </p:spTgt>
                                        </p:tgtEl>
                                        <p:attrNameLst>
                                          <p:attrName>style.visibility</p:attrName>
                                        </p:attrNameLst>
                                      </p:cBhvr>
                                      <p:to>
                                        <p:strVal val="visible"/>
                                      </p:to>
                                    </p:set>
                                    <p:anim calcmode="discrete" valueType="clr">
                                      <p:cBhvr override="childStyle">
                                        <p:cTn id="41" dur="80"/>
                                        <p:tgtEl>
                                          <p:spTgt spid="181251">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81251">
                                            <p:txEl>
                                              <p:pRg st="6" end="6"/>
                                            </p:txEl>
                                          </p:spTgt>
                                        </p:tgtEl>
                                        <p:attrNameLst>
                                          <p:attrName>fillcolor</p:attrName>
                                        </p:attrNameLst>
                                      </p:cBhvr>
                                      <p:tavLst>
                                        <p:tav tm="0">
                                          <p:val>
                                            <p:clrVal>
                                              <a:schemeClr val="accent2"/>
                                            </p:clrVal>
                                          </p:val>
                                        </p:tav>
                                        <p:tav tm="50000">
                                          <p:val>
                                            <p:clrVal>
                                              <a:schemeClr val="hlink"/>
                                            </p:clrVal>
                                          </p:val>
                                        </p:tav>
                                      </p:tavLst>
                                    </p:anim>
                                    <p:set>
                                      <p:cBhvr>
                                        <p:cTn id="43" dur="80"/>
                                        <p:tgtEl>
                                          <p:spTgt spid="181251">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EFB08-BA5A-E1CD-3A1E-DDDC8E81F7E0}"/>
              </a:ext>
            </a:extLst>
          </p:cNvPr>
          <p:cNvSpPr>
            <a:spLocks noGrp="1"/>
          </p:cNvSpPr>
          <p:nvPr>
            <p:ph type="title"/>
          </p:nvPr>
        </p:nvSpPr>
        <p:spPr>
          <a:xfrm>
            <a:off x="304800" y="152400"/>
            <a:ext cx="8686800" cy="519113"/>
          </a:xfrm>
        </p:spPr>
        <p:txBody>
          <a:bodyPr/>
          <a:lstStyle/>
          <a:p>
            <a:pPr eaLnBrk="1" hangingPunct="1">
              <a:defRPr/>
            </a:pPr>
            <a:r>
              <a:rPr lang="en-US" b="1" dirty="0">
                <a:solidFill>
                  <a:schemeClr val="accent2">
                    <a:lumMod val="50000"/>
                  </a:schemeClr>
                </a:solidFill>
                <a:effectLst>
                  <a:outerShdw blurRad="38100" dist="38100" dir="2700000" algn="tl">
                    <a:srgbClr val="000000">
                      <a:alpha val="43137"/>
                    </a:srgbClr>
                  </a:outerShdw>
                </a:effectLst>
              </a:rPr>
              <a:t>ELD RODS Review, Edit, and Approval</a:t>
            </a:r>
          </a:p>
        </p:txBody>
      </p:sp>
      <p:sp>
        <p:nvSpPr>
          <p:cNvPr id="3" name="Content Placeholder 2">
            <a:extLst>
              <a:ext uri="{FF2B5EF4-FFF2-40B4-BE49-F238E27FC236}">
                <a16:creationId xmlns:a16="http://schemas.microsoft.com/office/drawing/2014/main" id="{FC228319-546C-C59F-61A2-277564594AB7}"/>
              </a:ext>
            </a:extLst>
          </p:cNvPr>
          <p:cNvSpPr>
            <a:spLocks noGrp="1"/>
          </p:cNvSpPr>
          <p:nvPr>
            <p:ph idx="1"/>
          </p:nvPr>
        </p:nvSpPr>
        <p:spPr>
          <a:xfrm>
            <a:off x="-7938" y="838200"/>
            <a:ext cx="9144001" cy="3455988"/>
          </a:xfrm>
        </p:spPr>
        <p:txBody>
          <a:bodyPr/>
          <a:lstStyle/>
          <a:p>
            <a:pPr eaLnBrk="1" hangingPunct="1">
              <a:defRPr/>
            </a:pPr>
            <a:r>
              <a:rPr lang="en-US" dirty="0"/>
              <a:t>The regulation requires that anyone operating an ELD equipped CMV, or making edits to an ELD record have a unique login ID. </a:t>
            </a:r>
          </a:p>
          <a:p>
            <a:pPr lvl="1" eaLnBrk="1" hangingPunct="1">
              <a:defRPr/>
            </a:pPr>
            <a:r>
              <a:rPr lang="en-US" sz="1350" dirty="0"/>
              <a:t>All company-employed drivers, independent contractors, and Maintenance and Safety Department personnel shall have unique login IDs and be responsible for their duty status approvals.</a:t>
            </a:r>
          </a:p>
          <a:p>
            <a:pPr eaLnBrk="1" hangingPunct="1">
              <a:defRPr/>
            </a:pPr>
            <a:r>
              <a:rPr lang="en-US" dirty="0"/>
              <a:t>The regulations allow limited edits of an ELD record. Drivers may edit, enter missing information, and annotate the ELD records but the original record shall be retained. A motor carrier may request edits to a driver’s RODS to ensure accuracy, however; for the carrier-proposed changes, the driver must confirm, certify and submit the updated RODS. </a:t>
            </a:r>
          </a:p>
          <a:p>
            <a:pPr lvl="1" eaLnBrk="1" hangingPunct="1">
              <a:defRPr/>
            </a:pPr>
            <a:r>
              <a:rPr lang="en-US" altLang="en-US" sz="1350" dirty="0">
                <a:solidFill>
                  <a:srgbClr val="FF0000"/>
                </a:solidFill>
              </a:rPr>
              <a:t>A driver may edit their Record of Duty Status for Lines 1, 2, and 4, however; the ELD automatically records CMV movement for Line 3 time</a:t>
            </a:r>
            <a:r>
              <a:rPr lang="en-US" altLang="en-US" sz="1350" dirty="0"/>
              <a:t>.</a:t>
            </a:r>
          </a:p>
          <a:p>
            <a:pPr lvl="1" eaLnBrk="1" hangingPunct="1">
              <a:defRPr/>
            </a:pPr>
            <a:r>
              <a:rPr lang="en-US" sz="1350" dirty="0"/>
              <a:t>FMCSR § 395.30(c)(2) </a:t>
            </a:r>
            <a:r>
              <a:rPr lang="en-US" sz="1350" i="1" dirty="0"/>
              <a:t>requires</a:t>
            </a:r>
            <a:r>
              <a:rPr lang="en-US" sz="1350" dirty="0"/>
              <a:t> all edits, whether made by a driver or the motor carrier, be annotated to document the reason for the change. </a:t>
            </a:r>
          </a:p>
          <a:p>
            <a:pPr eaLnBrk="1" hangingPunct="1">
              <a:defRPr/>
            </a:pPr>
            <a:r>
              <a:rPr lang="en-US" dirty="0"/>
              <a:t>Drivers and individuals utilizing an ELD have access to their own ELD records online and are able to review the ELD record and determine if unauthorized edits/annotations have been entered, as well as print their RODS records. </a:t>
            </a:r>
          </a:p>
          <a:p>
            <a:pPr eaLnBrk="1" hangingPunct="1">
              <a:defRPr/>
            </a:pPr>
            <a:endParaRPr lang="en-US" dirty="0"/>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A95961B-4D79-D743-A5B3-C4198736D1EF}"/>
              </a:ext>
            </a:extLst>
          </p:cNvPr>
          <p:cNvSpPr>
            <a:spLocks noGrp="1" noChangeArrowheads="1"/>
          </p:cNvSpPr>
          <p:nvPr>
            <p:ph type="title"/>
          </p:nvPr>
        </p:nvSpPr>
        <p:spPr>
          <a:xfrm>
            <a:off x="152400" y="152400"/>
            <a:ext cx="6858000" cy="417513"/>
          </a:xfrm>
        </p:spPr>
        <p:txBody>
          <a:bodyPr/>
          <a:lstStyle/>
          <a:p>
            <a:pPr eaLnBrk="1" hangingPunct="1">
              <a:defRPr/>
            </a:pPr>
            <a:r>
              <a:rPr lang="en-US" altLang="en-US" sz="4000" b="1" dirty="0">
                <a:solidFill>
                  <a:schemeClr val="accent2">
                    <a:lumMod val="50000"/>
                  </a:schemeClr>
                </a:solidFill>
                <a:effectLst>
                  <a:outerShdw blurRad="38100" dist="38100" dir="2700000" algn="tl">
                    <a:srgbClr val="000000">
                      <a:alpha val="43137"/>
                    </a:srgbClr>
                  </a:outerShdw>
                </a:effectLst>
              </a:rPr>
              <a:t>ELD Tips</a:t>
            </a:r>
            <a:endParaRPr lang="en-US" altLang="en-US" sz="2000" b="1" dirty="0">
              <a:solidFill>
                <a:schemeClr val="accent2">
                  <a:lumMod val="50000"/>
                </a:schemeClr>
              </a:solidFill>
              <a:effectLst>
                <a:outerShdw blurRad="38100" dist="38100" dir="2700000" algn="tl">
                  <a:srgbClr val="000000">
                    <a:alpha val="43137"/>
                  </a:srgbClr>
                </a:outerShdw>
              </a:effectLst>
            </a:endParaRPr>
          </a:p>
        </p:txBody>
      </p:sp>
      <p:sp>
        <p:nvSpPr>
          <p:cNvPr id="182275" name="Rectangle 3">
            <a:extLst>
              <a:ext uri="{FF2B5EF4-FFF2-40B4-BE49-F238E27FC236}">
                <a16:creationId xmlns:a16="http://schemas.microsoft.com/office/drawing/2014/main" id="{AA409E72-C1A8-EBBF-197E-8435F7E415E4}"/>
              </a:ext>
            </a:extLst>
          </p:cNvPr>
          <p:cNvSpPr>
            <a:spLocks noGrp="1" noChangeArrowheads="1"/>
          </p:cNvSpPr>
          <p:nvPr>
            <p:ph idx="1"/>
          </p:nvPr>
        </p:nvSpPr>
        <p:spPr>
          <a:xfrm>
            <a:off x="0" y="762000"/>
            <a:ext cx="9144000" cy="3776663"/>
          </a:xfrm>
        </p:spPr>
        <p:txBody>
          <a:bodyPr/>
          <a:lstStyle/>
          <a:p>
            <a:pPr eaLnBrk="1" hangingPunct="1">
              <a:spcBef>
                <a:spcPts val="0"/>
              </a:spcBef>
              <a:defRPr/>
            </a:pPr>
            <a:r>
              <a:rPr lang="en-US" altLang="en-US" b="1" i="1" dirty="0">
                <a:solidFill>
                  <a:srgbClr val="FF0000"/>
                </a:solidFill>
              </a:rPr>
              <a:t>Approve your RODS daily</a:t>
            </a:r>
            <a:r>
              <a:rPr lang="en-US" altLang="en-US" dirty="0"/>
              <a:t>.  Approving your ELD is similar to signing a paper log and should be completed at least once per day.</a:t>
            </a:r>
          </a:p>
          <a:p>
            <a:pPr eaLnBrk="1" hangingPunct="1">
              <a:spcBef>
                <a:spcPts val="0"/>
              </a:spcBef>
              <a:defRPr/>
            </a:pPr>
            <a:r>
              <a:rPr lang="en-US" altLang="en-US" i="1" dirty="0">
                <a:solidFill>
                  <a:srgbClr val="FF0000"/>
                </a:solidFill>
                <a:effectLst>
                  <a:outerShdw blurRad="38100" dist="38100" dir="2700000" algn="tl">
                    <a:srgbClr val="000000"/>
                  </a:outerShdw>
                </a:effectLst>
              </a:rPr>
              <a:t>Do not</a:t>
            </a:r>
            <a:r>
              <a:rPr lang="en-US" altLang="en-US" dirty="0">
                <a:solidFill>
                  <a:srgbClr val="FF0000"/>
                </a:solidFill>
              </a:rPr>
              <a:t> </a:t>
            </a:r>
            <a:r>
              <a:rPr lang="en-US" altLang="en-US" dirty="0"/>
              <a:t>violate any Hours-of-Service Regulations. Remember the ELD system warns you before you become in violation of your 8, 11, 14, or 70-hour rules. </a:t>
            </a:r>
          </a:p>
          <a:p>
            <a:pPr eaLnBrk="1" hangingPunct="1">
              <a:spcBef>
                <a:spcPts val="0"/>
              </a:spcBef>
              <a:defRPr/>
            </a:pPr>
            <a:r>
              <a:rPr lang="en-US" altLang="en-US" dirty="0"/>
              <a:t>Remember the driver is required to have </a:t>
            </a:r>
            <a:r>
              <a:rPr lang="en-US" altLang="en-US" dirty="0">
                <a:solidFill>
                  <a:srgbClr val="FF0000"/>
                </a:solidFill>
              </a:rPr>
              <a:t>the DOT Quick Reference Card</a:t>
            </a:r>
            <a:r>
              <a:rPr lang="en-US" altLang="en-US" dirty="0"/>
              <a:t> for the ELD, and </a:t>
            </a:r>
            <a:r>
              <a:rPr lang="en-US" altLang="en-US" dirty="0">
                <a:solidFill>
                  <a:srgbClr val="FF0000"/>
                </a:solidFill>
              </a:rPr>
              <a:t>a minimum of 8 blank paper logs to complete the trip/load</a:t>
            </a:r>
            <a:r>
              <a:rPr lang="en-US" altLang="en-US" dirty="0"/>
              <a:t>, on the truck in the event the ELD stops working and the driver is required to utilize a paper log. </a:t>
            </a:r>
          </a:p>
          <a:p>
            <a:pPr lvl="1" eaLnBrk="1" hangingPunct="1">
              <a:spcBef>
                <a:spcPts val="0"/>
              </a:spcBef>
              <a:defRPr/>
            </a:pPr>
            <a:r>
              <a:rPr lang="en-US" altLang="en-US" sz="1350" dirty="0"/>
              <a:t>Note the driver must reconstruct the record of duty status for the current day </a:t>
            </a:r>
            <a:r>
              <a:rPr lang="en-US" altLang="en-US" sz="1350" dirty="0">
                <a:solidFill>
                  <a:srgbClr val="FF0000"/>
                </a:solidFill>
              </a:rPr>
              <a:t>and the previous seven days</a:t>
            </a:r>
            <a:r>
              <a:rPr lang="en-US" altLang="en-US" sz="1350" dirty="0"/>
              <a:t>, less any days for which the driver has records in their possession. </a:t>
            </a:r>
          </a:p>
          <a:p>
            <a:pPr eaLnBrk="1" hangingPunct="1">
              <a:spcBef>
                <a:spcPts val="0"/>
              </a:spcBef>
              <a:defRPr/>
            </a:pPr>
            <a:r>
              <a:rPr lang="en-US" altLang="en-US" dirty="0">
                <a:solidFill>
                  <a:schemeClr val="tx1"/>
                </a:solidFill>
              </a:rPr>
              <a:t>Remember to change your duty status to Off-duty when parking the truck for short periods of time, and </a:t>
            </a:r>
            <a:r>
              <a:rPr lang="en-US" altLang="en-US" i="1" dirty="0">
                <a:solidFill>
                  <a:srgbClr val="FF0000"/>
                </a:solidFill>
                <a:effectLst>
                  <a:outerShdw blurRad="38100" dist="38100" dir="2700000" algn="tl">
                    <a:srgbClr val="000000"/>
                  </a:outerShdw>
                </a:effectLst>
              </a:rPr>
              <a:t>to log completely off the ELD </a:t>
            </a:r>
            <a:r>
              <a:rPr lang="en-US" altLang="en-US" dirty="0">
                <a:solidFill>
                  <a:schemeClr val="tx1"/>
                </a:solidFill>
              </a:rPr>
              <a:t>when parking the truck for extended periods of time. </a:t>
            </a:r>
          </a:p>
          <a:p>
            <a:pPr eaLnBrk="1" hangingPunct="1">
              <a:spcBef>
                <a:spcPts val="0"/>
              </a:spcBef>
              <a:defRPr/>
            </a:pPr>
            <a:r>
              <a:rPr lang="en-US" altLang="en-US" i="1" dirty="0">
                <a:solidFill>
                  <a:srgbClr val="FF0000"/>
                </a:solidFill>
                <a:effectLst>
                  <a:outerShdw blurRad="38100" dist="38100" dir="2700000" algn="tl">
                    <a:srgbClr val="000000"/>
                  </a:outerShdw>
                </a:effectLst>
              </a:rPr>
              <a:t>Do not</a:t>
            </a:r>
            <a:r>
              <a:rPr lang="en-US" altLang="en-US" dirty="0">
                <a:solidFill>
                  <a:srgbClr val="FF0000"/>
                </a:solidFill>
              </a:rPr>
              <a:t> tamper with the ELD,</a:t>
            </a:r>
            <a:r>
              <a:rPr lang="en-US" altLang="en-US" dirty="0"/>
              <a:t> as it could result in equipment failure, missing records of duty status, and may result in termination of employment or contract/lease!</a:t>
            </a:r>
          </a:p>
          <a:p>
            <a:pPr eaLnBrk="1" hangingPunct="1">
              <a:spcBef>
                <a:spcPts val="0"/>
              </a:spcBef>
              <a:defRPr/>
            </a:pPr>
            <a:r>
              <a:rPr lang="en-US" i="1" dirty="0"/>
              <a:t>Falsified RODS, altered receipts, or otherwise attempting to disguise HOS violations shall result in disciplinary action, up to and including termination of employment, contract/lease.</a:t>
            </a:r>
          </a:p>
          <a:p>
            <a:pPr eaLnBrk="1" hangingPunct="1">
              <a:spcBef>
                <a:spcPts val="0"/>
              </a:spcBef>
              <a:defRPr/>
            </a:pPr>
            <a:endParaRPr lang="en-US" alt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2275">
                                            <p:txEl>
                                              <p:pRg st="0" end="0"/>
                                            </p:txEl>
                                          </p:spTgt>
                                        </p:tgtEl>
                                        <p:attrNameLst>
                                          <p:attrName>style.visibility</p:attrName>
                                        </p:attrNameLst>
                                      </p:cBhvr>
                                      <p:to>
                                        <p:strVal val="visible"/>
                                      </p:to>
                                    </p:set>
                                    <p:anim calcmode="discrete" valueType="clr">
                                      <p:cBhvr override="childStyle">
                                        <p:cTn id="7" dur="80"/>
                                        <p:tgtEl>
                                          <p:spTgt spid="1822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227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227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2275">
                                            <p:txEl>
                                              <p:pRg st="1" end="1"/>
                                            </p:txEl>
                                          </p:spTgt>
                                        </p:tgtEl>
                                        <p:attrNameLst>
                                          <p:attrName>style.visibility</p:attrName>
                                        </p:attrNameLst>
                                      </p:cBhvr>
                                      <p:to>
                                        <p:strVal val="visible"/>
                                      </p:to>
                                    </p:set>
                                    <p:anim calcmode="discrete" valueType="clr">
                                      <p:cBhvr override="childStyle">
                                        <p:cTn id="14" dur="80"/>
                                        <p:tgtEl>
                                          <p:spTgt spid="18227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227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2275">
                                            <p:txEl>
                                              <p:pRg st="1" end="1"/>
                                            </p:txEl>
                                          </p:spTgt>
                                        </p:tgtEl>
                                        <p:attrNameLst>
                                          <p:attrName>fill.type</p:attrName>
                                        </p:attrNameLst>
                                      </p:cBhvr>
                                      <p:to>
                                        <p:strVal val="solid"/>
                                      </p:to>
                                    </p:set>
                                  </p:childTnLst>
                                </p:cTn>
                              </p:par>
                            </p:childTnLst>
                          </p:cTn>
                        </p:par>
                        <p:par>
                          <p:cTn id="17" fill="hold" nodeType="afterGroup">
                            <p:stCondLst>
                              <p:cond delay="508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182275">
                                            <p:txEl>
                                              <p:pRg st="2" end="2"/>
                                            </p:txEl>
                                          </p:spTgt>
                                        </p:tgtEl>
                                        <p:attrNameLst>
                                          <p:attrName>style.visibility</p:attrName>
                                        </p:attrNameLst>
                                      </p:cBhvr>
                                      <p:to>
                                        <p:strVal val="visible"/>
                                      </p:to>
                                    </p:set>
                                    <p:anim calcmode="discrete" valueType="clr">
                                      <p:cBhvr override="childStyle">
                                        <p:cTn id="20" dur="80"/>
                                        <p:tgtEl>
                                          <p:spTgt spid="18227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82275">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182275">
                                            <p:txEl>
                                              <p:pRg st="2" end="2"/>
                                            </p:txEl>
                                          </p:spTgt>
                                        </p:tgtEl>
                                        <p:attrNameLst>
                                          <p:attrName>fill.type</p:attrName>
                                        </p:attrNameLst>
                                      </p:cBhvr>
                                      <p:to>
                                        <p:strVal val="solid"/>
                                      </p:to>
                                    </p:set>
                                  </p:childTnLst>
                                </p:cTn>
                              </p:par>
                              <p:par>
                                <p:cTn id="23" presetID="27" presetClass="entr" presetSubtype="0" fill="hold" nodeType="withEffect">
                                  <p:stCondLst>
                                    <p:cond delay="0"/>
                                  </p:stCondLst>
                                  <p:iterate type="lt">
                                    <p:tmPct val="50000"/>
                                  </p:iterate>
                                  <p:childTnLst>
                                    <p:set>
                                      <p:cBhvr>
                                        <p:cTn id="24" dur="1" fill="hold">
                                          <p:stCondLst>
                                            <p:cond delay="0"/>
                                          </p:stCondLst>
                                        </p:cTn>
                                        <p:tgtEl>
                                          <p:spTgt spid="182275">
                                            <p:txEl>
                                              <p:pRg st="3" end="3"/>
                                            </p:txEl>
                                          </p:spTgt>
                                        </p:tgtEl>
                                        <p:attrNameLst>
                                          <p:attrName>style.visibility</p:attrName>
                                        </p:attrNameLst>
                                      </p:cBhvr>
                                      <p:to>
                                        <p:strVal val="visible"/>
                                      </p:to>
                                    </p:set>
                                    <p:anim calcmode="discrete" valueType="clr">
                                      <p:cBhvr override="childStyle">
                                        <p:cTn id="25" dur="80"/>
                                        <p:tgtEl>
                                          <p:spTgt spid="18227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82275">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182275">
                                            <p:txEl>
                                              <p:pRg st="3" end="3"/>
                                            </p:txEl>
                                          </p:spTgt>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82275">
                                            <p:txEl>
                                              <p:pRg st="4" end="4"/>
                                            </p:txEl>
                                          </p:spTgt>
                                        </p:tgtEl>
                                        <p:attrNameLst>
                                          <p:attrName>style.visibility</p:attrName>
                                        </p:attrNameLst>
                                      </p:cBhvr>
                                      <p:to>
                                        <p:strVal val="visible"/>
                                      </p:to>
                                    </p:set>
                                    <p:anim calcmode="discrete" valueType="clr">
                                      <p:cBhvr override="childStyle">
                                        <p:cTn id="32" dur="80"/>
                                        <p:tgtEl>
                                          <p:spTgt spid="18227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82275">
                                            <p:txEl>
                                              <p:pRg st="4" end="4"/>
                                            </p:txEl>
                                          </p:spTgt>
                                        </p:tgtEl>
                                        <p:attrNameLst>
                                          <p:attrName>fillcolor</p:attrName>
                                        </p:attrNameLst>
                                      </p:cBhvr>
                                      <p:tavLst>
                                        <p:tav tm="0">
                                          <p:val>
                                            <p:clrVal>
                                              <a:schemeClr val="accent2"/>
                                            </p:clrVal>
                                          </p:val>
                                        </p:tav>
                                        <p:tav tm="50000">
                                          <p:val>
                                            <p:clrVal>
                                              <a:schemeClr val="hlink"/>
                                            </p:clrVal>
                                          </p:val>
                                        </p:tav>
                                      </p:tavLst>
                                    </p:anim>
                                    <p:set>
                                      <p:cBhvr>
                                        <p:cTn id="34" dur="80"/>
                                        <p:tgtEl>
                                          <p:spTgt spid="182275">
                                            <p:txEl>
                                              <p:pRg st="4" end="4"/>
                                            </p:txEl>
                                          </p:spTgt>
                                        </p:tgtEl>
                                        <p:attrNameLst>
                                          <p:attrName>fill.type</p:attrName>
                                        </p:attrNameLst>
                                      </p:cBhvr>
                                      <p:to>
                                        <p:strVal val="solid"/>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nodeType="clickEffect">
                                  <p:stCondLst>
                                    <p:cond delay="0"/>
                                  </p:stCondLst>
                                  <p:iterate type="lt">
                                    <p:tmPct val="50000"/>
                                  </p:iterate>
                                  <p:childTnLst>
                                    <p:set>
                                      <p:cBhvr>
                                        <p:cTn id="38" dur="1" fill="hold">
                                          <p:stCondLst>
                                            <p:cond delay="0"/>
                                          </p:stCondLst>
                                        </p:cTn>
                                        <p:tgtEl>
                                          <p:spTgt spid="182275">
                                            <p:txEl>
                                              <p:pRg st="5" end="5"/>
                                            </p:txEl>
                                          </p:spTgt>
                                        </p:tgtEl>
                                        <p:attrNameLst>
                                          <p:attrName>style.visibility</p:attrName>
                                        </p:attrNameLst>
                                      </p:cBhvr>
                                      <p:to>
                                        <p:strVal val="visible"/>
                                      </p:to>
                                    </p:set>
                                    <p:anim calcmode="discrete" valueType="clr">
                                      <p:cBhvr override="childStyle">
                                        <p:cTn id="39" dur="80"/>
                                        <p:tgtEl>
                                          <p:spTgt spid="18227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82275">
                                            <p:txEl>
                                              <p:pRg st="5" end="5"/>
                                            </p:txEl>
                                          </p:spTgt>
                                        </p:tgtEl>
                                        <p:attrNameLst>
                                          <p:attrName>fillcolor</p:attrName>
                                        </p:attrNameLst>
                                      </p:cBhvr>
                                      <p:tavLst>
                                        <p:tav tm="0">
                                          <p:val>
                                            <p:clrVal>
                                              <a:schemeClr val="accent2"/>
                                            </p:clrVal>
                                          </p:val>
                                        </p:tav>
                                        <p:tav tm="50000">
                                          <p:val>
                                            <p:clrVal>
                                              <a:schemeClr val="hlink"/>
                                            </p:clrVal>
                                          </p:val>
                                        </p:tav>
                                      </p:tavLst>
                                    </p:anim>
                                    <p:set>
                                      <p:cBhvr>
                                        <p:cTn id="41" dur="80"/>
                                        <p:tgtEl>
                                          <p:spTgt spid="182275">
                                            <p:txEl>
                                              <p:pRg st="5" end="5"/>
                                            </p:txEl>
                                          </p:spTgt>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7" presetClass="entr" presetSubtype="0" fill="hold" nodeType="clickEffect">
                                  <p:stCondLst>
                                    <p:cond delay="0"/>
                                  </p:stCondLst>
                                  <p:iterate type="lt">
                                    <p:tmPct val="50000"/>
                                  </p:iterate>
                                  <p:childTnLst>
                                    <p:set>
                                      <p:cBhvr>
                                        <p:cTn id="45" dur="1" fill="hold">
                                          <p:stCondLst>
                                            <p:cond delay="0"/>
                                          </p:stCondLst>
                                        </p:cTn>
                                        <p:tgtEl>
                                          <p:spTgt spid="182275">
                                            <p:txEl>
                                              <p:pRg st="6" end="6"/>
                                            </p:txEl>
                                          </p:spTgt>
                                        </p:tgtEl>
                                        <p:attrNameLst>
                                          <p:attrName>style.visibility</p:attrName>
                                        </p:attrNameLst>
                                      </p:cBhvr>
                                      <p:to>
                                        <p:strVal val="visible"/>
                                      </p:to>
                                    </p:set>
                                    <p:anim calcmode="discrete" valueType="clr">
                                      <p:cBhvr override="childStyle">
                                        <p:cTn id="46" dur="80"/>
                                        <p:tgtEl>
                                          <p:spTgt spid="18227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82275">
                                            <p:txEl>
                                              <p:pRg st="6" end="6"/>
                                            </p:txEl>
                                          </p:spTgt>
                                        </p:tgtEl>
                                        <p:attrNameLst>
                                          <p:attrName>fillcolor</p:attrName>
                                        </p:attrNameLst>
                                      </p:cBhvr>
                                      <p:tavLst>
                                        <p:tav tm="0">
                                          <p:val>
                                            <p:clrVal>
                                              <a:schemeClr val="accent2"/>
                                            </p:clrVal>
                                          </p:val>
                                        </p:tav>
                                        <p:tav tm="50000">
                                          <p:val>
                                            <p:clrVal>
                                              <a:schemeClr val="hlink"/>
                                            </p:clrVal>
                                          </p:val>
                                        </p:tav>
                                      </p:tavLst>
                                    </p:anim>
                                    <p:set>
                                      <p:cBhvr>
                                        <p:cTn id="48" dur="80"/>
                                        <p:tgtEl>
                                          <p:spTgt spid="182275">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9A887AB5-2ABB-ED2B-EFE5-864D98D6D91B}"/>
              </a:ext>
            </a:extLst>
          </p:cNvPr>
          <p:cNvSpPr>
            <a:spLocks noGrp="1" noChangeArrowheads="1"/>
          </p:cNvSpPr>
          <p:nvPr>
            <p:ph idx="1"/>
          </p:nvPr>
        </p:nvSpPr>
        <p:spPr>
          <a:xfrm>
            <a:off x="384175" y="914400"/>
            <a:ext cx="8229600" cy="3524250"/>
          </a:xfrm>
        </p:spPr>
        <p:txBody>
          <a:bodyPr/>
          <a:lstStyle/>
          <a:p>
            <a:pPr eaLnBrk="1" hangingPunct="1">
              <a:lnSpc>
                <a:spcPct val="90000"/>
              </a:lnSpc>
              <a:buFont typeface="Wingdings 3" panose="05040102010807070707" pitchFamily="18" charset="2"/>
              <a:buNone/>
              <a:defRPr/>
            </a:pPr>
            <a:r>
              <a:rPr lang="en-US" altLang="en-US" sz="2400" b="1" i="1" u="sng" dirty="0">
                <a:solidFill>
                  <a:srgbClr val="FF0000"/>
                </a:solidFill>
              </a:rPr>
              <a:t>Do Not</a:t>
            </a:r>
            <a:r>
              <a:rPr lang="en-US" altLang="en-US" sz="2400" b="1" dirty="0">
                <a:solidFill>
                  <a:srgbClr val="FF0000"/>
                </a:solidFill>
              </a:rPr>
              <a:t> violate any Hours-of-Service Regulations.</a:t>
            </a:r>
          </a:p>
          <a:p>
            <a:pPr eaLnBrk="1" hangingPunct="1">
              <a:lnSpc>
                <a:spcPct val="90000"/>
              </a:lnSpc>
              <a:defRPr/>
            </a:pPr>
            <a:r>
              <a:rPr lang="en-US" altLang="en-US" sz="2400" dirty="0"/>
              <a:t>A driver who exceeds, and a motor carrier that requires or permits a driver to exceed, by more than 3 hours, the driving-time limit shall be deemed to have committed an </a:t>
            </a:r>
            <a:r>
              <a:rPr lang="en-US" altLang="en-US" sz="2400" i="1" dirty="0">
                <a:effectLst>
                  <a:outerShdw blurRad="38100" dist="38100" dir="2700000" algn="tl">
                    <a:srgbClr val="000000">
                      <a:alpha val="43137"/>
                    </a:srgbClr>
                  </a:outerShdw>
                </a:effectLst>
              </a:rPr>
              <a:t>egregious driving-time violation and</a:t>
            </a:r>
            <a:r>
              <a:rPr lang="en-US" altLang="en-US" sz="2400" dirty="0"/>
              <a:t> are subject to the maximum penalties permitted by law.</a:t>
            </a:r>
          </a:p>
          <a:p>
            <a:pPr eaLnBrk="1" hangingPunct="1">
              <a:lnSpc>
                <a:spcPct val="90000"/>
              </a:lnSpc>
              <a:defRPr/>
            </a:pPr>
            <a:endParaRPr lang="en-US" altLang="en-US" sz="2400" dirty="0"/>
          </a:p>
          <a:p>
            <a:pPr eaLnBrk="1" hangingPunct="1">
              <a:lnSpc>
                <a:spcPct val="90000"/>
              </a:lnSpc>
              <a:defRPr/>
            </a:pPr>
            <a:r>
              <a:rPr lang="en-US" b="1" dirty="0">
                <a:effectLst>
                  <a:outerShdw blurRad="50800" dist="38100" algn="tr" rotWithShape="0">
                    <a:prstClr val="black">
                      <a:alpha val="40000"/>
                    </a:prstClr>
                  </a:outerShdw>
                </a:effectLst>
              </a:rPr>
              <a:t>§392.3—Ill or fatigued operator:</a:t>
            </a:r>
            <a:r>
              <a:rPr lang="en-US" dirty="0">
                <a:effectLst>
                  <a:outerShdw blurRad="50800" dist="38100" algn="tr" rotWithShape="0">
                    <a:prstClr val="black">
                      <a:alpha val="40000"/>
                    </a:prstClr>
                  </a:outerShdw>
                </a:effectLst>
              </a:rPr>
              <a:t> “</a:t>
            </a:r>
            <a:r>
              <a:rPr lang="en-US" dirty="0"/>
              <a:t>No driver shall operate a motor vehicle, and a commercial motor carrier shall not require or permit a driver to operate a commercial motor vehicle, </a:t>
            </a:r>
            <a:r>
              <a:rPr lang="en-US" b="1" i="1" dirty="0"/>
              <a:t>while the driver’s ability or alertness is so impaired</a:t>
            </a:r>
            <a:r>
              <a:rPr lang="en-US" dirty="0"/>
              <a:t>, </a:t>
            </a:r>
            <a:r>
              <a:rPr lang="en-US" b="1" i="1" dirty="0"/>
              <a:t>or</a:t>
            </a:r>
            <a:r>
              <a:rPr lang="en-US" dirty="0"/>
              <a:t> </a:t>
            </a:r>
            <a:r>
              <a:rPr lang="en-US" b="1" i="1" dirty="0"/>
              <a:t>so likely to become impaired, through fatigue, illness, or any other cause, as to make it unsafe for him/her to begin or continue to operate the vehicle”</a:t>
            </a:r>
            <a:r>
              <a:rPr lang="en-US" dirty="0"/>
              <a:t>.  </a:t>
            </a:r>
          </a:p>
          <a:p>
            <a:pPr marL="0" indent="0" eaLnBrk="1" hangingPunct="1">
              <a:lnSpc>
                <a:spcPct val="90000"/>
              </a:lnSpc>
              <a:buFont typeface="Wingdings 3" panose="05040102010807070707" pitchFamily="18" charset="2"/>
              <a:buNone/>
              <a:defRPr/>
            </a:pPr>
            <a:endParaRPr lang="en-US" altLang="en-US" sz="2400" dirty="0"/>
          </a:p>
        </p:txBody>
      </p:sp>
      <p:sp>
        <p:nvSpPr>
          <p:cNvPr id="76804" name="Rectangle 4">
            <a:extLst>
              <a:ext uri="{FF2B5EF4-FFF2-40B4-BE49-F238E27FC236}">
                <a16:creationId xmlns:a16="http://schemas.microsoft.com/office/drawing/2014/main" id="{99A8CD16-62C3-2CC7-0DE5-6D2EAC9707B4}"/>
              </a:ext>
            </a:extLst>
          </p:cNvPr>
          <p:cNvSpPr>
            <a:spLocks noChangeArrowheads="1"/>
          </p:cNvSpPr>
          <p:nvPr/>
        </p:nvSpPr>
        <p:spPr bwMode="auto">
          <a:xfrm>
            <a:off x="293688" y="46038"/>
            <a:ext cx="8850312" cy="868362"/>
          </a:xfrm>
          <a:prstGeom prst="rect">
            <a:avLst/>
          </a:prstGeom>
          <a:noFill/>
          <a:ln>
            <a:noFill/>
          </a:ln>
          <a:effec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r>
              <a:rPr lang="en-US" altLang="en-US" i="1" dirty="0">
                <a:effectLst>
                  <a:outerShdw blurRad="38100" dist="38100" dir="2700000" algn="tl">
                    <a:srgbClr val="000000">
                      <a:alpha val="43137"/>
                    </a:srgbClr>
                  </a:outerShdw>
                </a:effectLst>
              </a:rPr>
              <a:t>Egregious</a:t>
            </a:r>
            <a:r>
              <a:rPr lang="en-US" altLang="en-US" dirty="0">
                <a:effectLst>
                  <a:outerShdw blurRad="38100" dist="38100" dir="2700000" algn="tl">
                    <a:srgbClr val="000000">
                      <a:alpha val="43137"/>
                    </a:srgbClr>
                  </a:outerShdw>
                </a:effectLst>
              </a:rPr>
              <a:t> violations of driving-time limits:</a:t>
            </a:r>
          </a:p>
          <a:p>
            <a:pPr>
              <a:lnSpc>
                <a:spcPct val="90000"/>
              </a:lnSpc>
              <a:defRPr/>
            </a:pPr>
            <a:r>
              <a:rPr lang="en-US" altLang="en-US" dirty="0">
                <a:effectLst>
                  <a:outerShdw blurRad="38100" dist="38100" dir="2700000" algn="tl">
                    <a:srgbClr val="000000">
                      <a:alpha val="43137"/>
                    </a:srgbClr>
                  </a:outerShdw>
                </a:effectLst>
              </a:rPr>
              <a:t>49 CFR part 395: </a:t>
            </a:r>
            <a:r>
              <a:rPr lang="en-US" altLang="en-US" i="1" dirty="0">
                <a:effectLst>
                  <a:outerShdw blurRad="38100" dist="38100" dir="2700000" algn="tl">
                    <a:srgbClr val="000000">
                      <a:alpha val="43137"/>
                    </a:srgbClr>
                  </a:outerShdw>
                </a:effectLst>
              </a:rPr>
              <a:t>Effective 27 Feb 2012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49506">
                                            <p:txEl>
                                              <p:pRg st="0" end="0"/>
                                            </p:txEl>
                                          </p:spTgt>
                                        </p:tgtEl>
                                        <p:attrNameLst>
                                          <p:attrName>style.visibility</p:attrName>
                                        </p:attrNameLst>
                                      </p:cBhvr>
                                      <p:to>
                                        <p:strVal val="visible"/>
                                      </p:to>
                                    </p:set>
                                    <p:anim calcmode="discrete" valueType="clr">
                                      <p:cBhvr override="childStyle">
                                        <p:cTn id="7" dur="80"/>
                                        <p:tgtEl>
                                          <p:spTgt spid="14950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950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950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49506">
                                            <p:txEl>
                                              <p:pRg st="1" end="1"/>
                                            </p:txEl>
                                          </p:spTgt>
                                        </p:tgtEl>
                                        <p:attrNameLst>
                                          <p:attrName>style.visibility</p:attrName>
                                        </p:attrNameLst>
                                      </p:cBhvr>
                                      <p:to>
                                        <p:strVal val="visible"/>
                                      </p:to>
                                    </p:set>
                                    <p:anim calcmode="discrete" valueType="clr">
                                      <p:cBhvr override="childStyle">
                                        <p:cTn id="14" dur="80"/>
                                        <p:tgtEl>
                                          <p:spTgt spid="14950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950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49506">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49506">
                                            <p:txEl>
                                              <p:pRg st="3" end="3"/>
                                            </p:txEl>
                                          </p:spTgt>
                                        </p:tgtEl>
                                        <p:attrNameLst>
                                          <p:attrName>style.visibility</p:attrName>
                                        </p:attrNameLst>
                                      </p:cBhvr>
                                      <p:to>
                                        <p:strVal val="visible"/>
                                      </p:to>
                                    </p:set>
                                    <p:anim calcmode="discrete" valueType="clr">
                                      <p:cBhvr override="childStyle">
                                        <p:cTn id="21" dur="80"/>
                                        <p:tgtEl>
                                          <p:spTgt spid="14950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49506">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14950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4DD0B14-A7DE-F544-F4DC-F7FF1A8EA673}"/>
              </a:ext>
            </a:extLst>
          </p:cNvPr>
          <p:cNvSpPr>
            <a:spLocks noGrp="1"/>
          </p:cNvSpPr>
          <p:nvPr>
            <p:ph type="title"/>
          </p:nvPr>
        </p:nvSpPr>
        <p:spPr>
          <a:xfrm>
            <a:off x="136525" y="177800"/>
            <a:ext cx="6348413" cy="1320800"/>
          </a:xfrm>
        </p:spPr>
        <p:txBody>
          <a:bodyPr/>
          <a:lstStyle/>
          <a:p>
            <a:pPr eaLnBrk="1" hangingPunct="1"/>
            <a:r>
              <a:rPr lang="en-US" altLang="en-US"/>
              <a:t>Career Options</a:t>
            </a:r>
          </a:p>
        </p:txBody>
      </p:sp>
      <p:sp>
        <p:nvSpPr>
          <p:cNvPr id="508931" name="Rectangle 3">
            <a:extLst>
              <a:ext uri="{FF2B5EF4-FFF2-40B4-BE49-F238E27FC236}">
                <a16:creationId xmlns:a16="http://schemas.microsoft.com/office/drawing/2014/main" id="{6D1F5892-5BD9-0B49-4831-3EE0D66CE34F}"/>
              </a:ext>
            </a:extLst>
          </p:cNvPr>
          <p:cNvSpPr>
            <a:spLocks noGrp="1" noChangeArrowheads="1"/>
          </p:cNvSpPr>
          <p:nvPr>
            <p:ph idx="1"/>
          </p:nvPr>
        </p:nvSpPr>
        <p:spPr>
          <a:xfrm>
            <a:off x="136525" y="838200"/>
            <a:ext cx="8229600" cy="5638800"/>
          </a:xfrm>
        </p:spPr>
        <p:txBody>
          <a:bodyPr/>
          <a:lstStyle/>
          <a:p>
            <a:pPr eaLnBrk="1" hangingPunct="1">
              <a:lnSpc>
                <a:spcPct val="80000"/>
              </a:lnSpc>
              <a:buFontTx/>
              <a:buNone/>
              <a:defRPr/>
            </a:pPr>
            <a:r>
              <a:rPr lang="en-US" altLang="en-US" b="1" i="1" dirty="0">
                <a:effectLst>
                  <a:outerShdw blurRad="38100" dist="38100" dir="2700000" algn="tl">
                    <a:srgbClr val="FFFFFF"/>
                  </a:outerShdw>
                </a:effectLst>
              </a:rPr>
              <a:t>Operating Companies:</a:t>
            </a:r>
          </a:p>
          <a:p>
            <a:pPr eaLnBrk="1" hangingPunct="1">
              <a:lnSpc>
                <a:spcPct val="80000"/>
              </a:lnSpc>
              <a:buFontTx/>
              <a:buNone/>
              <a:defRPr/>
            </a:pPr>
            <a:endParaRPr lang="en-US" altLang="en-US" sz="600" b="1" dirty="0">
              <a:effectLst>
                <a:outerShdw blurRad="38100" dist="38100" dir="2700000" algn="tl">
                  <a:srgbClr val="FFFFFF"/>
                </a:outerShdw>
              </a:effectLst>
            </a:endParaRPr>
          </a:p>
          <a:p>
            <a:pPr eaLnBrk="1" hangingPunct="1">
              <a:lnSpc>
                <a:spcPct val="80000"/>
              </a:lnSpc>
              <a:buFontTx/>
              <a:buNone/>
              <a:defRPr/>
            </a:pPr>
            <a:r>
              <a:rPr lang="en-US" altLang="en-US" sz="2000" b="1" dirty="0"/>
              <a:t>Buchheit, Inc. – Corporate Headquarters in Biehle, MO</a:t>
            </a:r>
          </a:p>
          <a:p>
            <a:pPr eaLnBrk="1" hangingPunct="1">
              <a:defRPr/>
            </a:pPr>
            <a:r>
              <a:rPr lang="en-US" b="1" dirty="0"/>
              <a:t>Retail Division: </a:t>
            </a:r>
            <a:r>
              <a:rPr lang="en-US" dirty="0"/>
              <a:t>In our retail division, we sell merchandise such as lumber, building materials, hardware, electrical, plumbing, farm, automotive, power equipment, lawn &amp; garden, pet, horse supplies, vet supplies, sporting goods, clothing, house wares and toys. Customers enjoy shopping with us because of our friendly, knowledgeable staff, and our unique shopping atmosphere. Our Retail division is 18 stores across 4 states:</a:t>
            </a:r>
          </a:p>
          <a:p>
            <a:pPr lvl="1" eaLnBrk="1" hangingPunct="1">
              <a:defRPr/>
            </a:pPr>
            <a:r>
              <a:rPr lang="en-US" sz="1800" dirty="0"/>
              <a:t>Missouri		Illinois		Arkansas		Kentucky</a:t>
            </a:r>
          </a:p>
          <a:p>
            <a:pPr eaLnBrk="1" hangingPunct="1">
              <a:defRPr/>
            </a:pPr>
            <a:r>
              <a:rPr lang="en-US" b="1" dirty="0"/>
              <a:t>Central States Small Engine Repair </a:t>
            </a:r>
            <a:r>
              <a:rPr lang="en-US" dirty="0"/>
              <a:t>in Biehle, MO: Small engine repair and maintenance business.</a:t>
            </a:r>
          </a:p>
          <a:p>
            <a:pPr eaLnBrk="1" hangingPunct="1">
              <a:defRPr/>
            </a:pPr>
            <a:r>
              <a:rPr lang="en-US" b="1" dirty="0"/>
              <a:t>Buchheit Metals </a:t>
            </a:r>
            <a:r>
              <a:rPr lang="en-US" dirty="0"/>
              <a:t>in Advance, MO: Custom metal buildings and barns.</a:t>
            </a:r>
          </a:p>
          <a:p>
            <a:pPr eaLnBrk="1" hangingPunct="1">
              <a:defRPr/>
            </a:pPr>
            <a:r>
              <a:rPr lang="en-US" b="1" dirty="0"/>
              <a:t>Carriage House Cabinets</a:t>
            </a:r>
            <a:r>
              <a:rPr lang="en-US" dirty="0"/>
              <a:t> , in Ste. Genevieve, MO: Custom cabinets shipped to distributors and retailers nationwide.</a:t>
            </a:r>
            <a:endParaRPr lang="en-US" b="1" dirty="0"/>
          </a:p>
        </p:txBody>
      </p:sp>
      <p:pic>
        <p:nvPicPr>
          <p:cNvPr id="89092" name="Picture 2" descr="A close up of a sign&#10;&#10;Description automatically generated">
            <a:extLst>
              <a:ext uri="{FF2B5EF4-FFF2-40B4-BE49-F238E27FC236}">
                <a16:creationId xmlns:a16="http://schemas.microsoft.com/office/drawing/2014/main" id="{07E36C0A-5B68-CE91-D953-07EA72293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6200"/>
            <a:ext cx="2752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a:extLst>
              <a:ext uri="{FF2B5EF4-FFF2-40B4-BE49-F238E27FC236}">
                <a16:creationId xmlns:a16="http://schemas.microsoft.com/office/drawing/2014/main" id="{938B47CA-C9C9-2444-3FCE-0712862C8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450" y="609600"/>
            <a:ext cx="22812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descr="A picture containing object, clock&#10;&#10;Description automatically generated">
            <a:extLst>
              <a:ext uri="{FF2B5EF4-FFF2-40B4-BE49-F238E27FC236}">
                <a16:creationId xmlns:a16="http://schemas.microsoft.com/office/drawing/2014/main" id="{3C09C6D5-D0B7-892D-DC2D-A133A9DDB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565150"/>
            <a:ext cx="177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A close up of a sign&#10;&#10;Description automatically generated">
            <a:extLst>
              <a:ext uri="{FF2B5EF4-FFF2-40B4-BE49-F238E27FC236}">
                <a16:creationId xmlns:a16="http://schemas.microsoft.com/office/drawing/2014/main" id="{EF91BA0F-8777-DDF3-755B-863215E7C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1447800"/>
            <a:ext cx="1030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329-B76E-BC64-41E0-F3E12B0D86A6}"/>
              </a:ext>
            </a:extLst>
          </p:cNvPr>
          <p:cNvSpPr>
            <a:spLocks noGrp="1"/>
          </p:cNvSpPr>
          <p:nvPr>
            <p:ph type="title"/>
          </p:nvPr>
        </p:nvSpPr>
        <p:spPr>
          <a:xfrm>
            <a:off x="1981200" y="109538"/>
            <a:ext cx="5410200" cy="1320800"/>
          </a:xfrm>
        </p:spPr>
        <p:txBody>
          <a:bodyPr/>
          <a:lstStyle/>
          <a:p>
            <a:pPr>
              <a:defRPr/>
            </a:pPr>
            <a:r>
              <a:rPr lang="en-US" sz="4000" b="1" i="1" dirty="0">
                <a:effectLst>
                  <a:outerShdw blurRad="38100" dist="38100" dir="2700000" algn="tl">
                    <a:srgbClr val="000000">
                      <a:alpha val="43137"/>
                    </a:srgbClr>
                  </a:outerShdw>
                </a:effectLst>
              </a:rPr>
              <a:t>BREAK TIME!</a:t>
            </a:r>
          </a:p>
        </p:txBody>
      </p:sp>
      <p:pic>
        <p:nvPicPr>
          <p:cNvPr id="182275" name="Picture 2">
            <a:extLst>
              <a:ext uri="{FF2B5EF4-FFF2-40B4-BE49-F238E27FC236}">
                <a16:creationId xmlns:a16="http://schemas.microsoft.com/office/drawing/2014/main" id="{68EF9126-9C73-D43A-5279-292118351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96838"/>
            <a:ext cx="5565775"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4">
            <a:extLst>
              <a:ext uri="{FF2B5EF4-FFF2-40B4-BE49-F238E27FC236}">
                <a16:creationId xmlns:a16="http://schemas.microsoft.com/office/drawing/2014/main" id="{F562222F-F611-4F1E-7FA8-E480FE3B4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563" y="0"/>
            <a:ext cx="2611437"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53030D-C412-5B7E-1D7A-5DA7F7DB5596}"/>
              </a:ext>
            </a:extLst>
          </p:cNvPr>
          <p:cNvSpPr>
            <a:spLocks noGrp="1"/>
          </p:cNvSpPr>
          <p:nvPr>
            <p:ph type="title"/>
          </p:nvPr>
        </p:nvSpPr>
        <p:spPr>
          <a:xfrm>
            <a:off x="152400" y="76200"/>
            <a:ext cx="6348413" cy="762000"/>
          </a:xfrm>
        </p:spPr>
        <p:txBody>
          <a:bodyPr/>
          <a:lstStyle/>
          <a:p>
            <a:pPr>
              <a:defRPr/>
            </a:pPr>
            <a:r>
              <a:rPr lang="en-US" sz="4000" b="1" dirty="0">
                <a:solidFill>
                  <a:schemeClr val="accent5">
                    <a:lumMod val="75000"/>
                  </a:schemeClr>
                </a:solidFill>
                <a:effectLst>
                  <a:outerShdw blurRad="38100" dist="38100" dir="2700000" algn="tl">
                    <a:srgbClr val="000000">
                      <a:alpha val="43137"/>
                    </a:srgbClr>
                  </a:outerShdw>
                </a:effectLst>
              </a:rPr>
              <a:t>Hazardous Materials</a:t>
            </a:r>
          </a:p>
        </p:txBody>
      </p:sp>
      <p:sp>
        <p:nvSpPr>
          <p:cNvPr id="183300" name="Content Placeholder 2">
            <a:extLst>
              <a:ext uri="{FF2B5EF4-FFF2-40B4-BE49-F238E27FC236}">
                <a16:creationId xmlns:a16="http://schemas.microsoft.com/office/drawing/2014/main" id="{C8154B2D-578A-908B-B230-388B45B17A87}"/>
              </a:ext>
            </a:extLst>
          </p:cNvPr>
          <p:cNvSpPr>
            <a:spLocks noGrp="1"/>
          </p:cNvSpPr>
          <p:nvPr>
            <p:ph idx="1"/>
          </p:nvPr>
        </p:nvSpPr>
        <p:spPr>
          <a:xfrm>
            <a:off x="0" y="838200"/>
            <a:ext cx="6781800" cy="3881438"/>
          </a:xfrm>
        </p:spPr>
        <p:txBody>
          <a:bodyPr/>
          <a:lstStyle/>
          <a:p>
            <a:r>
              <a:rPr lang="en-US" altLang="en-US">
                <a:solidFill>
                  <a:srgbClr val="000000"/>
                </a:solidFill>
                <a:latin typeface="Times New Roman" panose="02020603050405020304" pitchFamily="18" charset="0"/>
              </a:rPr>
              <a:t>According to the U. S. Department of Transportation (DOT), a hazardous material is "A substance or material, including a hazardous substance, which has been determined by the Secretary of Transportation to be capable of posing an unreasonable risk to health, safety, and property when transported in commerce, and which has been so designated”.</a:t>
            </a:r>
          </a:p>
          <a:p>
            <a:r>
              <a:rPr lang="en-US" altLang="en-US">
                <a:solidFill>
                  <a:srgbClr val="000000"/>
                </a:solidFill>
                <a:latin typeface="Times New Roman" panose="02020603050405020304" pitchFamily="18" charset="0"/>
              </a:rPr>
              <a:t>Federal law dictates that each company whose drivers haul Hazardous Materials must be trained and certified by that company in the rules and regulations concerning the transportation of Hazardous Materials. </a:t>
            </a:r>
          </a:p>
          <a:p>
            <a:r>
              <a:rPr lang="en-US" altLang="en-US" b="1" i="1">
                <a:solidFill>
                  <a:srgbClr val="000000"/>
                </a:solidFill>
                <a:latin typeface="Times New Roman" panose="02020603050405020304" pitchFamily="18" charset="0"/>
              </a:rPr>
              <a:t>The regulation requires recertification every 3 years.</a:t>
            </a:r>
          </a:p>
          <a:p>
            <a:r>
              <a:rPr lang="en-US" altLang="en-US">
                <a:solidFill>
                  <a:srgbClr val="000000"/>
                </a:solidFill>
                <a:latin typeface="Times New Roman" panose="02020603050405020304" pitchFamily="18" charset="0"/>
              </a:rPr>
              <a:t>The rules regarding Hazardous Materials are found in both the </a:t>
            </a:r>
            <a:r>
              <a:rPr lang="en-US" altLang="en-US" b="1" i="1">
                <a:solidFill>
                  <a:srgbClr val="000000"/>
                </a:solidFill>
                <a:latin typeface="Times New Roman" panose="02020603050405020304" pitchFamily="18" charset="0"/>
              </a:rPr>
              <a:t>Hazardous Materials Compliance Book </a:t>
            </a:r>
            <a:r>
              <a:rPr lang="en-US" altLang="en-US">
                <a:solidFill>
                  <a:srgbClr val="000000"/>
                </a:solidFill>
                <a:latin typeface="Times New Roman" panose="02020603050405020304" pitchFamily="18" charset="0"/>
              </a:rPr>
              <a:t>as well as in the </a:t>
            </a:r>
            <a:r>
              <a:rPr lang="en-US" altLang="en-US" b="1" i="1">
                <a:solidFill>
                  <a:srgbClr val="000000"/>
                </a:solidFill>
                <a:latin typeface="Times New Roman" panose="02020603050405020304" pitchFamily="18" charset="0"/>
              </a:rPr>
              <a:t>Federal Motor Carriers Safety Regulations </a:t>
            </a:r>
            <a:r>
              <a:rPr lang="en-US" altLang="en-US">
                <a:solidFill>
                  <a:srgbClr val="000000"/>
                </a:solidFill>
                <a:latin typeface="Times New Roman" panose="02020603050405020304" pitchFamily="18" charset="0"/>
              </a:rPr>
              <a:t>pocketbook. </a:t>
            </a:r>
          </a:p>
          <a:p>
            <a:r>
              <a:rPr lang="en-US" altLang="en-US">
                <a:solidFill>
                  <a:srgbClr val="000000"/>
                </a:solidFill>
                <a:latin typeface="Times New Roman" panose="02020603050405020304" pitchFamily="18" charset="0"/>
              </a:rPr>
              <a:t>The penalties for violating a requirement can range up to $175,000 for </a:t>
            </a:r>
            <a:r>
              <a:rPr lang="en-US" altLang="en-US" b="1" i="1">
                <a:solidFill>
                  <a:srgbClr val="000000"/>
                </a:solidFill>
                <a:latin typeface="Times New Roman" panose="02020603050405020304" pitchFamily="18" charset="0"/>
              </a:rPr>
              <a:t>each </a:t>
            </a:r>
            <a:r>
              <a:rPr lang="en-US" altLang="en-US">
                <a:solidFill>
                  <a:srgbClr val="000000"/>
                </a:solidFill>
                <a:latin typeface="Times New Roman" panose="02020603050405020304" pitchFamily="18" charset="0"/>
              </a:rPr>
              <a:t>violation.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59070B-C33A-6AD9-7F8F-75A134B06AF0}"/>
              </a:ext>
            </a:extLst>
          </p:cNvPr>
          <p:cNvSpPr>
            <a:spLocks noGrp="1"/>
          </p:cNvSpPr>
          <p:nvPr>
            <p:ph idx="1"/>
          </p:nvPr>
        </p:nvSpPr>
        <p:spPr>
          <a:xfrm>
            <a:off x="0" y="685800"/>
            <a:ext cx="9144000" cy="4629150"/>
          </a:xfrm>
        </p:spPr>
        <p:txBody>
          <a:bodyPr/>
          <a:lstStyle/>
          <a:p>
            <a:pPr marL="0" indent="0">
              <a:spcBef>
                <a:spcPts val="600"/>
              </a:spcBef>
              <a:buFont typeface="Wingdings 3" panose="05040102010807070707" pitchFamily="18" charset="2"/>
              <a:buNone/>
              <a:defRPr/>
            </a:pPr>
            <a:r>
              <a:rPr lang="en-US" dirty="0"/>
              <a:t>All OTR drivers are encouraged to have their HME and Tank within 90-days of hire. We will reimburse the cost of getting the endorsement - turn in your receipts. </a:t>
            </a:r>
          </a:p>
          <a:p>
            <a:pPr>
              <a:spcBef>
                <a:spcPts val="600"/>
              </a:spcBef>
              <a:defRPr/>
            </a:pPr>
            <a:r>
              <a:rPr lang="en-US" dirty="0"/>
              <a:t>Driver Portal info in orientation: </a:t>
            </a:r>
            <a:r>
              <a:rPr lang="en-US" u="sng" dirty="0">
                <a:solidFill>
                  <a:srgbClr val="0070C0"/>
                </a:solidFill>
                <a:hlinkClick r:id="rId2">
                  <a:extLst>
                    <a:ext uri="{A12FA001-AC4F-418D-AE19-62706E023703}">
                      <ahyp:hlinkClr xmlns:ahyp="http://schemas.microsoft.com/office/drawing/2018/hyperlinkcolor" val="tx"/>
                    </a:ext>
                  </a:extLst>
                </a:hlinkClick>
              </a:rPr>
              <a:t>https://driver.buchheitlogistics.com/driver-documents/</a:t>
            </a:r>
            <a:r>
              <a:rPr lang="en-US" dirty="0">
                <a:solidFill>
                  <a:srgbClr val="0070C0"/>
                </a:solidFill>
              </a:rPr>
              <a:t> </a:t>
            </a:r>
            <a:r>
              <a:rPr lang="en-US" dirty="0"/>
              <a:t>under the Hazardous Materials tab.</a:t>
            </a:r>
            <a:endParaRPr lang="en-US" sz="1600" dirty="0"/>
          </a:p>
          <a:p>
            <a:pPr>
              <a:spcBef>
                <a:spcPts val="600"/>
              </a:spcBef>
              <a:defRPr/>
            </a:pPr>
            <a:r>
              <a:rPr lang="en-US" dirty="0"/>
              <a:t>Issue ELDT HM if needed – due 30-days from hire date. </a:t>
            </a:r>
            <a:r>
              <a:rPr lang="en-US" u="sng" dirty="0">
                <a:solidFill>
                  <a:srgbClr val="0070C0"/>
                </a:solidFill>
                <a:hlinkClick r:id="rId3">
                  <a:extLst>
                    <a:ext uri="{A12FA001-AC4F-418D-AE19-62706E023703}">
                      <ahyp:hlinkClr xmlns:ahyp="http://schemas.microsoft.com/office/drawing/2018/hyperlinkcolor" val="tx"/>
                    </a:ext>
                  </a:extLst>
                </a:hlinkClick>
              </a:rPr>
              <a:t>https://pulse.tenstreet.com</a:t>
            </a:r>
            <a:endParaRPr lang="en-US" sz="1200" dirty="0">
              <a:solidFill>
                <a:srgbClr val="0070C0"/>
              </a:solidFill>
            </a:endParaRPr>
          </a:p>
          <a:p>
            <a:r>
              <a:rPr lang="en-US" dirty="0"/>
              <a:t>Pre-enroll for your criminal background check via TSA and Homeland Security: </a:t>
            </a:r>
            <a:r>
              <a:rPr lang="en-US" dirty="0">
                <a:solidFill>
                  <a:srgbClr val="0070C0"/>
                </a:solidFill>
                <a:hlinkClick r:id="rId4">
                  <a:extLst>
                    <a:ext uri="{A12FA001-AC4F-418D-AE19-62706E023703}">
                      <ahyp:hlinkClr xmlns:ahyp="http://schemas.microsoft.com/office/drawing/2018/hyperlinkcolor" val="tx"/>
                    </a:ext>
                  </a:extLst>
                </a:hlinkClick>
              </a:rPr>
              <a:t>https://www.tsa.gov/for-industry/hazmat-endorsement</a:t>
            </a:r>
            <a:endParaRPr lang="en-US" dirty="0">
              <a:solidFill>
                <a:srgbClr val="0070C0"/>
              </a:solidFill>
            </a:endParaRPr>
          </a:p>
          <a:p>
            <a:r>
              <a:rPr lang="en-US" dirty="0"/>
              <a:t>Visit an application center to complete enrollment and get fingerprinting done: </a:t>
            </a:r>
          </a:p>
          <a:p>
            <a:pPr lvl="1"/>
            <a:r>
              <a:rPr lang="en-US" dirty="0"/>
              <a:t>Provide required documentation and fingerprints. </a:t>
            </a:r>
          </a:p>
          <a:p>
            <a:pPr lvl="1"/>
            <a:r>
              <a:rPr lang="en-US" dirty="0"/>
              <a:t>Pay a non-refundable fee valid for five years. </a:t>
            </a:r>
          </a:p>
          <a:p>
            <a:pPr lvl="2"/>
            <a:r>
              <a:rPr lang="en-US" dirty="0"/>
              <a:t>New and renewing applicant: $85.25</a:t>
            </a:r>
          </a:p>
          <a:p>
            <a:pPr lvl="2"/>
            <a:r>
              <a:rPr lang="en-US" dirty="0"/>
              <a:t>New and renewing applicant reduced rate with TWIC: $41.00*</a:t>
            </a:r>
          </a:p>
          <a:p>
            <a:pPr>
              <a:spcBef>
                <a:spcPts val="600"/>
              </a:spcBef>
              <a:defRPr/>
            </a:pPr>
            <a:r>
              <a:rPr lang="en-US" dirty="0"/>
              <a:t>At 30-days, verify ELDT completed.</a:t>
            </a:r>
            <a:endParaRPr lang="en-US" sz="1600" dirty="0"/>
          </a:p>
          <a:p>
            <a:pPr>
              <a:spcBef>
                <a:spcPts val="600"/>
              </a:spcBef>
              <a:defRPr/>
            </a:pPr>
            <a:r>
              <a:rPr lang="en-US" dirty="0"/>
              <a:t>At 60-days, verify fingerprints and background completed.</a:t>
            </a:r>
            <a:endParaRPr lang="en-US" sz="1600" dirty="0"/>
          </a:p>
          <a:p>
            <a:pPr>
              <a:spcBef>
                <a:spcPts val="600"/>
              </a:spcBef>
              <a:defRPr/>
            </a:pPr>
            <a:r>
              <a:rPr lang="en-US" dirty="0"/>
              <a:t>At 90-days have HME complete.</a:t>
            </a:r>
            <a:endParaRPr lang="en-US" sz="1600" dirty="0"/>
          </a:p>
        </p:txBody>
      </p:sp>
      <p:sp>
        <p:nvSpPr>
          <p:cNvPr id="4" name="Title 1">
            <a:extLst>
              <a:ext uri="{FF2B5EF4-FFF2-40B4-BE49-F238E27FC236}">
                <a16:creationId xmlns:a16="http://schemas.microsoft.com/office/drawing/2014/main" id="{BEE8EAFA-3D97-0839-B875-A28C342A51E0}"/>
              </a:ext>
            </a:extLst>
          </p:cNvPr>
          <p:cNvSpPr>
            <a:spLocks noGrp="1"/>
          </p:cNvSpPr>
          <p:nvPr>
            <p:ph type="title"/>
          </p:nvPr>
        </p:nvSpPr>
        <p:spPr>
          <a:xfrm>
            <a:off x="152400" y="76200"/>
            <a:ext cx="6348413" cy="762000"/>
          </a:xfrm>
        </p:spPr>
        <p:txBody>
          <a:bodyPr/>
          <a:lstStyle/>
          <a:p>
            <a:pPr>
              <a:defRPr/>
            </a:pPr>
            <a:r>
              <a:rPr lang="en-US" sz="4000" b="1" dirty="0">
                <a:solidFill>
                  <a:schemeClr val="accent5">
                    <a:lumMod val="75000"/>
                  </a:schemeClr>
                </a:solidFill>
                <a:effectLst>
                  <a:outerShdw blurRad="38100" dist="38100" dir="2700000" algn="tl">
                    <a:srgbClr val="000000">
                      <a:alpha val="43137"/>
                    </a:srgbClr>
                  </a:outerShdw>
                </a:effectLst>
              </a:rPr>
              <a:t>Hazardous Materials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4">
            <a:extLst>
              <a:ext uri="{FF2B5EF4-FFF2-40B4-BE49-F238E27FC236}">
                <a16:creationId xmlns:a16="http://schemas.microsoft.com/office/drawing/2014/main" id="{3769CE03-F73C-3214-F32F-0CCECCA1C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7071">
            <a:off x="5546725" y="4033838"/>
            <a:ext cx="34004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itle 1">
            <a:extLst>
              <a:ext uri="{FF2B5EF4-FFF2-40B4-BE49-F238E27FC236}">
                <a16:creationId xmlns:a16="http://schemas.microsoft.com/office/drawing/2014/main" id="{F91444A6-845D-FEB5-5CEA-49307880BCC7}"/>
              </a:ext>
            </a:extLst>
          </p:cNvPr>
          <p:cNvSpPr>
            <a:spLocks noGrp="1"/>
          </p:cNvSpPr>
          <p:nvPr>
            <p:ph type="title"/>
          </p:nvPr>
        </p:nvSpPr>
        <p:spPr>
          <a:xfrm>
            <a:off x="228600" y="155575"/>
            <a:ext cx="6348413" cy="1320800"/>
          </a:xfrm>
        </p:spPr>
        <p:txBody>
          <a:bodyPr/>
          <a:lstStyle/>
          <a:p>
            <a:r>
              <a:rPr lang="en-US" altLang="en-US" b="1">
                <a:solidFill>
                  <a:srgbClr val="000000"/>
                </a:solidFill>
                <a:latin typeface="Times New Roman" panose="02020603050405020304" pitchFamily="18" charset="0"/>
              </a:rPr>
              <a:t>Winter Chain Laws </a:t>
            </a:r>
            <a:endParaRPr lang="en-US" altLang="en-US"/>
          </a:p>
        </p:txBody>
      </p:sp>
      <p:sp>
        <p:nvSpPr>
          <p:cNvPr id="3" name="Content Placeholder 2">
            <a:extLst>
              <a:ext uri="{FF2B5EF4-FFF2-40B4-BE49-F238E27FC236}">
                <a16:creationId xmlns:a16="http://schemas.microsoft.com/office/drawing/2014/main" id="{55A4DB9B-B4C4-1BB6-9D33-4ABAD80F1C7C}"/>
              </a:ext>
            </a:extLst>
          </p:cNvPr>
          <p:cNvSpPr>
            <a:spLocks noGrp="1"/>
          </p:cNvSpPr>
          <p:nvPr>
            <p:ph idx="1"/>
          </p:nvPr>
        </p:nvSpPr>
        <p:spPr>
          <a:xfrm>
            <a:off x="0" y="762000"/>
            <a:ext cx="9144000" cy="3881438"/>
          </a:xfrm>
        </p:spPr>
        <p:txBody>
          <a:bodyPr/>
          <a:lstStyle/>
          <a:p>
            <a:pPr>
              <a:defRPr/>
            </a:pPr>
            <a:r>
              <a:rPr lang="en-US" dirty="0">
                <a:solidFill>
                  <a:srgbClr val="000000"/>
                </a:solidFill>
                <a:latin typeface="Times New Roman" panose="02020603050405020304" pitchFamily="18" charset="0"/>
              </a:rPr>
              <a:t>There are “chain laws” in certain states that require a CMV to be equipped with traction devices when the conditions demand it and stipulate that you must carry them during certain times of year, regardless of the current road conditions. </a:t>
            </a:r>
          </a:p>
          <a:p>
            <a:pPr lvl="1">
              <a:defRPr/>
            </a:pPr>
            <a:r>
              <a:rPr lang="en-US" dirty="0">
                <a:solidFill>
                  <a:srgbClr val="000000"/>
                </a:solidFill>
                <a:latin typeface="Times New Roman" panose="02020603050405020304" pitchFamily="18" charset="0"/>
              </a:rPr>
              <a:t>There are additional rules concerning which axles(s) must be chained. </a:t>
            </a:r>
          </a:p>
          <a:p>
            <a:pPr lvl="1">
              <a:defRPr/>
            </a:pPr>
            <a:r>
              <a:rPr lang="en-US" dirty="0">
                <a:solidFill>
                  <a:srgbClr val="000000"/>
                </a:solidFill>
                <a:latin typeface="Times New Roman" panose="02020603050405020304" pitchFamily="18" charset="0"/>
              </a:rPr>
              <a:t>Unfortunately, several states dictate cables are not acceptable and you must have chains. </a:t>
            </a:r>
          </a:p>
          <a:p>
            <a:pPr>
              <a:defRPr/>
            </a:pPr>
            <a:r>
              <a:rPr lang="en-US" dirty="0">
                <a:solidFill>
                  <a:srgbClr val="000000"/>
                </a:solidFill>
                <a:latin typeface="Times New Roman" panose="02020603050405020304" pitchFamily="18" charset="0"/>
              </a:rPr>
              <a:t>States that have “chain laws”: </a:t>
            </a:r>
            <a:r>
              <a:rPr lang="en-US" b="1" dirty="0">
                <a:solidFill>
                  <a:srgbClr val="000000"/>
                </a:solidFill>
                <a:latin typeface="Times New Roman" panose="02020603050405020304" pitchFamily="18" charset="0"/>
              </a:rPr>
              <a:t>CA, OR, WA, NV, CO, UT, MT, WY. </a:t>
            </a:r>
          </a:p>
          <a:p>
            <a:pPr lvl="1">
              <a:defRPr/>
            </a:pPr>
            <a:r>
              <a:rPr lang="en-US" dirty="0">
                <a:solidFill>
                  <a:srgbClr val="000000"/>
                </a:solidFill>
                <a:latin typeface="Times New Roman" panose="02020603050405020304" pitchFamily="18" charset="0"/>
              </a:rPr>
              <a:t>If traveling in these states between September 1 and May 31, you are required to carry the required number of chains for the state you are operating in. </a:t>
            </a:r>
          </a:p>
          <a:p>
            <a:pPr lvl="1">
              <a:defRPr/>
            </a:pPr>
            <a:r>
              <a:rPr lang="en-US" dirty="0">
                <a:solidFill>
                  <a:srgbClr val="000000"/>
                </a:solidFill>
                <a:latin typeface="Times New Roman" panose="02020603050405020304" pitchFamily="18" charset="0"/>
              </a:rPr>
              <a:t>Our shop issues 3 bags of chains to a company owned OTR truck with 2 chains in each bag.</a:t>
            </a:r>
          </a:p>
          <a:p>
            <a:pPr>
              <a:defRPr/>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rPr>
              <a:t>Comfort Zone </a:t>
            </a:r>
          </a:p>
          <a:p>
            <a:pPr lvl="1">
              <a:defRPr/>
            </a:pPr>
            <a:r>
              <a:rPr lang="en-US" dirty="0">
                <a:solidFill>
                  <a:srgbClr val="000000"/>
                </a:solidFill>
                <a:latin typeface="Times New Roman" panose="02020603050405020304" pitchFamily="18" charset="0"/>
              </a:rPr>
              <a:t>DO NOT drive beyond your ability to do so SAFELY. </a:t>
            </a:r>
          </a:p>
          <a:p>
            <a:pPr lvl="1">
              <a:defRPr/>
            </a:pPr>
            <a:r>
              <a:rPr lang="en-US" dirty="0">
                <a:solidFill>
                  <a:srgbClr val="000000"/>
                </a:solidFill>
                <a:latin typeface="Times New Roman" panose="02020603050405020304" pitchFamily="18" charset="0"/>
              </a:rPr>
              <a:t>The decision to stop driving is yours. </a:t>
            </a:r>
          </a:p>
          <a:p>
            <a:pPr lvl="1">
              <a:defRPr/>
            </a:pPr>
            <a:r>
              <a:rPr lang="en-US" dirty="0">
                <a:solidFill>
                  <a:srgbClr val="000000"/>
                </a:solidFill>
                <a:latin typeface="Times New Roman" panose="02020603050405020304" pitchFamily="18" charset="0"/>
              </a:rPr>
              <a:t>Nothing we haul is worth anyone getting hurt. </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21EA2FF0-8C86-F8C0-3EFE-47EE0D7F0B6D}"/>
              </a:ext>
            </a:extLst>
          </p:cNvPr>
          <p:cNvSpPr>
            <a:spLocks noGrp="1" noChangeArrowheads="1"/>
          </p:cNvSpPr>
          <p:nvPr>
            <p:ph type="ctrTitle" idx="4294967295"/>
          </p:nvPr>
        </p:nvSpPr>
        <p:spPr>
          <a:xfrm>
            <a:off x="457200" y="1447800"/>
            <a:ext cx="7696200" cy="4267200"/>
          </a:xfrm>
        </p:spPr>
        <p:txBody>
          <a:bodyPr/>
          <a:lstStyle/>
          <a:p>
            <a:pPr eaLnBrk="1" hangingPunct="1">
              <a:defRPr/>
            </a:pPr>
            <a:r>
              <a:rPr lang="en-US" altLang="en-US" sz="11500" b="1" dirty="0">
                <a:solidFill>
                  <a:srgbClr val="0B184D"/>
                </a:solidFill>
                <a:effectLst>
                  <a:outerShdw blurRad="38100" dist="38100" dir="2700000" algn="tl">
                    <a:srgbClr val="000000">
                      <a:alpha val="43137"/>
                    </a:srgbClr>
                  </a:outerShdw>
                </a:effectLst>
              </a:rPr>
              <a:t>CSA</a:t>
            </a:r>
            <a:br>
              <a:rPr lang="en-US" altLang="en-US" sz="7200" dirty="0">
                <a:solidFill>
                  <a:srgbClr val="0B184D"/>
                </a:solidFill>
              </a:rPr>
            </a:br>
            <a:r>
              <a:rPr lang="en-US" altLang="en-US" dirty="0">
                <a:solidFill>
                  <a:srgbClr val="0B184D"/>
                </a:solidFill>
              </a:rPr>
              <a:t>Compliance, Safety, Accountability</a:t>
            </a:r>
            <a:r>
              <a:rPr lang="en-US" altLang="en-US" sz="5400" dirty="0">
                <a:solidFill>
                  <a:srgbClr val="0B184D"/>
                </a:solidFill>
              </a:rPr>
              <a:t> </a:t>
            </a:r>
            <a:br>
              <a:rPr lang="en-US" altLang="en-US" sz="5400" dirty="0">
                <a:solidFill>
                  <a:srgbClr val="0B184D"/>
                </a:solidFill>
              </a:rPr>
            </a:br>
            <a:br>
              <a:rPr lang="en-US" altLang="en-US" sz="2000" dirty="0">
                <a:solidFill>
                  <a:srgbClr val="0B184D"/>
                </a:solidFill>
              </a:rPr>
            </a:br>
            <a:r>
              <a:rPr lang="en-US" altLang="en-US" sz="2000" dirty="0">
                <a:solidFill>
                  <a:srgbClr val="0B184D"/>
                </a:solidFill>
              </a:rPr>
              <a:t>									Driver Handbook:  Page 115</a:t>
            </a:r>
            <a:br>
              <a:rPr lang="en-US" altLang="en-US" sz="2000" dirty="0">
                <a:solidFill>
                  <a:srgbClr val="0B184D"/>
                </a:solidFill>
              </a:rPr>
            </a:br>
            <a:br>
              <a:rPr lang="en-US" altLang="en-US" sz="2000" dirty="0">
                <a:solidFill>
                  <a:srgbClr val="0B184D"/>
                </a:solidFill>
              </a:rPr>
            </a:br>
            <a:r>
              <a:rPr lang="en-US" altLang="en-US" sz="2000" dirty="0">
                <a:solidFill>
                  <a:srgbClr val="0B184D"/>
                </a:solidFill>
              </a:rPr>
              <a:t>									</a:t>
            </a:r>
            <a:r>
              <a:rPr lang="en-US" altLang="en-US" sz="1000" dirty="0">
                <a:solidFill>
                  <a:srgbClr val="0B184D"/>
                </a:solidFill>
              </a:rPr>
              <a:t>Revised 2018</a:t>
            </a:r>
          </a:p>
        </p:txBody>
      </p:sp>
      <p:pic>
        <p:nvPicPr>
          <p:cNvPr id="186371" name="Picture 8" descr="briefing-banner.jpg">
            <a:extLst>
              <a:ext uri="{FF2B5EF4-FFF2-40B4-BE49-F238E27FC236}">
                <a16:creationId xmlns:a16="http://schemas.microsoft.com/office/drawing/2014/main" id="{F5D6809B-1526-E2C9-D215-09D64BD421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4" descr="PPT-newCSAheader.png">
            <a:extLst>
              <a:ext uri="{FF2B5EF4-FFF2-40B4-BE49-F238E27FC236}">
                <a16:creationId xmlns:a16="http://schemas.microsoft.com/office/drawing/2014/main" id="{EDFBEEEA-B4FB-8267-30AA-E6187B18C0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03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strVal val="#ppt_w*0.70"/>
                                          </p:val>
                                        </p:tav>
                                        <p:tav tm="100000">
                                          <p:val>
                                            <p:strVal val="#ppt_w"/>
                                          </p:val>
                                        </p:tav>
                                      </p:tavLst>
                                    </p:anim>
                                    <p:anim calcmode="lin" valueType="num">
                                      <p:cBhvr>
                                        <p:cTn id="8" dur="1000" fill="hold"/>
                                        <p:tgtEl>
                                          <p:spTgt spid="3075"/>
                                        </p:tgtEl>
                                        <p:attrNameLst>
                                          <p:attrName>ppt_h</p:attrName>
                                        </p:attrNameLst>
                                      </p:cBhvr>
                                      <p:tavLst>
                                        <p:tav tm="0">
                                          <p:val>
                                            <p:strVal val="#ppt_h"/>
                                          </p:val>
                                        </p:tav>
                                        <p:tav tm="100000">
                                          <p:val>
                                            <p:strVal val="#ppt_h"/>
                                          </p:val>
                                        </p:tav>
                                      </p:tavLst>
                                    </p:anim>
                                    <p:animEffect transition="in" filter="fade">
                                      <p:cBhvr>
                                        <p:cTn id="9"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Slide Number Placeholder 5">
            <a:extLst>
              <a:ext uri="{FF2B5EF4-FFF2-40B4-BE49-F238E27FC236}">
                <a16:creationId xmlns:a16="http://schemas.microsoft.com/office/drawing/2014/main" id="{0F3E415D-DCDF-EBD3-B40D-A041C6E0007C}"/>
              </a:ext>
            </a:extLst>
          </p:cNvPr>
          <p:cNvSpPr>
            <a:spLocks noGrp="1"/>
          </p:cNvSpPr>
          <p:nvPr>
            <p:ph type="sldNum" sz="quarter" idx="11"/>
          </p:nvPr>
        </p:nvSpPr>
        <p:spPr bwMode="auto">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fld id="{F4667EB1-B5C8-4310-A95D-9F1C7F471C89}" type="slidenum">
              <a:rPr lang="en-US" altLang="en-US" sz="1200" smtClean="0">
                <a:solidFill>
                  <a:srgbClr val="606060"/>
                </a:solidFill>
                <a:latin typeface="Arial" panose="020B0604020202020204" pitchFamily="34" charset="0"/>
              </a:rPr>
              <a:pPr>
                <a:spcBef>
                  <a:spcPct val="0"/>
                </a:spcBef>
                <a:buClrTx/>
                <a:buSzTx/>
                <a:buFontTx/>
                <a:buNone/>
              </a:pPr>
              <a:t>75</a:t>
            </a:fld>
            <a:endParaRPr lang="en-US" altLang="en-US" sz="1200">
              <a:solidFill>
                <a:srgbClr val="606060"/>
              </a:solidFill>
              <a:latin typeface="Arial" panose="020B0604020202020204" pitchFamily="34" charset="0"/>
            </a:endParaRPr>
          </a:p>
        </p:txBody>
      </p:sp>
      <p:sp>
        <p:nvSpPr>
          <p:cNvPr id="188419" name="Rectangle 2">
            <a:extLst>
              <a:ext uri="{FF2B5EF4-FFF2-40B4-BE49-F238E27FC236}">
                <a16:creationId xmlns:a16="http://schemas.microsoft.com/office/drawing/2014/main" id="{A08021CA-4174-3D66-1E7F-819026907E34}"/>
              </a:ext>
            </a:extLst>
          </p:cNvPr>
          <p:cNvSpPr>
            <a:spLocks noGrp="1"/>
          </p:cNvSpPr>
          <p:nvPr>
            <p:ph type="title" idx="4294967295"/>
          </p:nvPr>
        </p:nvSpPr>
        <p:spPr>
          <a:xfrm>
            <a:off x="0" y="152400"/>
            <a:ext cx="8229600" cy="1143000"/>
          </a:xfrm>
        </p:spPr>
        <p:txBody>
          <a:bodyPr/>
          <a:lstStyle/>
          <a:p>
            <a:pPr eaLnBrk="1" hangingPunct="1"/>
            <a:r>
              <a:rPr lang="en-US" altLang="en-US" sz="4000">
                <a:solidFill>
                  <a:srgbClr val="5A5800"/>
                </a:solidFill>
              </a:rPr>
              <a:t>SMS B.A.S.I.C.s</a:t>
            </a:r>
          </a:p>
        </p:txBody>
      </p:sp>
      <p:grpSp>
        <p:nvGrpSpPr>
          <p:cNvPr id="188420" name="Group 7">
            <a:extLst>
              <a:ext uri="{FF2B5EF4-FFF2-40B4-BE49-F238E27FC236}">
                <a16:creationId xmlns:a16="http://schemas.microsoft.com/office/drawing/2014/main" id="{89601CEF-9CDB-A0B3-9FCD-B2E58A8EA0BB}"/>
              </a:ext>
            </a:extLst>
          </p:cNvPr>
          <p:cNvGrpSpPr>
            <a:grpSpLocks/>
          </p:cNvGrpSpPr>
          <p:nvPr/>
        </p:nvGrpSpPr>
        <p:grpSpPr bwMode="auto">
          <a:xfrm>
            <a:off x="5105400" y="3886200"/>
            <a:ext cx="3810000" cy="2362200"/>
            <a:chOff x="3517" y="1440"/>
            <a:chExt cx="2100" cy="2567"/>
          </a:xfrm>
        </p:grpSpPr>
        <p:pic>
          <p:nvPicPr>
            <p:cNvPr id="188425" name="Picture 4" descr="MCj02900310000[1]">
              <a:extLst>
                <a:ext uri="{FF2B5EF4-FFF2-40B4-BE49-F238E27FC236}">
                  <a16:creationId xmlns:a16="http://schemas.microsoft.com/office/drawing/2014/main" id="{CD3FBFA8-CCBD-528F-3E79-8B043E39C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 y="1440"/>
              <a:ext cx="865" cy="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6" name="Picture 5" descr="MCj02900310000[1]">
              <a:extLst>
                <a:ext uri="{FF2B5EF4-FFF2-40B4-BE49-F238E27FC236}">
                  <a16:creationId xmlns:a16="http://schemas.microsoft.com/office/drawing/2014/main" id="{E07D3689-B6F1-8546-F76F-2B0A51FFD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 y="1686"/>
              <a:ext cx="744"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7" name="Picture 6" descr="MCj02900310000[1]">
              <a:extLst>
                <a:ext uri="{FF2B5EF4-FFF2-40B4-BE49-F238E27FC236}">
                  <a16:creationId xmlns:a16="http://schemas.microsoft.com/office/drawing/2014/main" id="{B4E477E9-D33A-B1F3-8159-821EC8FDC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 y="3416"/>
              <a:ext cx="460"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8" name="Picture 7" descr="MCj02900310000[1]">
              <a:extLst>
                <a:ext uri="{FF2B5EF4-FFF2-40B4-BE49-F238E27FC236}">
                  <a16:creationId xmlns:a16="http://schemas.microsoft.com/office/drawing/2014/main" id="{4DE63C72-B700-161B-5D82-54235D9FD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 y="3270"/>
              <a:ext cx="622"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8" descr="MCj02900310000[1]">
              <a:extLst>
                <a:ext uri="{FF2B5EF4-FFF2-40B4-BE49-F238E27FC236}">
                  <a16:creationId xmlns:a16="http://schemas.microsoft.com/office/drawing/2014/main" id="{4E6441D9-93FE-597C-9656-6F65E9DF2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 y="2769"/>
              <a:ext cx="460"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0" name="Picture 9" descr="MCj02900310000[1]">
              <a:extLst>
                <a:ext uri="{FF2B5EF4-FFF2-40B4-BE49-F238E27FC236}">
                  <a16:creationId xmlns:a16="http://schemas.microsoft.com/office/drawing/2014/main" id="{7FB50C65-3CE7-FAB8-524A-E0103008E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 y="2905"/>
              <a:ext cx="783"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1" name="Picture 10" descr="MCj02900310000[1]">
              <a:extLst>
                <a:ext uri="{FF2B5EF4-FFF2-40B4-BE49-F238E27FC236}">
                  <a16:creationId xmlns:a16="http://schemas.microsoft.com/office/drawing/2014/main" id="{68F8CB7C-07B8-7E38-5172-AC33B6B79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 y="2502"/>
              <a:ext cx="621"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3" name="Picture 4" descr="BASICs w-o titles">
            <a:extLst>
              <a:ext uri="{FF2B5EF4-FFF2-40B4-BE49-F238E27FC236}">
                <a16:creationId xmlns:a16="http://schemas.microsoft.com/office/drawing/2014/main" id="{88CD1062-B2EE-8D87-F7F2-480552AB1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28" b="1208"/>
          <a:stretch>
            <a:fillRect/>
          </a:stretch>
        </p:blipFill>
        <p:spPr bwMode="auto">
          <a:xfrm>
            <a:off x="381000" y="990600"/>
            <a:ext cx="4483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Rectangle 14">
            <a:extLst>
              <a:ext uri="{FF2B5EF4-FFF2-40B4-BE49-F238E27FC236}">
                <a16:creationId xmlns:a16="http://schemas.microsoft.com/office/drawing/2014/main" id="{10287BD0-BE90-6795-8D63-8508DB17C0E5}"/>
              </a:ext>
            </a:extLst>
          </p:cNvPr>
          <p:cNvSpPr>
            <a:spLocks noChangeArrowheads="1"/>
          </p:cNvSpPr>
          <p:nvPr/>
        </p:nvSpPr>
        <p:spPr bwMode="auto">
          <a:xfrm>
            <a:off x="4976813" y="990600"/>
            <a:ext cx="2490787" cy="3092450"/>
          </a:xfrm>
          <a:prstGeom prst="rect">
            <a:avLst/>
          </a:prstGeom>
          <a:noFill/>
          <a:ln>
            <a:noFill/>
          </a:ln>
          <a:effectLst/>
          <a:extLst>
            <a:ext uri="{909E8E84-426E-40DD-AFC4-6F175D3DCCD1}">
              <a14:hiddenFill xmlns:a14="http://schemas.microsoft.com/office/drawing/2010/main">
                <a:solidFill>
                  <a:srgbClr val="3BB33B"/>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1500">
                <a:solidFill>
                  <a:srgbClr val="666633"/>
                </a:solidFill>
                <a:latin typeface="Garamond" panose="02020404030301010803" pitchFamily="18" charset="0"/>
                <a:ea typeface="MS PGothic" panose="020B0600070205080204" pitchFamily="34" charset="-128"/>
              </a:rPr>
              <a:t>The methodology is designed to weight on-road safety data based on its relationship to crash risk and focuses on behaviors that lead to crash risks.</a:t>
            </a:r>
          </a:p>
          <a:p>
            <a:pPr eaLnBrk="1" hangingPunct="1">
              <a:spcBef>
                <a:spcPct val="0"/>
              </a:spcBef>
              <a:buClrTx/>
              <a:buSzTx/>
              <a:buFontTx/>
              <a:buNone/>
            </a:pPr>
            <a:r>
              <a:rPr lang="en-US" altLang="en-US" sz="1500">
                <a:solidFill>
                  <a:srgbClr val="666633"/>
                </a:solidFill>
                <a:latin typeface="Garamond" panose="02020404030301010803" pitchFamily="18" charset="0"/>
                <a:ea typeface="MS PGothic" panose="020B0600070205080204" pitchFamily="34" charset="-128"/>
              </a:rPr>
              <a:t>The data is time-weighted so that it is reflective of current on-road safety performance.  If a carrier’s performance improves over time, the safety performance score improves.</a:t>
            </a:r>
          </a:p>
        </p:txBody>
      </p:sp>
      <p:sp>
        <p:nvSpPr>
          <p:cNvPr id="27663" name="Text Box 15">
            <a:extLst>
              <a:ext uri="{FF2B5EF4-FFF2-40B4-BE49-F238E27FC236}">
                <a16:creationId xmlns:a16="http://schemas.microsoft.com/office/drawing/2014/main" id="{AA445186-1457-9CA9-D8FC-A05ACDB0756D}"/>
              </a:ext>
            </a:extLst>
          </p:cNvPr>
          <p:cNvSpPr txBox="1">
            <a:spLocks noChangeArrowheads="1"/>
          </p:cNvSpPr>
          <p:nvPr/>
        </p:nvSpPr>
        <p:spPr bwMode="auto">
          <a:xfrm>
            <a:off x="381000" y="3657600"/>
            <a:ext cx="4483100" cy="539750"/>
          </a:xfrm>
          <a:prstGeom prst="rect">
            <a:avLst/>
          </a:prstGeom>
          <a:solidFill>
            <a:srgbClr val="FFFF66"/>
          </a:solidFill>
          <a:ln w="31750">
            <a:solidFill>
              <a:srgbClr val="000000"/>
            </a:solidFill>
            <a:miter lim="800000"/>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a:solidFill>
                  <a:srgbClr val="000000"/>
                </a:solidFill>
                <a:latin typeface="Times New Roman" panose="02020603050405020304" pitchFamily="18" charset="0"/>
                <a:ea typeface="MS PGothic" panose="020B0600070205080204" pitchFamily="34" charset="-128"/>
              </a:rPr>
              <a:t>Vehicle Maintenance &amp; Cargo/Load Securement</a:t>
            </a:r>
          </a:p>
          <a:p>
            <a:pPr algn="ctr" eaLnBrk="1" hangingPunct="1">
              <a:spcBef>
                <a:spcPct val="0"/>
              </a:spcBef>
              <a:buClrTx/>
              <a:buSzTx/>
              <a:buFontTx/>
              <a:buNone/>
            </a:pPr>
            <a:r>
              <a:rPr lang="en-US" altLang="en-US" sz="1600">
                <a:solidFill>
                  <a:srgbClr val="000000"/>
                </a:solidFill>
                <a:latin typeface="Times New Roman" panose="02020603050405020304" pitchFamily="18" charset="0"/>
                <a:ea typeface="MS PGothic" panose="020B0600070205080204" pitchFamily="34" charset="-128"/>
              </a:rPr>
              <a:t>(Parts</a:t>
            </a:r>
            <a:r>
              <a:rPr lang="en-US" altLang="en-US" sz="1600">
                <a:solidFill>
                  <a:srgbClr val="FF0000"/>
                </a:solidFill>
                <a:latin typeface="Times New Roman" panose="02020603050405020304" pitchFamily="18" charset="0"/>
                <a:ea typeface="MS PGothic" panose="020B0600070205080204" pitchFamily="34" charset="-128"/>
              </a:rPr>
              <a:t> 392</a:t>
            </a:r>
            <a:r>
              <a:rPr lang="en-US" altLang="en-US" sz="1600">
                <a:solidFill>
                  <a:srgbClr val="000000"/>
                </a:solidFill>
                <a:latin typeface="Times New Roman" panose="02020603050405020304" pitchFamily="18" charset="0"/>
                <a:ea typeface="MS PGothic" panose="020B0600070205080204" pitchFamily="34" charset="-128"/>
              </a:rPr>
              <a:t>, </a:t>
            </a:r>
            <a:r>
              <a:rPr lang="en-US" altLang="en-US" sz="1600">
                <a:solidFill>
                  <a:srgbClr val="FF0000"/>
                </a:solidFill>
                <a:latin typeface="Times New Roman" panose="02020603050405020304" pitchFamily="18" charset="0"/>
                <a:ea typeface="MS PGothic" panose="020B0600070205080204" pitchFamily="34" charset="-128"/>
              </a:rPr>
              <a:t>393</a:t>
            </a:r>
            <a:r>
              <a:rPr lang="en-US" altLang="en-US" sz="1600">
                <a:solidFill>
                  <a:srgbClr val="000000"/>
                </a:solidFill>
                <a:latin typeface="Times New Roman" panose="02020603050405020304" pitchFamily="18" charset="0"/>
                <a:ea typeface="MS PGothic" panose="020B0600070205080204" pitchFamily="34" charset="-128"/>
              </a:rPr>
              <a:t>, </a:t>
            </a:r>
            <a:r>
              <a:rPr lang="en-US" altLang="en-US" sz="1600">
                <a:solidFill>
                  <a:srgbClr val="FF0000"/>
                </a:solidFill>
                <a:latin typeface="Times New Roman" panose="02020603050405020304" pitchFamily="18" charset="0"/>
                <a:ea typeface="MS PGothic" panose="020B0600070205080204" pitchFamily="34" charset="-128"/>
              </a:rPr>
              <a:t>396</a:t>
            </a:r>
            <a:r>
              <a:rPr lang="en-US" altLang="en-US" sz="1600">
                <a:solidFill>
                  <a:srgbClr val="000000"/>
                </a:solidFill>
                <a:latin typeface="Times New Roman" panose="02020603050405020304" pitchFamily="18" charset="0"/>
                <a:ea typeface="MS PGothic" panose="020B0600070205080204" pitchFamily="34" charset="-128"/>
              </a:rPr>
              <a:t>, &amp;</a:t>
            </a:r>
            <a:r>
              <a:rPr lang="en-US" altLang="en-US" sz="1600">
                <a:solidFill>
                  <a:srgbClr val="FF0000"/>
                </a:solidFill>
                <a:latin typeface="Times New Roman" panose="02020603050405020304" pitchFamily="18" charset="0"/>
                <a:ea typeface="MS PGothic" panose="020B0600070205080204" pitchFamily="34" charset="-128"/>
              </a:rPr>
              <a:t> 397</a:t>
            </a:r>
            <a:r>
              <a:rPr lang="en-US" altLang="en-US" sz="1600">
                <a:solidFill>
                  <a:srgbClr val="000000"/>
                </a:solidFill>
                <a:latin typeface="Times New Roman" panose="02020603050405020304" pitchFamily="18" charset="0"/>
                <a:ea typeface="MS PGothic" panose="020B0600070205080204" pitchFamily="34" charset="-128"/>
              </a:rPr>
              <a:t>)</a:t>
            </a:r>
            <a:endParaRPr lang="en-US" altLang="en-US" sz="1600">
              <a:solidFill>
                <a:srgbClr val="000000"/>
              </a:solidFill>
              <a:latin typeface="Garamond" panose="02020404030301010803" pitchFamily="18" charset="0"/>
              <a:ea typeface="MS PGothic" panose="020B0600070205080204" pitchFamily="34" charset="-128"/>
            </a:endParaRPr>
          </a:p>
        </p:txBody>
      </p:sp>
      <p:sp>
        <p:nvSpPr>
          <p:cNvPr id="27664" name="Text Box 16">
            <a:extLst>
              <a:ext uri="{FF2B5EF4-FFF2-40B4-BE49-F238E27FC236}">
                <a16:creationId xmlns:a16="http://schemas.microsoft.com/office/drawing/2014/main" id="{83AF0614-58FC-5872-48C6-4A32A21F2624}"/>
              </a:ext>
            </a:extLst>
          </p:cNvPr>
          <p:cNvSpPr txBox="1">
            <a:spLocks noChangeArrowheads="1"/>
          </p:cNvSpPr>
          <p:nvPr/>
        </p:nvSpPr>
        <p:spPr bwMode="auto">
          <a:xfrm>
            <a:off x="381000" y="4381500"/>
            <a:ext cx="4479925" cy="539750"/>
          </a:xfrm>
          <a:prstGeom prst="rect">
            <a:avLst/>
          </a:prstGeom>
          <a:solidFill>
            <a:srgbClr val="FFFF66"/>
          </a:solidFill>
          <a:ln w="31750">
            <a:solidFill>
              <a:srgbClr val="000000"/>
            </a:solidFill>
            <a:miter lim="800000"/>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a:solidFill>
                  <a:srgbClr val="000000"/>
                </a:solidFill>
                <a:latin typeface="Times New Roman" panose="02020603050405020304" pitchFamily="18" charset="0"/>
                <a:ea typeface="MS PGothic" panose="020B0600070205080204" pitchFamily="34" charset="-128"/>
              </a:rPr>
              <a:t>Hazardous Materials (HM)</a:t>
            </a:r>
          </a:p>
          <a:p>
            <a:pPr algn="ctr" eaLnBrk="1" hangingPunct="1">
              <a:spcBef>
                <a:spcPct val="0"/>
              </a:spcBef>
              <a:buClrTx/>
              <a:buSzTx/>
              <a:buFontTx/>
              <a:buNone/>
            </a:pPr>
            <a:r>
              <a:rPr lang="en-US" altLang="en-US" sz="1600">
                <a:solidFill>
                  <a:srgbClr val="000000"/>
                </a:solidFill>
                <a:latin typeface="Times New Roman" panose="02020603050405020304" pitchFamily="18" charset="0"/>
                <a:ea typeface="MS PGothic" panose="020B0600070205080204" pitchFamily="34" charset="-128"/>
              </a:rPr>
              <a:t>(</a:t>
            </a:r>
            <a:r>
              <a:rPr lang="en-US" altLang="en-US" sz="1600">
                <a:solidFill>
                  <a:srgbClr val="FF0000"/>
                </a:solidFill>
                <a:latin typeface="Times New Roman" panose="02020603050405020304" pitchFamily="18" charset="0"/>
                <a:ea typeface="MS PGothic" panose="020B0600070205080204" pitchFamily="34" charset="-128"/>
              </a:rPr>
              <a:t>HM Violations</a:t>
            </a:r>
            <a:r>
              <a:rPr lang="en-US" altLang="en-US" sz="1600">
                <a:solidFill>
                  <a:srgbClr val="000000"/>
                </a:solidFill>
                <a:latin typeface="Times New Roman" panose="02020603050405020304" pitchFamily="18" charset="0"/>
                <a:ea typeface="MS PGothic" panose="020B0600070205080204" pitchFamily="34" charset="-128"/>
              </a:rPr>
              <a:t>)</a:t>
            </a:r>
            <a:endParaRPr lang="en-US" altLang="en-US" sz="1600">
              <a:solidFill>
                <a:srgbClr val="000000"/>
              </a:solidFill>
              <a:latin typeface="Garamond" panose="02020404030301010803" pitchFamily="18" charset="0"/>
              <a:ea typeface="MS PGothic" panose="020B0600070205080204" pitchFamily="34" charset="-128"/>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ox(out)">
                                      <p:cBhvr>
                                        <p:cTn id="7" dur="3000"/>
                                        <p:tgtEl>
                                          <p:spTgt spid="27653"/>
                                        </p:tgtEl>
                                      </p:cBhvr>
                                    </p:animEffect>
                                  </p:childTnLst>
                                </p:cTn>
                              </p:par>
                            </p:childTnLst>
                          </p:cTn>
                        </p:par>
                        <p:par>
                          <p:cTn id="8" fill="hold" nodeType="afterGroup">
                            <p:stCondLst>
                              <p:cond delay="3000"/>
                            </p:stCondLst>
                            <p:childTnLst>
                              <p:par>
                                <p:cTn id="9" presetID="22" presetClass="entr" presetSubtype="4" fill="hold" nodeType="afterEffect">
                                  <p:stCondLst>
                                    <p:cond delay="0"/>
                                  </p:stCondLst>
                                  <p:childTnLst>
                                    <p:set>
                                      <p:cBhvr>
                                        <p:cTn id="10" dur="1" fill="hold">
                                          <p:stCondLst>
                                            <p:cond delay="0"/>
                                          </p:stCondLst>
                                        </p:cTn>
                                        <p:tgtEl>
                                          <p:spTgt spid="27663"/>
                                        </p:tgtEl>
                                        <p:attrNameLst>
                                          <p:attrName>style.visibility</p:attrName>
                                        </p:attrNameLst>
                                      </p:cBhvr>
                                      <p:to>
                                        <p:strVal val="visible"/>
                                      </p:to>
                                    </p:set>
                                    <p:animEffect transition="in" filter="wipe(down)">
                                      <p:cBhvr>
                                        <p:cTn id="11" dur="500"/>
                                        <p:tgtEl>
                                          <p:spTgt spid="27663"/>
                                        </p:tgtEl>
                                      </p:cBhvr>
                                    </p:animEffect>
                                  </p:childTnLst>
                                </p:cTn>
                              </p:par>
                            </p:childTnLst>
                          </p:cTn>
                        </p:par>
                        <p:par>
                          <p:cTn id="12" fill="hold" nodeType="afterGroup">
                            <p:stCondLst>
                              <p:cond delay="3500"/>
                            </p:stCondLst>
                            <p:childTnLst>
                              <p:par>
                                <p:cTn id="13" presetID="22" presetClass="entr" presetSubtype="4" fill="hold" nodeType="afterEffect">
                                  <p:stCondLst>
                                    <p:cond delay="0"/>
                                  </p:stCondLst>
                                  <p:childTnLst>
                                    <p:set>
                                      <p:cBhvr>
                                        <p:cTn id="14" dur="1" fill="hold">
                                          <p:stCondLst>
                                            <p:cond delay="0"/>
                                          </p:stCondLst>
                                        </p:cTn>
                                        <p:tgtEl>
                                          <p:spTgt spid="27664"/>
                                        </p:tgtEl>
                                        <p:attrNameLst>
                                          <p:attrName>style.visibility</p:attrName>
                                        </p:attrNameLst>
                                      </p:cBhvr>
                                      <p:to>
                                        <p:strVal val="visible"/>
                                      </p:to>
                                    </p:set>
                                    <p:animEffect transition="in" filter="wipe(down)">
                                      <p:cBhvr>
                                        <p:cTn id="15" dur="500"/>
                                        <p:tgtEl>
                                          <p:spTgt spid="27664"/>
                                        </p:tgtEl>
                                      </p:cBhvr>
                                    </p:animEffect>
                                  </p:childTnLst>
                                </p:cTn>
                              </p:par>
                            </p:childTnLst>
                          </p:cTn>
                        </p:par>
                        <p:par>
                          <p:cTn id="16" fill="hold" nodeType="afterGroup">
                            <p:stCondLst>
                              <p:cond delay="4000"/>
                            </p:stCondLst>
                            <p:childTnLst>
                              <p:par>
                                <p:cTn id="17" presetID="5" presetClass="entr" presetSubtype="5" fill="hold" nodeType="afterEffect">
                                  <p:stCondLst>
                                    <p:cond delay="5000"/>
                                  </p:stCondLst>
                                  <p:childTnLst>
                                    <p:set>
                                      <p:cBhvr>
                                        <p:cTn id="18" dur="1" fill="hold">
                                          <p:stCondLst>
                                            <p:cond delay="0"/>
                                          </p:stCondLst>
                                        </p:cTn>
                                        <p:tgtEl>
                                          <p:spTgt spid="27662"/>
                                        </p:tgtEl>
                                        <p:attrNameLst>
                                          <p:attrName>style.visibility</p:attrName>
                                        </p:attrNameLst>
                                      </p:cBhvr>
                                      <p:to>
                                        <p:strVal val="visible"/>
                                      </p:to>
                                    </p:set>
                                    <p:animEffect transition="in" filter="checkerboard(down)">
                                      <p:cBhvr>
                                        <p:cTn id="19" dur="20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p:bldP spid="27663" grpId="0" animBg="1"/>
      <p:bldP spid="2766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D1C22AC8-7A91-AAA6-7C95-BCDBD9D38D0B}"/>
              </a:ext>
            </a:extLst>
          </p:cNvPr>
          <p:cNvSpPr>
            <a:spLocks noGrp="1"/>
          </p:cNvSpPr>
          <p:nvPr>
            <p:ph type="title"/>
          </p:nvPr>
        </p:nvSpPr>
        <p:spPr>
          <a:xfrm>
            <a:off x="152400" y="228600"/>
            <a:ext cx="6348413" cy="1320800"/>
          </a:xfrm>
        </p:spPr>
        <p:txBody>
          <a:bodyPr/>
          <a:lstStyle/>
          <a:p>
            <a:pPr eaLnBrk="1" hangingPunct="1"/>
            <a:r>
              <a:rPr lang="en-US" altLang="en-US">
                <a:solidFill>
                  <a:srgbClr val="5A5800"/>
                </a:solidFill>
              </a:rPr>
              <a:t>BASIC’s Scores – Point Values</a:t>
            </a:r>
          </a:p>
        </p:txBody>
      </p:sp>
      <p:sp>
        <p:nvSpPr>
          <p:cNvPr id="111619" name="Rectangle 3">
            <a:extLst>
              <a:ext uri="{FF2B5EF4-FFF2-40B4-BE49-F238E27FC236}">
                <a16:creationId xmlns:a16="http://schemas.microsoft.com/office/drawing/2014/main" id="{C4CD4028-24DF-C437-16B9-8D99BFF1CC65}"/>
              </a:ext>
            </a:extLst>
          </p:cNvPr>
          <p:cNvSpPr>
            <a:spLocks noGrp="1"/>
          </p:cNvSpPr>
          <p:nvPr>
            <p:ph idx="1"/>
          </p:nvPr>
        </p:nvSpPr>
        <p:spPr>
          <a:xfrm>
            <a:off x="152400" y="914400"/>
            <a:ext cx="8686800" cy="4419600"/>
          </a:xfrm>
        </p:spPr>
        <p:txBody>
          <a:bodyPr/>
          <a:lstStyle/>
          <a:p>
            <a:pPr eaLnBrk="1" hangingPunct="1">
              <a:lnSpc>
                <a:spcPct val="80000"/>
              </a:lnSpc>
              <a:buFontTx/>
              <a:buNone/>
            </a:pPr>
            <a:r>
              <a:rPr lang="en-US" altLang="en-US" sz="2400"/>
              <a:t>A company and its drivers must continually focus on a reduction in all 7 B.A.S.I.C.’s categories.</a:t>
            </a:r>
          </a:p>
          <a:p>
            <a:pPr eaLnBrk="1" hangingPunct="1">
              <a:lnSpc>
                <a:spcPct val="80000"/>
              </a:lnSpc>
            </a:pPr>
            <a:r>
              <a:rPr lang="en-US" altLang="en-US" sz="2400"/>
              <a:t>Drivers can accrue points for both the company and their self.</a:t>
            </a:r>
          </a:p>
          <a:p>
            <a:pPr eaLnBrk="1" hangingPunct="1">
              <a:lnSpc>
                <a:spcPct val="80000"/>
              </a:lnSpc>
            </a:pPr>
            <a:r>
              <a:rPr lang="en-US" altLang="en-US" sz="2400"/>
              <a:t>An inspection with “no violations found” or “clean inspection” count as </a:t>
            </a:r>
            <a:r>
              <a:rPr lang="en-US" altLang="en-US" sz="2400" i="1" u="sng"/>
              <a:t>positive points</a:t>
            </a:r>
            <a:r>
              <a:rPr lang="en-US" altLang="en-US" sz="2400"/>
              <a:t> for the carrier/driver.  </a:t>
            </a:r>
          </a:p>
          <a:p>
            <a:pPr eaLnBrk="1" hangingPunct="1">
              <a:lnSpc>
                <a:spcPct val="80000"/>
              </a:lnSpc>
            </a:pPr>
            <a:r>
              <a:rPr lang="en-US" altLang="en-US" sz="2400"/>
              <a:t>Drivers/Owners receive up to a $100.00 bonus for each clean inspection based on the level of the inspection and if it is a Hazardous Materials related inspection or not.  To receive the bonus, send to Safety within 24-hours.</a:t>
            </a:r>
            <a:r>
              <a:rPr lang="en-US" altLang="en-US" sz="2400" b="1" u="sng"/>
              <a:t> </a:t>
            </a:r>
          </a:p>
          <a:p>
            <a:pPr eaLnBrk="1" hangingPunct="1">
              <a:lnSpc>
                <a:spcPct val="80000"/>
              </a:lnSpc>
            </a:pPr>
            <a:r>
              <a:rPr lang="en-US" altLang="en-US" sz="2400" b="1" u="sng"/>
              <a:t>All</a:t>
            </a:r>
            <a:r>
              <a:rPr lang="en-US" altLang="en-US" sz="2400"/>
              <a:t> inspections or tickets/warnings must be sent to Safety within </a:t>
            </a:r>
            <a:r>
              <a:rPr lang="en-US" altLang="en-US" sz="2400" b="1" u="sng"/>
              <a:t>24 hours</a:t>
            </a:r>
            <a:r>
              <a:rPr lang="en-US" altLang="en-US" sz="2400"/>
              <a:t>.</a:t>
            </a:r>
          </a:p>
          <a:p>
            <a:pPr eaLnBrk="1" hangingPunct="1">
              <a:lnSpc>
                <a:spcPct val="80000"/>
              </a:lnSpc>
            </a:pPr>
            <a:endParaRPr lang="en-US"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diamond(in)">
                                      <p:cBhvr>
                                        <p:cTn id="7" dur="2000"/>
                                        <p:tgtEl>
                                          <p:spTgt spid="111619">
                                            <p:txEl>
                                              <p:pRg st="0" end="0"/>
                                            </p:txEl>
                                          </p:spTgt>
                                        </p:tgtEl>
                                      </p:cBhvr>
                                    </p:animEffect>
                                  </p:childTnLst>
                                </p:cTn>
                              </p:par>
                            </p:childTnLst>
                          </p:cTn>
                        </p:par>
                        <p:par>
                          <p:cTn id="8" fill="hold" nodeType="afterGroup">
                            <p:stCondLst>
                              <p:cond delay="2000"/>
                            </p:stCondLst>
                            <p:childTnLst>
                              <p:par>
                                <p:cTn id="9" presetID="8" presetClass="entr" presetSubtype="16" fill="hold" nodeType="afterEffect">
                                  <p:stCondLst>
                                    <p:cond delay="2500"/>
                                  </p:stCondLst>
                                  <p:childTnLst>
                                    <p:set>
                                      <p:cBhvr>
                                        <p:cTn id="10" dur="1" fill="hold">
                                          <p:stCondLst>
                                            <p:cond delay="0"/>
                                          </p:stCondLst>
                                        </p:cTn>
                                        <p:tgtEl>
                                          <p:spTgt spid="111619">
                                            <p:txEl>
                                              <p:pRg st="1" end="1"/>
                                            </p:txEl>
                                          </p:spTgt>
                                        </p:tgtEl>
                                        <p:attrNameLst>
                                          <p:attrName>style.visibility</p:attrName>
                                        </p:attrNameLst>
                                      </p:cBhvr>
                                      <p:to>
                                        <p:strVal val="visible"/>
                                      </p:to>
                                    </p:set>
                                    <p:animEffect transition="in" filter="diamond(in)">
                                      <p:cBhvr>
                                        <p:cTn id="11" dur="2000"/>
                                        <p:tgtEl>
                                          <p:spTgt spid="111619">
                                            <p:txEl>
                                              <p:pRg st="1" end="1"/>
                                            </p:txEl>
                                          </p:spTgt>
                                        </p:tgtEl>
                                      </p:cBhvr>
                                    </p:animEffect>
                                  </p:childTnLst>
                                </p:cTn>
                              </p:par>
                            </p:childTnLst>
                          </p:cTn>
                        </p:par>
                        <p:par>
                          <p:cTn id="12" fill="hold" nodeType="afterGroup">
                            <p:stCondLst>
                              <p:cond delay="6500"/>
                            </p:stCondLst>
                            <p:childTnLst>
                              <p:par>
                                <p:cTn id="13" presetID="9" presetClass="entr" presetSubtype="0" fill="hold" nodeType="afterEffect">
                                  <p:stCondLst>
                                    <p:cond delay="2500"/>
                                  </p:stCondLst>
                                  <p:childTnLst>
                                    <p:set>
                                      <p:cBhvr>
                                        <p:cTn id="14" dur="1" fill="hold">
                                          <p:stCondLst>
                                            <p:cond delay="0"/>
                                          </p:stCondLst>
                                        </p:cTn>
                                        <p:tgtEl>
                                          <p:spTgt spid="111619">
                                            <p:txEl>
                                              <p:pRg st="2" end="2"/>
                                            </p:txEl>
                                          </p:spTgt>
                                        </p:tgtEl>
                                        <p:attrNameLst>
                                          <p:attrName>style.visibility</p:attrName>
                                        </p:attrNameLst>
                                      </p:cBhvr>
                                      <p:to>
                                        <p:strVal val="visible"/>
                                      </p:to>
                                    </p:set>
                                    <p:animEffect transition="in" filter="dissolve">
                                      <p:cBhvr>
                                        <p:cTn id="15" dur="1000"/>
                                        <p:tgtEl>
                                          <p:spTgt spid="111619">
                                            <p:txEl>
                                              <p:pRg st="2" end="2"/>
                                            </p:txEl>
                                          </p:spTgt>
                                        </p:tgtEl>
                                      </p:cBhvr>
                                    </p:animEffect>
                                  </p:childTnLst>
                                </p:cTn>
                              </p:par>
                            </p:childTnLst>
                          </p:cTn>
                        </p:par>
                        <p:par>
                          <p:cTn id="16" fill="hold" nodeType="afterGroup">
                            <p:stCondLst>
                              <p:cond delay="10000"/>
                            </p:stCondLst>
                            <p:childTnLst>
                              <p:par>
                                <p:cTn id="17" presetID="45" presetClass="entr" presetSubtype="0" fill="hold" nodeType="afterEffect">
                                  <p:stCondLst>
                                    <p:cond delay="2500"/>
                                  </p:stCondLst>
                                  <p:iterate type="lt">
                                    <p:tmPct val="10000"/>
                                  </p:iterate>
                                  <p:childTnLst>
                                    <p:set>
                                      <p:cBhvr>
                                        <p:cTn id="18" dur="1" fill="hold">
                                          <p:stCondLst>
                                            <p:cond delay="0"/>
                                          </p:stCondLst>
                                        </p:cTn>
                                        <p:tgtEl>
                                          <p:spTgt spid="111619">
                                            <p:txEl>
                                              <p:pRg st="3" end="3"/>
                                            </p:txEl>
                                          </p:spTgt>
                                        </p:tgtEl>
                                        <p:attrNameLst>
                                          <p:attrName>style.visibility</p:attrName>
                                        </p:attrNameLst>
                                      </p:cBhvr>
                                      <p:to>
                                        <p:strVal val="visible"/>
                                      </p:to>
                                    </p:set>
                                    <p:animEffect transition="in" filter="fade">
                                      <p:cBhvr>
                                        <p:cTn id="19" dur="500"/>
                                        <p:tgtEl>
                                          <p:spTgt spid="111619">
                                            <p:txEl>
                                              <p:pRg st="3" end="3"/>
                                            </p:txEl>
                                          </p:spTgt>
                                        </p:tgtEl>
                                      </p:cBhvr>
                                    </p:animEffect>
                                    <p:anim calcmode="lin" valueType="num">
                                      <p:cBhvr>
                                        <p:cTn id="20" dur="500" fill="hold"/>
                                        <p:tgtEl>
                                          <p:spTgt spid="111619">
                                            <p:txEl>
                                              <p:pRg st="3" end="3"/>
                                            </p:txEl>
                                          </p:spTgt>
                                        </p:tgtEl>
                                        <p:attrNameLst>
                                          <p:attrName>ppt_w</p:attrName>
                                        </p:attrNameLst>
                                      </p:cBhvr>
                                      <p:tavLst>
                                        <p:tav tm="0" fmla="#ppt_w*sin(2.5*pi*$)">
                                          <p:val>
                                            <p:fltVal val="0"/>
                                          </p:val>
                                        </p:tav>
                                        <p:tav tm="100000">
                                          <p:val>
                                            <p:fltVal val="1"/>
                                          </p:val>
                                        </p:tav>
                                      </p:tavLst>
                                    </p:anim>
                                    <p:anim calcmode="lin" valueType="num">
                                      <p:cBhvr>
                                        <p:cTn id="21" dur="500" fill="hold"/>
                                        <p:tgtEl>
                                          <p:spTgt spid="111619">
                                            <p:txEl>
                                              <p:pRg st="3" end="3"/>
                                            </p:txEl>
                                          </p:spTgt>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2250"/>
                            </p:stCondLst>
                            <p:childTnLst>
                              <p:par>
                                <p:cTn id="23" presetID="45" presetClass="entr" presetSubtype="0" fill="hold" nodeType="afterEffect">
                                  <p:stCondLst>
                                    <p:cond delay="2500"/>
                                  </p:stCondLst>
                                  <p:iterate type="lt">
                                    <p:tmPct val="10000"/>
                                  </p:iterate>
                                  <p:childTnLst>
                                    <p:set>
                                      <p:cBhvr>
                                        <p:cTn id="24" dur="1" fill="hold">
                                          <p:stCondLst>
                                            <p:cond delay="0"/>
                                          </p:stCondLst>
                                        </p:cTn>
                                        <p:tgtEl>
                                          <p:spTgt spid="111619">
                                            <p:txEl>
                                              <p:pRg st="4" end="4"/>
                                            </p:txEl>
                                          </p:spTgt>
                                        </p:tgtEl>
                                        <p:attrNameLst>
                                          <p:attrName>style.visibility</p:attrName>
                                        </p:attrNameLst>
                                      </p:cBhvr>
                                      <p:to>
                                        <p:strVal val="visible"/>
                                      </p:to>
                                    </p:set>
                                    <p:animEffect transition="in" filter="fade">
                                      <p:cBhvr>
                                        <p:cTn id="25" dur="500"/>
                                        <p:tgtEl>
                                          <p:spTgt spid="111619">
                                            <p:txEl>
                                              <p:pRg st="4" end="4"/>
                                            </p:txEl>
                                          </p:spTgt>
                                        </p:tgtEl>
                                      </p:cBhvr>
                                    </p:animEffect>
                                    <p:anim calcmode="lin" valueType="num">
                                      <p:cBhvr>
                                        <p:cTn id="26" dur="500" fill="hold"/>
                                        <p:tgtEl>
                                          <p:spTgt spid="111619">
                                            <p:txEl>
                                              <p:pRg st="4" end="4"/>
                                            </p:txEl>
                                          </p:spTgt>
                                        </p:tgtEl>
                                        <p:attrNameLst>
                                          <p:attrName>ppt_w</p:attrName>
                                        </p:attrNameLst>
                                      </p:cBhvr>
                                      <p:tavLst>
                                        <p:tav tm="0" fmla="#ppt_w*sin(2.5*pi*$)">
                                          <p:val>
                                            <p:fltVal val="0"/>
                                          </p:val>
                                        </p:tav>
                                        <p:tav tm="100000">
                                          <p:val>
                                            <p:fltVal val="1"/>
                                          </p:val>
                                        </p:tav>
                                      </p:tavLst>
                                    </p:anim>
                                    <p:anim calcmode="lin" valueType="num">
                                      <p:cBhvr>
                                        <p:cTn id="27" dur="500" fill="hold"/>
                                        <p:tgtEl>
                                          <p:spTgt spid="111619">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DA66D491-80AB-C33C-A937-20FCFCC0F8D6}"/>
              </a:ext>
            </a:extLst>
          </p:cNvPr>
          <p:cNvSpPr>
            <a:spLocks noGrp="1"/>
          </p:cNvSpPr>
          <p:nvPr>
            <p:ph type="title" idx="4294967295"/>
          </p:nvPr>
        </p:nvSpPr>
        <p:spPr>
          <a:xfrm>
            <a:off x="0" y="152400"/>
            <a:ext cx="8991600" cy="762000"/>
          </a:xfrm>
        </p:spPr>
        <p:txBody>
          <a:bodyPr/>
          <a:lstStyle/>
          <a:p>
            <a:pPr eaLnBrk="1" hangingPunct="1"/>
            <a:r>
              <a:rPr lang="en-US" altLang="en-US">
                <a:solidFill>
                  <a:srgbClr val="5A5800"/>
                </a:solidFill>
              </a:rPr>
              <a:t>Pre-employment Screening Program (PSP)</a:t>
            </a:r>
          </a:p>
        </p:txBody>
      </p:sp>
      <p:sp>
        <p:nvSpPr>
          <p:cNvPr id="44035" name="Rectangle 3">
            <a:extLst>
              <a:ext uri="{FF2B5EF4-FFF2-40B4-BE49-F238E27FC236}">
                <a16:creationId xmlns:a16="http://schemas.microsoft.com/office/drawing/2014/main" id="{943C29E4-1CFE-BE1B-6639-A2BFBA34E84D}"/>
              </a:ext>
            </a:extLst>
          </p:cNvPr>
          <p:cNvSpPr>
            <a:spLocks noGrp="1"/>
          </p:cNvSpPr>
          <p:nvPr>
            <p:ph type="body" idx="4294967295"/>
          </p:nvPr>
        </p:nvSpPr>
        <p:spPr>
          <a:xfrm>
            <a:off x="0" y="990600"/>
            <a:ext cx="9144000" cy="4495800"/>
          </a:xfrm>
          <a:solidFill>
            <a:srgbClr val="FFFFFF"/>
          </a:solidFill>
        </p:spPr>
        <p:txBody>
          <a:bodyPr/>
          <a:lstStyle/>
          <a:p>
            <a:pPr eaLnBrk="1" hangingPunct="1">
              <a:buFontTx/>
              <a:buNone/>
            </a:pPr>
            <a:r>
              <a:rPr lang="en-US" altLang="en-US" sz="2000" b="1" u="sng" dirty="0"/>
              <a:t>PSP</a:t>
            </a:r>
            <a:r>
              <a:rPr lang="en-US" altLang="en-US" sz="2000" b="1" dirty="0"/>
              <a:t> was mandated by Congress under SAFETEA-LU</a:t>
            </a:r>
          </a:p>
          <a:p>
            <a:pPr eaLnBrk="1" hangingPunct="1">
              <a:buFontTx/>
              <a:buNone/>
            </a:pPr>
            <a:endParaRPr lang="en-US" altLang="en-US" sz="900" b="1" dirty="0"/>
          </a:p>
          <a:p>
            <a:pPr eaLnBrk="1" hangingPunct="1"/>
            <a:r>
              <a:rPr lang="en-US" altLang="en-US" sz="2400" b="1" dirty="0"/>
              <a:t>PSP</a:t>
            </a:r>
            <a:r>
              <a:rPr lang="en-US" altLang="en-US" sz="2400" dirty="0"/>
              <a:t> is </a:t>
            </a:r>
            <a:r>
              <a:rPr lang="en-US" altLang="en-US" sz="2400" b="1" i="1" u="sng" dirty="0"/>
              <a:t>NOT</a:t>
            </a:r>
            <a:r>
              <a:rPr lang="en-US" altLang="en-US" sz="2400" dirty="0"/>
              <a:t> a part of </a:t>
            </a:r>
            <a:r>
              <a:rPr lang="en-US" altLang="en-US" sz="2400" b="1" dirty="0"/>
              <a:t>CSA</a:t>
            </a:r>
            <a:endParaRPr lang="en-US" altLang="en-US" sz="2400" dirty="0"/>
          </a:p>
          <a:p>
            <a:pPr eaLnBrk="1" hangingPunct="1"/>
            <a:r>
              <a:rPr lang="en-US" altLang="en-US" sz="2400" dirty="0"/>
              <a:t>“Driver Profiles” from FMCSA’s Driver Information Resource (DIR) are available to carriers through PSP</a:t>
            </a:r>
          </a:p>
          <a:p>
            <a:pPr eaLnBrk="1" hangingPunct="1"/>
            <a:r>
              <a:rPr lang="en-US" altLang="en-US" sz="2400" dirty="0"/>
              <a:t>Driver Profiles are </a:t>
            </a:r>
            <a:r>
              <a:rPr lang="en-US" altLang="en-US" sz="2400" u="sng" dirty="0"/>
              <a:t>only</a:t>
            </a:r>
            <a:r>
              <a:rPr lang="en-US" altLang="en-US" sz="2400" dirty="0"/>
              <a:t> released with </a:t>
            </a:r>
            <a:r>
              <a:rPr lang="en-US" altLang="en-US" sz="2400" u="sng" dirty="0"/>
              <a:t>driver authorization</a:t>
            </a:r>
          </a:p>
          <a:p>
            <a:pPr eaLnBrk="1" hangingPunct="1"/>
            <a:r>
              <a:rPr lang="en-US" altLang="en-US" sz="2400" dirty="0"/>
              <a:t>Drivers are able to obtain their own driver information record.</a:t>
            </a:r>
          </a:p>
          <a:p>
            <a:pPr eaLnBrk="1" hangingPunct="1"/>
            <a:endParaRPr lang="en-US" altLang="en-US" sz="2400" dirty="0"/>
          </a:p>
          <a:p>
            <a:pPr eaLnBrk="1" hangingPunct="1"/>
            <a:r>
              <a:rPr lang="en-US" altLang="en-US" sz="2400" dirty="0"/>
              <a:t>PSP </a:t>
            </a:r>
            <a:r>
              <a:rPr lang="en-US" altLang="en-US" sz="2400" i="1" u="sng" dirty="0"/>
              <a:t>is</a:t>
            </a:r>
            <a:r>
              <a:rPr lang="en-US" altLang="en-US" sz="2400" dirty="0"/>
              <a:t> available: </a:t>
            </a:r>
            <a:r>
              <a:rPr lang="en-US" altLang="en-US" sz="2400" b="1" dirty="0">
                <a:solidFill>
                  <a:srgbClr val="0000FF"/>
                </a:solidFill>
                <a:hlinkClick r:id="rId3">
                  <a:extLst>
                    <a:ext uri="{A12FA001-AC4F-418D-AE19-62706E023703}">
                      <ahyp:hlinkClr xmlns:ahyp="http://schemas.microsoft.com/office/drawing/2018/hyperlinkcolor" val="tx"/>
                    </a:ext>
                  </a:extLst>
                </a:hlinkClick>
              </a:rPr>
              <a:t>www.psp.fmcsa.dot.gov</a:t>
            </a:r>
            <a:r>
              <a:rPr lang="en-US" altLang="en-US" sz="2400" dirty="0">
                <a:solidFill>
                  <a:srgbClr val="0000FF"/>
                </a:solidFill>
              </a:rPr>
              <a:t> </a:t>
            </a:r>
          </a:p>
        </p:txBody>
      </p:sp>
      <p:sp>
        <p:nvSpPr>
          <p:cNvPr id="191492" name="Slide Number Placeholder 3">
            <a:extLst>
              <a:ext uri="{FF2B5EF4-FFF2-40B4-BE49-F238E27FC236}">
                <a16:creationId xmlns:a16="http://schemas.microsoft.com/office/drawing/2014/main" id="{1E6F654F-465D-6C6D-6751-17E8ACFB5CE8}"/>
              </a:ext>
            </a:extLst>
          </p:cNvPr>
          <p:cNvSpPr txBox="1">
            <a:spLocks/>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r" eaLnBrk="1" hangingPunct="1">
              <a:spcBef>
                <a:spcPct val="0"/>
              </a:spcBef>
              <a:buClrTx/>
              <a:buSzTx/>
              <a:buFontTx/>
              <a:buNone/>
            </a:pPr>
            <a:fld id="{5D516939-E8DF-42E4-A3A8-96C7960BDF52}" type="slidenum">
              <a:rPr lang="en-US" altLang="en-US" sz="1200">
                <a:solidFill>
                  <a:srgbClr val="606060"/>
                </a:solidFill>
                <a:latin typeface="Arial" panose="020B0604020202020204" pitchFamily="34" charset="0"/>
              </a:rPr>
              <a:pPr algn="r" eaLnBrk="1" hangingPunct="1">
                <a:spcBef>
                  <a:spcPct val="0"/>
                </a:spcBef>
                <a:buClrTx/>
                <a:buSzTx/>
                <a:buFontTx/>
                <a:buNone/>
              </a:pPr>
              <a:t>77</a:t>
            </a:fld>
            <a:endParaRPr lang="en-US" altLang="en-US" sz="1200">
              <a:solidFill>
                <a:srgbClr val="606060"/>
              </a:solidFill>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amond(in)">
                                      <p:cBhvr>
                                        <p:cTn id="7" dur="2000"/>
                                        <p:tgtEl>
                                          <p:spTgt spid="44035">
                                            <p:txEl>
                                              <p:pRg st="0" end="0"/>
                                            </p:txEl>
                                          </p:spTgt>
                                        </p:tgtEl>
                                      </p:cBhvr>
                                    </p:animEffect>
                                  </p:childTnLst>
                                </p:cTn>
                              </p:par>
                            </p:childTnLst>
                          </p:cTn>
                        </p:par>
                        <p:par>
                          <p:cTn id="8" fill="hold" nodeType="afterGroup">
                            <p:stCondLst>
                              <p:cond delay="2000"/>
                            </p:stCondLst>
                            <p:childTnLst>
                              <p:par>
                                <p:cTn id="9" presetID="35" presetClass="entr" presetSubtype="0" fill="hold" nodeType="afterEffect">
                                  <p:stCondLst>
                                    <p:cond delay="1000"/>
                                  </p:stCondLst>
                                  <p:iterate type="wd">
                                    <p:tmPct val="10000"/>
                                  </p:iterate>
                                  <p:childTnLst>
                                    <p:set>
                                      <p:cBhvr>
                                        <p:cTn id="10" dur="1" fill="hold">
                                          <p:stCondLst>
                                            <p:cond delay="0"/>
                                          </p:stCondLst>
                                        </p:cTn>
                                        <p:tgtEl>
                                          <p:spTgt spid="44035">
                                            <p:txEl>
                                              <p:pRg st="2" end="2"/>
                                            </p:txEl>
                                          </p:spTgt>
                                        </p:tgtEl>
                                        <p:attrNameLst>
                                          <p:attrName>style.visibility</p:attrName>
                                        </p:attrNameLst>
                                      </p:cBhvr>
                                      <p:to>
                                        <p:strVal val="visible"/>
                                      </p:to>
                                    </p:set>
                                    <p:animEffect transition="in" filter="fade">
                                      <p:cBhvr>
                                        <p:cTn id="11" dur="1000"/>
                                        <p:tgtEl>
                                          <p:spTgt spid="44035">
                                            <p:txEl>
                                              <p:pRg st="2" end="2"/>
                                            </p:txEl>
                                          </p:spTgt>
                                        </p:tgtEl>
                                      </p:cBhvr>
                                    </p:animEffect>
                                    <p:anim calcmode="lin" valueType="num">
                                      <p:cBhvr>
                                        <p:cTn id="12" dur="1000" fill="hold"/>
                                        <p:tgtEl>
                                          <p:spTgt spid="44035">
                                            <p:txEl>
                                              <p:pRg st="2" end="2"/>
                                            </p:txEl>
                                          </p:spTgt>
                                        </p:tgtEl>
                                        <p:attrNameLst>
                                          <p:attrName>style.rotation</p:attrName>
                                        </p:attrNameLst>
                                      </p:cBhvr>
                                      <p:tavLst>
                                        <p:tav tm="0">
                                          <p:val>
                                            <p:fltVal val="720"/>
                                          </p:val>
                                        </p:tav>
                                        <p:tav tm="100000">
                                          <p:val>
                                            <p:fltVal val="0"/>
                                          </p:val>
                                        </p:tav>
                                      </p:tavLst>
                                    </p:anim>
                                    <p:anim calcmode="lin" valueType="num">
                                      <p:cBhvr>
                                        <p:cTn id="13" dur="1000" fill="hold"/>
                                        <p:tgtEl>
                                          <p:spTgt spid="44035">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44035">
                                            <p:txEl>
                                              <p:pRg st="2" end="2"/>
                                            </p:txEl>
                                          </p:spTgt>
                                        </p:tgtEl>
                                        <p:attrNameLst>
                                          <p:attrName>ppt_w</p:attrName>
                                        </p:attrNameLst>
                                      </p:cBhvr>
                                      <p:tavLst>
                                        <p:tav tm="0">
                                          <p:val>
                                            <p:fltVal val="0"/>
                                          </p:val>
                                        </p:tav>
                                        <p:tav tm="100000">
                                          <p:val>
                                            <p:strVal val="#ppt_w"/>
                                          </p:val>
                                        </p:tav>
                                      </p:tavLst>
                                    </p:anim>
                                  </p:childTnLst>
                                </p:cTn>
                              </p:par>
                            </p:childTnLst>
                          </p:cTn>
                        </p:par>
                        <p:par>
                          <p:cTn id="15" fill="hold" nodeType="afterGroup">
                            <p:stCondLst>
                              <p:cond delay="4600"/>
                            </p:stCondLst>
                            <p:childTnLst>
                              <p:par>
                                <p:cTn id="16" presetID="35" presetClass="entr" presetSubtype="0" fill="hold" nodeType="afterEffect">
                                  <p:stCondLst>
                                    <p:cond delay="1000"/>
                                  </p:stCondLst>
                                  <p:childTnLst>
                                    <p:set>
                                      <p:cBhvr>
                                        <p:cTn id="17" dur="1" fill="hold">
                                          <p:stCondLst>
                                            <p:cond delay="0"/>
                                          </p:stCondLst>
                                        </p:cTn>
                                        <p:tgtEl>
                                          <p:spTgt spid="44035">
                                            <p:txEl>
                                              <p:pRg st="3" end="3"/>
                                            </p:txEl>
                                          </p:spTgt>
                                        </p:tgtEl>
                                        <p:attrNameLst>
                                          <p:attrName>style.visibility</p:attrName>
                                        </p:attrNameLst>
                                      </p:cBhvr>
                                      <p:to>
                                        <p:strVal val="visible"/>
                                      </p:to>
                                    </p:set>
                                    <p:animEffect transition="in" filter="fade">
                                      <p:cBhvr>
                                        <p:cTn id="18" dur="2000"/>
                                        <p:tgtEl>
                                          <p:spTgt spid="44035">
                                            <p:txEl>
                                              <p:pRg st="3" end="3"/>
                                            </p:txEl>
                                          </p:spTgt>
                                        </p:tgtEl>
                                      </p:cBhvr>
                                    </p:animEffect>
                                    <p:anim calcmode="lin" valueType="num">
                                      <p:cBhvr>
                                        <p:cTn id="19" dur="2000" fill="hold"/>
                                        <p:tgtEl>
                                          <p:spTgt spid="44035">
                                            <p:txEl>
                                              <p:pRg st="3" end="3"/>
                                            </p:txEl>
                                          </p:spTgt>
                                        </p:tgtEl>
                                        <p:attrNameLst>
                                          <p:attrName>style.rotation</p:attrName>
                                        </p:attrNameLst>
                                      </p:cBhvr>
                                      <p:tavLst>
                                        <p:tav tm="0">
                                          <p:val>
                                            <p:fltVal val="720"/>
                                          </p:val>
                                        </p:tav>
                                        <p:tav tm="100000">
                                          <p:val>
                                            <p:fltVal val="0"/>
                                          </p:val>
                                        </p:tav>
                                      </p:tavLst>
                                    </p:anim>
                                    <p:anim calcmode="lin" valueType="num">
                                      <p:cBhvr>
                                        <p:cTn id="20" dur="2000" fill="hold"/>
                                        <p:tgtEl>
                                          <p:spTgt spid="44035">
                                            <p:txEl>
                                              <p:pRg st="3" end="3"/>
                                            </p:txEl>
                                          </p:spTgt>
                                        </p:tgtEl>
                                        <p:attrNameLst>
                                          <p:attrName>ppt_h</p:attrName>
                                        </p:attrNameLst>
                                      </p:cBhvr>
                                      <p:tavLst>
                                        <p:tav tm="0">
                                          <p:val>
                                            <p:fltVal val="0"/>
                                          </p:val>
                                        </p:tav>
                                        <p:tav tm="100000">
                                          <p:val>
                                            <p:strVal val="#ppt_h"/>
                                          </p:val>
                                        </p:tav>
                                      </p:tavLst>
                                    </p:anim>
                                    <p:anim calcmode="lin" valueType="num">
                                      <p:cBhvr>
                                        <p:cTn id="21" dur="2000" fill="hold"/>
                                        <p:tgtEl>
                                          <p:spTgt spid="44035">
                                            <p:txEl>
                                              <p:pRg st="3" end="3"/>
                                            </p:txEl>
                                          </p:spTgt>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600"/>
                            </p:stCondLst>
                            <p:childTnLst>
                              <p:par>
                                <p:cTn id="23" presetID="35" presetClass="entr" presetSubtype="0" fill="hold" nodeType="afterEffect">
                                  <p:stCondLst>
                                    <p:cond delay="1000"/>
                                  </p:stCondLst>
                                  <p:childTnLst>
                                    <p:set>
                                      <p:cBhvr>
                                        <p:cTn id="24" dur="1" fill="hold">
                                          <p:stCondLst>
                                            <p:cond delay="0"/>
                                          </p:stCondLst>
                                        </p:cTn>
                                        <p:tgtEl>
                                          <p:spTgt spid="44035">
                                            <p:txEl>
                                              <p:pRg st="4" end="4"/>
                                            </p:txEl>
                                          </p:spTgt>
                                        </p:tgtEl>
                                        <p:attrNameLst>
                                          <p:attrName>style.visibility</p:attrName>
                                        </p:attrNameLst>
                                      </p:cBhvr>
                                      <p:to>
                                        <p:strVal val="visible"/>
                                      </p:to>
                                    </p:set>
                                    <p:animEffect transition="in" filter="fade">
                                      <p:cBhvr>
                                        <p:cTn id="25" dur="2000"/>
                                        <p:tgtEl>
                                          <p:spTgt spid="44035">
                                            <p:txEl>
                                              <p:pRg st="4" end="4"/>
                                            </p:txEl>
                                          </p:spTgt>
                                        </p:tgtEl>
                                      </p:cBhvr>
                                    </p:animEffect>
                                    <p:anim calcmode="lin" valueType="num">
                                      <p:cBhvr>
                                        <p:cTn id="26" dur="2000" fill="hold"/>
                                        <p:tgtEl>
                                          <p:spTgt spid="44035">
                                            <p:txEl>
                                              <p:pRg st="4" end="4"/>
                                            </p:txEl>
                                          </p:spTgt>
                                        </p:tgtEl>
                                        <p:attrNameLst>
                                          <p:attrName>style.rotation</p:attrName>
                                        </p:attrNameLst>
                                      </p:cBhvr>
                                      <p:tavLst>
                                        <p:tav tm="0">
                                          <p:val>
                                            <p:fltVal val="720"/>
                                          </p:val>
                                        </p:tav>
                                        <p:tav tm="100000">
                                          <p:val>
                                            <p:fltVal val="0"/>
                                          </p:val>
                                        </p:tav>
                                      </p:tavLst>
                                    </p:anim>
                                    <p:anim calcmode="lin" valueType="num">
                                      <p:cBhvr>
                                        <p:cTn id="27" dur="2000" fill="hold"/>
                                        <p:tgtEl>
                                          <p:spTgt spid="44035">
                                            <p:txEl>
                                              <p:pRg st="4" end="4"/>
                                            </p:txEl>
                                          </p:spTgt>
                                        </p:tgtEl>
                                        <p:attrNameLst>
                                          <p:attrName>ppt_h</p:attrName>
                                        </p:attrNameLst>
                                      </p:cBhvr>
                                      <p:tavLst>
                                        <p:tav tm="0">
                                          <p:val>
                                            <p:fltVal val="0"/>
                                          </p:val>
                                        </p:tav>
                                        <p:tav tm="100000">
                                          <p:val>
                                            <p:strVal val="#ppt_h"/>
                                          </p:val>
                                        </p:tav>
                                      </p:tavLst>
                                    </p:anim>
                                    <p:anim calcmode="lin" valueType="num">
                                      <p:cBhvr>
                                        <p:cTn id="28" dur="2000" fill="hold"/>
                                        <p:tgtEl>
                                          <p:spTgt spid="44035">
                                            <p:txEl>
                                              <p:pRg st="4" end="4"/>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10600"/>
                            </p:stCondLst>
                            <p:childTnLst>
                              <p:par>
                                <p:cTn id="30" presetID="35" presetClass="entr" presetSubtype="0" fill="hold" nodeType="afterEffect">
                                  <p:stCondLst>
                                    <p:cond delay="1000"/>
                                  </p:stCondLst>
                                  <p:childTnLst>
                                    <p:set>
                                      <p:cBhvr>
                                        <p:cTn id="31" dur="1" fill="hold">
                                          <p:stCondLst>
                                            <p:cond delay="0"/>
                                          </p:stCondLst>
                                        </p:cTn>
                                        <p:tgtEl>
                                          <p:spTgt spid="44035">
                                            <p:txEl>
                                              <p:pRg st="5" end="5"/>
                                            </p:txEl>
                                          </p:spTgt>
                                        </p:tgtEl>
                                        <p:attrNameLst>
                                          <p:attrName>style.visibility</p:attrName>
                                        </p:attrNameLst>
                                      </p:cBhvr>
                                      <p:to>
                                        <p:strVal val="visible"/>
                                      </p:to>
                                    </p:set>
                                    <p:animEffect transition="in" filter="fade">
                                      <p:cBhvr>
                                        <p:cTn id="32" dur="2000"/>
                                        <p:tgtEl>
                                          <p:spTgt spid="44035">
                                            <p:txEl>
                                              <p:pRg st="5" end="5"/>
                                            </p:txEl>
                                          </p:spTgt>
                                        </p:tgtEl>
                                      </p:cBhvr>
                                    </p:animEffect>
                                    <p:anim calcmode="lin" valueType="num">
                                      <p:cBhvr>
                                        <p:cTn id="33" dur="2000" fill="hold"/>
                                        <p:tgtEl>
                                          <p:spTgt spid="44035">
                                            <p:txEl>
                                              <p:pRg st="5" end="5"/>
                                            </p:txEl>
                                          </p:spTgt>
                                        </p:tgtEl>
                                        <p:attrNameLst>
                                          <p:attrName>style.rotation</p:attrName>
                                        </p:attrNameLst>
                                      </p:cBhvr>
                                      <p:tavLst>
                                        <p:tav tm="0">
                                          <p:val>
                                            <p:fltVal val="720"/>
                                          </p:val>
                                        </p:tav>
                                        <p:tav tm="100000">
                                          <p:val>
                                            <p:fltVal val="0"/>
                                          </p:val>
                                        </p:tav>
                                      </p:tavLst>
                                    </p:anim>
                                    <p:anim calcmode="lin" valueType="num">
                                      <p:cBhvr>
                                        <p:cTn id="34" dur="2000" fill="hold"/>
                                        <p:tgtEl>
                                          <p:spTgt spid="44035">
                                            <p:txEl>
                                              <p:pRg st="5" end="5"/>
                                            </p:txEl>
                                          </p:spTgt>
                                        </p:tgtEl>
                                        <p:attrNameLst>
                                          <p:attrName>ppt_h</p:attrName>
                                        </p:attrNameLst>
                                      </p:cBhvr>
                                      <p:tavLst>
                                        <p:tav tm="0">
                                          <p:val>
                                            <p:fltVal val="0"/>
                                          </p:val>
                                        </p:tav>
                                        <p:tav tm="100000">
                                          <p:val>
                                            <p:strVal val="#ppt_h"/>
                                          </p:val>
                                        </p:tav>
                                      </p:tavLst>
                                    </p:anim>
                                    <p:anim calcmode="lin" valueType="num">
                                      <p:cBhvr>
                                        <p:cTn id="35" dur="2000" fill="hold"/>
                                        <p:tgtEl>
                                          <p:spTgt spid="44035">
                                            <p:txEl>
                                              <p:pRg st="5" end="5"/>
                                            </p:txEl>
                                          </p:spTgt>
                                        </p:tgtEl>
                                        <p:attrNameLst>
                                          <p:attrName>ppt_w</p:attrName>
                                        </p:attrNameLst>
                                      </p:cBhvr>
                                      <p:tavLst>
                                        <p:tav tm="0">
                                          <p:val>
                                            <p:fltVal val="0"/>
                                          </p:val>
                                        </p:tav>
                                        <p:tav tm="100000">
                                          <p:val>
                                            <p:strVal val="#ppt_w"/>
                                          </p:val>
                                        </p:tav>
                                      </p:tavLst>
                                    </p:anim>
                                  </p:childTnLst>
                                </p:cTn>
                              </p:par>
                            </p:childTnLst>
                          </p:cTn>
                        </p:par>
                        <p:par>
                          <p:cTn id="36" fill="hold" nodeType="afterGroup">
                            <p:stCondLst>
                              <p:cond delay="13600"/>
                            </p:stCondLst>
                            <p:childTnLst>
                              <p:par>
                                <p:cTn id="37" presetID="35" presetClass="entr" presetSubtype="0" fill="hold" nodeType="afterEffect">
                                  <p:stCondLst>
                                    <p:cond delay="1000"/>
                                  </p:stCondLst>
                                  <p:childTnLst>
                                    <p:set>
                                      <p:cBhvr>
                                        <p:cTn id="38" dur="1" fill="hold">
                                          <p:stCondLst>
                                            <p:cond delay="0"/>
                                          </p:stCondLst>
                                        </p:cTn>
                                        <p:tgtEl>
                                          <p:spTgt spid="44035">
                                            <p:txEl>
                                              <p:pRg st="7" end="7"/>
                                            </p:txEl>
                                          </p:spTgt>
                                        </p:tgtEl>
                                        <p:attrNameLst>
                                          <p:attrName>style.visibility</p:attrName>
                                        </p:attrNameLst>
                                      </p:cBhvr>
                                      <p:to>
                                        <p:strVal val="visible"/>
                                      </p:to>
                                    </p:set>
                                    <p:animEffect transition="in" filter="fade">
                                      <p:cBhvr>
                                        <p:cTn id="39" dur="2000"/>
                                        <p:tgtEl>
                                          <p:spTgt spid="44035">
                                            <p:txEl>
                                              <p:pRg st="7" end="7"/>
                                            </p:txEl>
                                          </p:spTgt>
                                        </p:tgtEl>
                                      </p:cBhvr>
                                    </p:animEffect>
                                    <p:anim calcmode="lin" valueType="num">
                                      <p:cBhvr>
                                        <p:cTn id="40" dur="2000" fill="hold"/>
                                        <p:tgtEl>
                                          <p:spTgt spid="44035">
                                            <p:txEl>
                                              <p:pRg st="7" end="7"/>
                                            </p:txEl>
                                          </p:spTgt>
                                        </p:tgtEl>
                                        <p:attrNameLst>
                                          <p:attrName>style.rotation</p:attrName>
                                        </p:attrNameLst>
                                      </p:cBhvr>
                                      <p:tavLst>
                                        <p:tav tm="0">
                                          <p:val>
                                            <p:fltVal val="720"/>
                                          </p:val>
                                        </p:tav>
                                        <p:tav tm="100000">
                                          <p:val>
                                            <p:fltVal val="0"/>
                                          </p:val>
                                        </p:tav>
                                      </p:tavLst>
                                    </p:anim>
                                    <p:anim calcmode="lin" valueType="num">
                                      <p:cBhvr>
                                        <p:cTn id="41" dur="2000" fill="hold"/>
                                        <p:tgtEl>
                                          <p:spTgt spid="44035">
                                            <p:txEl>
                                              <p:pRg st="7" end="7"/>
                                            </p:txEl>
                                          </p:spTgt>
                                        </p:tgtEl>
                                        <p:attrNameLst>
                                          <p:attrName>ppt_h</p:attrName>
                                        </p:attrNameLst>
                                      </p:cBhvr>
                                      <p:tavLst>
                                        <p:tav tm="0">
                                          <p:val>
                                            <p:fltVal val="0"/>
                                          </p:val>
                                        </p:tav>
                                        <p:tav tm="100000">
                                          <p:val>
                                            <p:strVal val="#ppt_h"/>
                                          </p:val>
                                        </p:tav>
                                      </p:tavLst>
                                    </p:anim>
                                    <p:anim calcmode="lin" valueType="num">
                                      <p:cBhvr>
                                        <p:cTn id="42" dur="2000" fill="hold"/>
                                        <p:tgtEl>
                                          <p:spTgt spid="44035">
                                            <p:txEl>
                                              <p:pRg st="7" end="7"/>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5544276E-3FB2-7CB4-96E3-52D77C41D3E0}"/>
              </a:ext>
            </a:extLst>
          </p:cNvPr>
          <p:cNvSpPr>
            <a:spLocks noGrp="1"/>
          </p:cNvSpPr>
          <p:nvPr>
            <p:ph type="title"/>
          </p:nvPr>
        </p:nvSpPr>
        <p:spPr>
          <a:xfrm>
            <a:off x="76200" y="228600"/>
            <a:ext cx="6348413" cy="1320800"/>
          </a:xfrm>
        </p:spPr>
        <p:txBody>
          <a:bodyPr/>
          <a:lstStyle/>
          <a:p>
            <a:pPr eaLnBrk="1" hangingPunct="1"/>
            <a:r>
              <a:rPr lang="en-US" altLang="en-US">
                <a:solidFill>
                  <a:srgbClr val="5A5800"/>
                </a:solidFill>
              </a:rPr>
              <a:t>Driver Records</a:t>
            </a:r>
          </a:p>
        </p:txBody>
      </p:sp>
      <p:sp>
        <p:nvSpPr>
          <p:cNvPr id="119811" name="Rectangle 3">
            <a:extLst>
              <a:ext uri="{FF2B5EF4-FFF2-40B4-BE49-F238E27FC236}">
                <a16:creationId xmlns:a16="http://schemas.microsoft.com/office/drawing/2014/main" id="{A973B021-9DD3-2439-1C4D-7A3CD447BA15}"/>
              </a:ext>
            </a:extLst>
          </p:cNvPr>
          <p:cNvSpPr>
            <a:spLocks noGrp="1"/>
          </p:cNvSpPr>
          <p:nvPr>
            <p:ph idx="1"/>
          </p:nvPr>
        </p:nvSpPr>
        <p:spPr>
          <a:xfrm>
            <a:off x="101600" y="893763"/>
            <a:ext cx="8229600" cy="4343400"/>
          </a:xfrm>
        </p:spPr>
        <p:txBody>
          <a:bodyPr/>
          <a:lstStyle/>
          <a:p>
            <a:pPr marL="533400" indent="-533400" eaLnBrk="1" hangingPunct="1">
              <a:buFontTx/>
              <a:buNone/>
            </a:pPr>
            <a:r>
              <a:rPr lang="en-US" altLang="en-US" sz="2000" b="1" dirty="0"/>
              <a:t>What is the detailed process for a driver or a carrier to contest </a:t>
            </a:r>
          </a:p>
          <a:p>
            <a:pPr marL="533400" indent="-533400" eaLnBrk="1" hangingPunct="1">
              <a:buFontTx/>
              <a:buNone/>
            </a:pPr>
            <a:r>
              <a:rPr lang="en-US" altLang="en-US" sz="2000" b="1" dirty="0"/>
              <a:t>information contained in their FMCSA records?</a:t>
            </a:r>
          </a:p>
          <a:p>
            <a:pPr marL="533400" indent="-533400" eaLnBrk="1" hangingPunct="1">
              <a:buFontTx/>
              <a:buNone/>
            </a:pPr>
            <a:endParaRPr lang="en-US" altLang="en-US" sz="900" b="1" dirty="0"/>
          </a:p>
          <a:p>
            <a:pPr marL="533400" indent="-533400" eaLnBrk="1" hangingPunct="1">
              <a:buFontTx/>
              <a:buAutoNum type="alphaUcPeriod"/>
            </a:pPr>
            <a:r>
              <a:rPr lang="en-US" altLang="en-US" sz="2000" dirty="0"/>
              <a:t>Drivers should use FMCSA’s DataQs system to make a Request for Data Review (RDR) in FMCSA databases. To do this, drivers can go to the DataQs registration page: </a:t>
            </a:r>
          </a:p>
          <a:p>
            <a:pPr marL="533400" indent="-533400" eaLnBrk="1" hangingPunct="1">
              <a:buFontTx/>
              <a:buAutoNum type="alphaUcPeriod"/>
            </a:pPr>
            <a:endParaRPr lang="en-US" altLang="en-US" sz="1000" dirty="0"/>
          </a:p>
          <a:p>
            <a:pPr marL="533400" indent="-533400" eaLnBrk="1" hangingPunct="1">
              <a:buFontTx/>
              <a:buNone/>
            </a:pPr>
            <a:r>
              <a:rPr lang="en-US" altLang="en-US" sz="2000" b="1" dirty="0"/>
              <a:t>	</a:t>
            </a:r>
            <a:r>
              <a:rPr lang="en-US" altLang="en-US" sz="2000" b="1" u="sng" dirty="0">
                <a:solidFill>
                  <a:srgbClr val="0000FF"/>
                </a:solidFill>
                <a:hlinkClick r:id="rId2">
                  <a:extLst>
                    <a:ext uri="{A12FA001-AC4F-418D-AE19-62706E023703}">
                      <ahyp:hlinkClr xmlns:ahyp="http://schemas.microsoft.com/office/drawing/2018/hyperlinkcolor" val="tx"/>
                    </a:ext>
                  </a:extLst>
                </a:hlinkClick>
              </a:rPr>
              <a:t>https://dataqs.fmcsa.dot.gov/login.asp</a:t>
            </a:r>
            <a:r>
              <a:rPr lang="en-US" altLang="en-US" sz="2000" b="1" dirty="0">
                <a:solidFill>
                  <a:srgbClr val="0000FF"/>
                </a:solidFill>
              </a:rPr>
              <a:t> </a:t>
            </a:r>
          </a:p>
          <a:p>
            <a:pPr marL="533400" indent="-533400" eaLnBrk="1" hangingPunct="1">
              <a:buFontTx/>
              <a:buNone/>
            </a:pPr>
            <a:endParaRPr lang="en-US" altLang="en-US" sz="1000" dirty="0"/>
          </a:p>
          <a:p>
            <a:pPr marL="533400" indent="-533400" eaLnBrk="1" hangingPunct="1">
              <a:buFontTx/>
              <a:buNone/>
            </a:pPr>
            <a:r>
              <a:rPr lang="en-US" altLang="en-US" sz="2000" dirty="0"/>
              <a:t>	then select “Register Online” as a general public user and create a DataQs account profile. </a:t>
            </a:r>
          </a:p>
          <a:p>
            <a:pPr marL="533400" indent="-533400" eaLnBrk="1" hangingPunct="1"/>
            <a:r>
              <a:rPr lang="en-US" altLang="en-US" sz="2000" dirty="0"/>
              <a:t>Once registered, drivers can request a review of their data by following detailed instructions in the help menu.</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p:cTn id="7" dur="1000" fill="hold"/>
                                        <p:tgtEl>
                                          <p:spTgt spid="11981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98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9811">
                                            <p:txEl>
                                              <p:pRg st="0" end="0"/>
                                            </p:txEl>
                                          </p:spTgt>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9811">
                                            <p:txEl>
                                              <p:pRg st="1" end="1"/>
                                            </p:txEl>
                                          </p:spTgt>
                                        </p:tgtEl>
                                        <p:attrNameLst>
                                          <p:attrName>style.visibility</p:attrName>
                                        </p:attrNameLst>
                                      </p:cBhvr>
                                      <p:to>
                                        <p:strVal val="visible"/>
                                      </p:to>
                                    </p:set>
                                    <p:anim calcmode="lin" valueType="num">
                                      <p:cBhvr>
                                        <p:cTn id="13" dur="1000" fill="hold"/>
                                        <p:tgtEl>
                                          <p:spTgt spid="119811">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119811">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1981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ntr" presetSubtype="0" fill="hold" nodeType="clickEffect">
                                  <p:stCondLst>
                                    <p:cond delay="0"/>
                                  </p:stCondLst>
                                  <p:childTnLst>
                                    <p:set>
                                      <p:cBhvr>
                                        <p:cTn id="19" dur="1" fill="hold">
                                          <p:stCondLst>
                                            <p:cond delay="0"/>
                                          </p:stCondLst>
                                        </p:cTn>
                                        <p:tgtEl>
                                          <p:spTgt spid="119811">
                                            <p:txEl>
                                              <p:pRg st="3" end="3"/>
                                            </p:txEl>
                                          </p:spTgt>
                                        </p:tgtEl>
                                        <p:attrNameLst>
                                          <p:attrName>style.visibility</p:attrName>
                                        </p:attrNameLst>
                                      </p:cBhvr>
                                      <p:to>
                                        <p:strVal val="visible"/>
                                      </p:to>
                                    </p:set>
                                    <p:animEffect transition="in" filter="fade">
                                      <p:cBhvr>
                                        <p:cTn id="20" dur="2000"/>
                                        <p:tgtEl>
                                          <p:spTgt spid="119811">
                                            <p:txEl>
                                              <p:pRg st="3" end="3"/>
                                            </p:txEl>
                                          </p:spTgt>
                                        </p:tgtEl>
                                      </p:cBhvr>
                                    </p:animEffect>
                                    <p:anim calcmode="lin" valueType="num">
                                      <p:cBhvr>
                                        <p:cTn id="21" dur="2000" fill="hold"/>
                                        <p:tgtEl>
                                          <p:spTgt spid="119811">
                                            <p:txEl>
                                              <p:pRg st="3" end="3"/>
                                            </p:txEl>
                                          </p:spTgt>
                                        </p:tgtEl>
                                        <p:attrNameLst>
                                          <p:attrName>style.rotation</p:attrName>
                                        </p:attrNameLst>
                                      </p:cBhvr>
                                      <p:tavLst>
                                        <p:tav tm="0">
                                          <p:val>
                                            <p:fltVal val="720"/>
                                          </p:val>
                                        </p:tav>
                                        <p:tav tm="100000">
                                          <p:val>
                                            <p:fltVal val="0"/>
                                          </p:val>
                                        </p:tav>
                                      </p:tavLst>
                                    </p:anim>
                                    <p:anim calcmode="lin" valueType="num">
                                      <p:cBhvr>
                                        <p:cTn id="22" dur="2000" fill="hold"/>
                                        <p:tgtEl>
                                          <p:spTgt spid="119811">
                                            <p:txEl>
                                              <p:pRg st="3" end="3"/>
                                            </p:txEl>
                                          </p:spTgt>
                                        </p:tgtEl>
                                        <p:attrNameLst>
                                          <p:attrName>ppt_h</p:attrName>
                                        </p:attrNameLst>
                                      </p:cBhvr>
                                      <p:tavLst>
                                        <p:tav tm="0">
                                          <p:val>
                                            <p:fltVal val="0"/>
                                          </p:val>
                                        </p:tav>
                                        <p:tav tm="100000">
                                          <p:val>
                                            <p:strVal val="#ppt_h"/>
                                          </p:val>
                                        </p:tav>
                                      </p:tavLst>
                                    </p:anim>
                                    <p:anim calcmode="lin" valueType="num">
                                      <p:cBhvr>
                                        <p:cTn id="23" dur="2000" fill="hold"/>
                                        <p:tgtEl>
                                          <p:spTgt spid="119811">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nodeType="clickEffect">
                                  <p:stCondLst>
                                    <p:cond delay="0"/>
                                  </p:stCondLst>
                                  <p:childTnLst>
                                    <p:set>
                                      <p:cBhvr>
                                        <p:cTn id="27" dur="1" fill="hold">
                                          <p:stCondLst>
                                            <p:cond delay="0"/>
                                          </p:stCondLst>
                                        </p:cTn>
                                        <p:tgtEl>
                                          <p:spTgt spid="119811">
                                            <p:txEl>
                                              <p:pRg st="5" end="5"/>
                                            </p:txEl>
                                          </p:spTgt>
                                        </p:tgtEl>
                                        <p:attrNameLst>
                                          <p:attrName>style.visibility</p:attrName>
                                        </p:attrNameLst>
                                      </p:cBhvr>
                                      <p:to>
                                        <p:strVal val="visible"/>
                                      </p:to>
                                    </p:set>
                                    <p:animEffect transition="in" filter="fade">
                                      <p:cBhvr>
                                        <p:cTn id="28" dur="2000"/>
                                        <p:tgtEl>
                                          <p:spTgt spid="119811">
                                            <p:txEl>
                                              <p:pRg st="5" end="5"/>
                                            </p:txEl>
                                          </p:spTgt>
                                        </p:tgtEl>
                                      </p:cBhvr>
                                    </p:animEffect>
                                    <p:anim calcmode="lin" valueType="num">
                                      <p:cBhvr>
                                        <p:cTn id="29" dur="2000" fill="hold"/>
                                        <p:tgtEl>
                                          <p:spTgt spid="119811">
                                            <p:txEl>
                                              <p:pRg st="5" end="5"/>
                                            </p:txEl>
                                          </p:spTgt>
                                        </p:tgtEl>
                                        <p:attrNameLst>
                                          <p:attrName>style.rotation</p:attrName>
                                        </p:attrNameLst>
                                      </p:cBhvr>
                                      <p:tavLst>
                                        <p:tav tm="0">
                                          <p:val>
                                            <p:fltVal val="720"/>
                                          </p:val>
                                        </p:tav>
                                        <p:tav tm="100000">
                                          <p:val>
                                            <p:fltVal val="0"/>
                                          </p:val>
                                        </p:tav>
                                      </p:tavLst>
                                    </p:anim>
                                    <p:anim calcmode="lin" valueType="num">
                                      <p:cBhvr>
                                        <p:cTn id="30" dur="2000" fill="hold"/>
                                        <p:tgtEl>
                                          <p:spTgt spid="119811">
                                            <p:txEl>
                                              <p:pRg st="5" end="5"/>
                                            </p:txEl>
                                          </p:spTgt>
                                        </p:tgtEl>
                                        <p:attrNameLst>
                                          <p:attrName>ppt_h</p:attrName>
                                        </p:attrNameLst>
                                      </p:cBhvr>
                                      <p:tavLst>
                                        <p:tav tm="0">
                                          <p:val>
                                            <p:fltVal val="0"/>
                                          </p:val>
                                        </p:tav>
                                        <p:tav tm="100000">
                                          <p:val>
                                            <p:strVal val="#ppt_h"/>
                                          </p:val>
                                        </p:tav>
                                      </p:tavLst>
                                    </p:anim>
                                    <p:anim calcmode="lin" valueType="num">
                                      <p:cBhvr>
                                        <p:cTn id="31" dur="2000" fill="hold"/>
                                        <p:tgtEl>
                                          <p:spTgt spid="119811">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5" presetClass="entr" presetSubtype="0" fill="hold" nodeType="clickEffect">
                                  <p:stCondLst>
                                    <p:cond delay="0"/>
                                  </p:stCondLst>
                                  <p:childTnLst>
                                    <p:set>
                                      <p:cBhvr>
                                        <p:cTn id="35" dur="1" fill="hold">
                                          <p:stCondLst>
                                            <p:cond delay="0"/>
                                          </p:stCondLst>
                                        </p:cTn>
                                        <p:tgtEl>
                                          <p:spTgt spid="119811">
                                            <p:txEl>
                                              <p:pRg st="7" end="7"/>
                                            </p:txEl>
                                          </p:spTgt>
                                        </p:tgtEl>
                                        <p:attrNameLst>
                                          <p:attrName>style.visibility</p:attrName>
                                        </p:attrNameLst>
                                      </p:cBhvr>
                                      <p:to>
                                        <p:strVal val="visible"/>
                                      </p:to>
                                    </p:set>
                                    <p:animEffect transition="in" filter="fade">
                                      <p:cBhvr>
                                        <p:cTn id="36" dur="2000"/>
                                        <p:tgtEl>
                                          <p:spTgt spid="119811">
                                            <p:txEl>
                                              <p:pRg st="7" end="7"/>
                                            </p:txEl>
                                          </p:spTgt>
                                        </p:tgtEl>
                                      </p:cBhvr>
                                    </p:animEffect>
                                    <p:anim calcmode="lin" valueType="num">
                                      <p:cBhvr>
                                        <p:cTn id="37" dur="2000" fill="hold"/>
                                        <p:tgtEl>
                                          <p:spTgt spid="119811">
                                            <p:txEl>
                                              <p:pRg st="7" end="7"/>
                                            </p:txEl>
                                          </p:spTgt>
                                        </p:tgtEl>
                                        <p:attrNameLst>
                                          <p:attrName>style.rotation</p:attrName>
                                        </p:attrNameLst>
                                      </p:cBhvr>
                                      <p:tavLst>
                                        <p:tav tm="0">
                                          <p:val>
                                            <p:fltVal val="720"/>
                                          </p:val>
                                        </p:tav>
                                        <p:tav tm="100000">
                                          <p:val>
                                            <p:fltVal val="0"/>
                                          </p:val>
                                        </p:tav>
                                      </p:tavLst>
                                    </p:anim>
                                    <p:anim calcmode="lin" valueType="num">
                                      <p:cBhvr>
                                        <p:cTn id="38" dur="2000" fill="hold"/>
                                        <p:tgtEl>
                                          <p:spTgt spid="119811">
                                            <p:txEl>
                                              <p:pRg st="7" end="7"/>
                                            </p:txEl>
                                          </p:spTgt>
                                        </p:tgtEl>
                                        <p:attrNameLst>
                                          <p:attrName>ppt_h</p:attrName>
                                        </p:attrNameLst>
                                      </p:cBhvr>
                                      <p:tavLst>
                                        <p:tav tm="0">
                                          <p:val>
                                            <p:fltVal val="0"/>
                                          </p:val>
                                        </p:tav>
                                        <p:tav tm="100000">
                                          <p:val>
                                            <p:strVal val="#ppt_h"/>
                                          </p:val>
                                        </p:tav>
                                      </p:tavLst>
                                    </p:anim>
                                    <p:anim calcmode="lin" valueType="num">
                                      <p:cBhvr>
                                        <p:cTn id="39" dur="2000" fill="hold"/>
                                        <p:tgtEl>
                                          <p:spTgt spid="119811">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5" presetClass="entr" presetSubtype="0" fill="hold" nodeType="clickEffect">
                                  <p:stCondLst>
                                    <p:cond delay="0"/>
                                  </p:stCondLst>
                                  <p:childTnLst>
                                    <p:set>
                                      <p:cBhvr>
                                        <p:cTn id="43" dur="1" fill="hold">
                                          <p:stCondLst>
                                            <p:cond delay="0"/>
                                          </p:stCondLst>
                                        </p:cTn>
                                        <p:tgtEl>
                                          <p:spTgt spid="119811">
                                            <p:txEl>
                                              <p:pRg st="8" end="8"/>
                                            </p:txEl>
                                          </p:spTgt>
                                        </p:tgtEl>
                                        <p:attrNameLst>
                                          <p:attrName>style.visibility</p:attrName>
                                        </p:attrNameLst>
                                      </p:cBhvr>
                                      <p:to>
                                        <p:strVal val="visible"/>
                                      </p:to>
                                    </p:set>
                                    <p:animEffect transition="in" filter="fade">
                                      <p:cBhvr>
                                        <p:cTn id="44" dur="2000"/>
                                        <p:tgtEl>
                                          <p:spTgt spid="119811">
                                            <p:txEl>
                                              <p:pRg st="8" end="8"/>
                                            </p:txEl>
                                          </p:spTgt>
                                        </p:tgtEl>
                                      </p:cBhvr>
                                    </p:animEffect>
                                    <p:anim calcmode="lin" valueType="num">
                                      <p:cBhvr>
                                        <p:cTn id="45" dur="2000" fill="hold"/>
                                        <p:tgtEl>
                                          <p:spTgt spid="119811">
                                            <p:txEl>
                                              <p:pRg st="8" end="8"/>
                                            </p:txEl>
                                          </p:spTgt>
                                        </p:tgtEl>
                                        <p:attrNameLst>
                                          <p:attrName>style.rotation</p:attrName>
                                        </p:attrNameLst>
                                      </p:cBhvr>
                                      <p:tavLst>
                                        <p:tav tm="0">
                                          <p:val>
                                            <p:fltVal val="720"/>
                                          </p:val>
                                        </p:tav>
                                        <p:tav tm="100000">
                                          <p:val>
                                            <p:fltVal val="0"/>
                                          </p:val>
                                        </p:tav>
                                      </p:tavLst>
                                    </p:anim>
                                    <p:anim calcmode="lin" valueType="num">
                                      <p:cBhvr>
                                        <p:cTn id="46" dur="2000" fill="hold"/>
                                        <p:tgtEl>
                                          <p:spTgt spid="119811">
                                            <p:txEl>
                                              <p:pRg st="8" end="8"/>
                                            </p:txEl>
                                          </p:spTgt>
                                        </p:tgtEl>
                                        <p:attrNameLst>
                                          <p:attrName>ppt_h</p:attrName>
                                        </p:attrNameLst>
                                      </p:cBhvr>
                                      <p:tavLst>
                                        <p:tav tm="0">
                                          <p:val>
                                            <p:fltVal val="0"/>
                                          </p:val>
                                        </p:tav>
                                        <p:tav tm="100000">
                                          <p:val>
                                            <p:strVal val="#ppt_h"/>
                                          </p:val>
                                        </p:tav>
                                      </p:tavLst>
                                    </p:anim>
                                    <p:anim calcmode="lin" valueType="num">
                                      <p:cBhvr>
                                        <p:cTn id="47" dur="2000" fill="hold"/>
                                        <p:tgtEl>
                                          <p:spTgt spid="119811">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1">
            <a:extLst>
              <a:ext uri="{FF2B5EF4-FFF2-40B4-BE49-F238E27FC236}">
                <a16:creationId xmlns:a16="http://schemas.microsoft.com/office/drawing/2014/main" id="{78601FBE-9694-5FFD-1714-8C67E5F37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91440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2">
            <a:extLst>
              <a:ext uri="{FF2B5EF4-FFF2-40B4-BE49-F238E27FC236}">
                <a16:creationId xmlns:a16="http://schemas.microsoft.com/office/drawing/2014/main" id="{34CB17B2-9D92-9550-186C-529FD2F97FD0}"/>
              </a:ext>
            </a:extLst>
          </p:cNvPr>
          <p:cNvSpPr>
            <a:spLocks noGrp="1" noChangeArrowheads="1"/>
          </p:cNvSpPr>
          <p:nvPr>
            <p:ph type="title"/>
          </p:nvPr>
        </p:nvSpPr>
        <p:spPr>
          <a:xfrm>
            <a:off x="152400" y="0"/>
            <a:ext cx="8839200" cy="1447800"/>
          </a:xfrm>
        </p:spPr>
        <p:txBody>
          <a:bodyPr/>
          <a:lstStyle/>
          <a:p>
            <a:pPr eaLnBrk="1" hangingPunct="1">
              <a:defRPr/>
            </a:pPr>
            <a:r>
              <a:rPr lang="en-US" altLang="en-US" dirty="0">
                <a:solidFill>
                  <a:srgbClr val="CC6600"/>
                </a:solidFill>
              </a:rPr>
              <a:t>Current SMS ratings for:</a:t>
            </a:r>
            <a:br>
              <a:rPr lang="en-US" altLang="en-US" dirty="0"/>
            </a:br>
            <a:r>
              <a:rPr lang="en-US" altLang="en-US" b="1" dirty="0">
                <a:solidFill>
                  <a:srgbClr val="808000"/>
                </a:solidFill>
                <a:effectLst>
                  <a:outerShdw blurRad="38100" dist="38100" dir="2700000" algn="tl">
                    <a:srgbClr val="000000">
                      <a:alpha val="43137"/>
                    </a:srgbClr>
                  </a:outerShdw>
                </a:effectLst>
              </a:rPr>
              <a:t>D.O.T. # 71052</a:t>
            </a:r>
          </a:p>
        </p:txBody>
      </p:sp>
      <p:sp>
        <p:nvSpPr>
          <p:cNvPr id="128003" name="Rectangle 3">
            <a:extLst>
              <a:ext uri="{FF2B5EF4-FFF2-40B4-BE49-F238E27FC236}">
                <a16:creationId xmlns:a16="http://schemas.microsoft.com/office/drawing/2014/main" id="{3516769B-6F60-5D6C-4DF4-0B4DDAEEE3EB}"/>
              </a:ext>
            </a:extLst>
          </p:cNvPr>
          <p:cNvSpPr>
            <a:spLocks noGrp="1" noChangeArrowheads="1"/>
          </p:cNvSpPr>
          <p:nvPr>
            <p:ph idx="1"/>
          </p:nvPr>
        </p:nvSpPr>
        <p:spPr>
          <a:xfrm>
            <a:off x="0" y="1143000"/>
            <a:ext cx="9144000" cy="582613"/>
          </a:xfrm>
          <a:solidFill>
            <a:schemeClr val="accent5">
              <a:lumMod val="75000"/>
            </a:schemeClr>
          </a:solidFill>
        </p:spPr>
        <p:txBody>
          <a:bodyPr/>
          <a:lstStyle/>
          <a:p>
            <a:pPr algn="ctr" eaLnBrk="1" hangingPunct="1">
              <a:lnSpc>
                <a:spcPct val="90000"/>
              </a:lnSpc>
              <a:buFontTx/>
              <a:buNone/>
              <a:defRPr/>
            </a:pPr>
            <a:r>
              <a:rPr lang="en-US" altLang="en-US" sz="3600" b="1" u="sng" dirty="0">
                <a:solidFill>
                  <a:srgbClr val="161645"/>
                </a:solidFill>
                <a:uFill>
                  <a:solidFill>
                    <a:srgbClr val="161645"/>
                  </a:solidFill>
                </a:uFill>
                <a:hlinkClick r:id="rId3"/>
              </a:rPr>
              <a:t>http://csa.fmcsa.dot.gov</a:t>
            </a:r>
            <a:endParaRPr lang="en-US" altLang="en-US" sz="3600" b="1" u="sng" dirty="0">
              <a:solidFill>
                <a:srgbClr val="161645"/>
              </a:solidFill>
              <a:uFill>
                <a:solidFill>
                  <a:srgbClr val="161645"/>
                </a:solidFill>
              </a:uFill>
            </a:endParaRPr>
          </a:p>
        </p:txBody>
      </p:sp>
      <p:sp>
        <p:nvSpPr>
          <p:cNvPr id="194565" name="AutoShape 5">
            <a:extLst>
              <a:ext uri="{FF2B5EF4-FFF2-40B4-BE49-F238E27FC236}">
                <a16:creationId xmlns:a16="http://schemas.microsoft.com/office/drawing/2014/main" id="{D57A6E0D-693F-81F2-60ED-94C3C2614AE8}"/>
              </a:ext>
            </a:extLst>
          </p:cNvPr>
          <p:cNvSpPr>
            <a:spLocks noChangeArrowheads="1"/>
          </p:cNvSpPr>
          <p:nvPr/>
        </p:nvSpPr>
        <p:spPr bwMode="auto">
          <a:xfrm rot="-1466637">
            <a:off x="52388" y="5003800"/>
            <a:ext cx="7831137" cy="10636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B86BBEE-1E0F-5D42-600F-BB6E25FFEB23}"/>
              </a:ext>
            </a:extLst>
          </p:cNvPr>
          <p:cNvSpPr>
            <a:spLocks noGrp="1"/>
          </p:cNvSpPr>
          <p:nvPr>
            <p:ph type="title"/>
          </p:nvPr>
        </p:nvSpPr>
        <p:spPr>
          <a:xfrm>
            <a:off x="136525" y="177800"/>
            <a:ext cx="6348413" cy="1320800"/>
          </a:xfrm>
        </p:spPr>
        <p:txBody>
          <a:bodyPr/>
          <a:lstStyle/>
          <a:p>
            <a:pPr eaLnBrk="1" hangingPunct="1"/>
            <a:r>
              <a:rPr lang="en-US" altLang="en-US"/>
              <a:t>Career Options</a:t>
            </a:r>
          </a:p>
        </p:txBody>
      </p:sp>
      <p:sp>
        <p:nvSpPr>
          <p:cNvPr id="508931" name="Rectangle 3">
            <a:extLst>
              <a:ext uri="{FF2B5EF4-FFF2-40B4-BE49-F238E27FC236}">
                <a16:creationId xmlns:a16="http://schemas.microsoft.com/office/drawing/2014/main" id="{DD292E74-B0EB-01E8-3A49-7A3702B4FEA3}"/>
              </a:ext>
            </a:extLst>
          </p:cNvPr>
          <p:cNvSpPr>
            <a:spLocks noGrp="1" noChangeArrowheads="1"/>
          </p:cNvSpPr>
          <p:nvPr>
            <p:ph idx="1"/>
          </p:nvPr>
        </p:nvSpPr>
        <p:spPr>
          <a:xfrm>
            <a:off x="76200" y="1143000"/>
            <a:ext cx="8229600" cy="5638800"/>
          </a:xfrm>
        </p:spPr>
        <p:txBody>
          <a:bodyPr/>
          <a:lstStyle/>
          <a:p>
            <a:pPr eaLnBrk="1" hangingPunct="1">
              <a:lnSpc>
                <a:spcPct val="80000"/>
              </a:lnSpc>
              <a:buFontTx/>
              <a:buNone/>
              <a:defRPr/>
            </a:pPr>
            <a:r>
              <a:rPr lang="en-US" altLang="en-US" b="1" i="1" dirty="0">
                <a:effectLst>
                  <a:outerShdw blurRad="38100" dist="38100" dir="2700000" algn="tl">
                    <a:srgbClr val="FFFFFF"/>
                  </a:outerShdw>
                </a:effectLst>
              </a:rPr>
              <a:t>Operating Companies:</a:t>
            </a:r>
          </a:p>
          <a:p>
            <a:pPr eaLnBrk="1" hangingPunct="1">
              <a:lnSpc>
                <a:spcPct val="80000"/>
              </a:lnSpc>
              <a:buFontTx/>
              <a:buNone/>
              <a:defRPr/>
            </a:pPr>
            <a:endParaRPr lang="en-US" altLang="en-US" sz="600" b="1" dirty="0">
              <a:effectLst>
                <a:outerShdw blurRad="38100" dist="38100" dir="2700000" algn="tl">
                  <a:srgbClr val="FFFFFF"/>
                </a:outerShdw>
              </a:effectLst>
            </a:endParaRPr>
          </a:p>
          <a:p>
            <a:pPr eaLnBrk="1" hangingPunct="1">
              <a:defRPr/>
            </a:pPr>
            <a:r>
              <a:rPr lang="en-US" sz="2000" b="1" dirty="0"/>
              <a:t>Distribution Center</a:t>
            </a:r>
            <a:r>
              <a:rPr lang="en-US" sz="2000" dirty="0"/>
              <a:t>, Ste. Genevieve, MO: Established in 1992 </a:t>
            </a:r>
          </a:p>
          <a:p>
            <a:pPr lvl="1" eaLnBrk="1" hangingPunct="1">
              <a:defRPr/>
            </a:pPr>
            <a:r>
              <a:rPr lang="en-US" sz="2000" dirty="0"/>
              <a:t>In our Distribution Center, we bring merchandise into a large warehouse and divide it for the retail locations. Our trucking division then delivers the merchandise to the ordering store. </a:t>
            </a:r>
          </a:p>
          <a:p>
            <a:pPr eaLnBrk="1" hangingPunct="1">
              <a:defRPr/>
            </a:pPr>
            <a:r>
              <a:rPr lang="en-US" sz="2000" b="1" dirty="0"/>
              <a:t>Agricultural Division, </a:t>
            </a:r>
            <a:r>
              <a:rPr lang="en-US" sz="2000" dirty="0"/>
              <a:t>Biehle, MO: Founded in 1936 </a:t>
            </a:r>
          </a:p>
          <a:p>
            <a:pPr lvl="1" eaLnBrk="1" hangingPunct="1">
              <a:defRPr/>
            </a:pPr>
            <a:r>
              <a:rPr lang="en-US" sz="2000" dirty="0"/>
              <a:t>Referred to as the feed mill, Agri started out as a grind and mix operation selling swine, dairy, beef and poultry feeds. Agri is now established as a regional feed manufacturer selling swine, dairy, beef, poultry, ostrich, sheep, goat and pet feeds. We are one of the area’s largest fescue (grass seed) processors. Agri also has a retail location that sells the items listed above along with vet and farm supplies. </a:t>
            </a:r>
          </a:p>
        </p:txBody>
      </p:sp>
      <p:pic>
        <p:nvPicPr>
          <p:cNvPr id="90116" name="Picture 2" descr="A close up of a sign&#10;&#10;Description automatically generated">
            <a:extLst>
              <a:ext uri="{FF2B5EF4-FFF2-40B4-BE49-F238E27FC236}">
                <a16:creationId xmlns:a16="http://schemas.microsoft.com/office/drawing/2014/main" id="{966DCD05-5381-3590-2CBB-D2ECBAF18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25450"/>
            <a:ext cx="2752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a:extLst>
              <a:ext uri="{FF2B5EF4-FFF2-40B4-BE49-F238E27FC236}">
                <a16:creationId xmlns:a16="http://schemas.microsoft.com/office/drawing/2014/main" id="{3A79D409-09FF-9B53-2536-48DFC77FF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450" y="938213"/>
            <a:ext cx="22812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A picture containing object, clock&#10;&#10;Description automatically generated">
            <a:extLst>
              <a:ext uri="{FF2B5EF4-FFF2-40B4-BE49-F238E27FC236}">
                <a16:creationId xmlns:a16="http://schemas.microsoft.com/office/drawing/2014/main" id="{220D913D-447A-717F-C9CF-9CB4802E8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914400"/>
            <a:ext cx="177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8" descr="A close up of a sign&#10;&#10;Description automatically generated">
            <a:extLst>
              <a:ext uri="{FF2B5EF4-FFF2-40B4-BE49-F238E27FC236}">
                <a16:creationId xmlns:a16="http://schemas.microsoft.com/office/drawing/2014/main" id="{E0A22271-CFC5-001F-8165-76CB7C022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050" y="1776413"/>
            <a:ext cx="94615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BFCB585E-1C4A-6D01-8F2B-049682601A04}"/>
              </a:ext>
            </a:extLst>
          </p:cNvPr>
          <p:cNvSpPr>
            <a:spLocks noGrp="1"/>
          </p:cNvSpPr>
          <p:nvPr>
            <p:ph type="title"/>
          </p:nvPr>
        </p:nvSpPr>
        <p:spPr>
          <a:xfrm>
            <a:off x="457200" y="155575"/>
            <a:ext cx="6348413" cy="682625"/>
          </a:xfrm>
        </p:spPr>
        <p:txBody>
          <a:bodyPr/>
          <a:lstStyle/>
          <a:p>
            <a:pPr eaLnBrk="1" hangingPunct="1">
              <a:defRPr/>
            </a:pPr>
            <a:r>
              <a:rPr lang="en-US" altLang="en-US" b="1" dirty="0">
                <a:effectLst>
                  <a:outerShdw blurRad="38100" dist="38100" dir="2700000" algn="tl">
                    <a:srgbClr val="000000">
                      <a:alpha val="43137"/>
                    </a:srgbClr>
                  </a:outerShdw>
                </a:effectLst>
              </a:rPr>
              <a:t>Jeff Buchheit – President</a:t>
            </a:r>
          </a:p>
        </p:txBody>
      </p:sp>
      <p:pic>
        <p:nvPicPr>
          <p:cNvPr id="195587" name="Content Placeholder 1">
            <a:extLst>
              <a:ext uri="{FF2B5EF4-FFF2-40B4-BE49-F238E27FC236}">
                <a16:creationId xmlns:a16="http://schemas.microsoft.com/office/drawing/2014/main" id="{E8EF2AB1-85C5-43EC-9E17-76D633ADB7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717550"/>
            <a:ext cx="5638800" cy="4997450"/>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81B15254-55E1-5362-FA90-6C23FD5E3EC0}"/>
              </a:ext>
            </a:extLst>
          </p:cNvPr>
          <p:cNvSpPr>
            <a:spLocks noGrp="1"/>
          </p:cNvSpPr>
          <p:nvPr>
            <p:ph type="title"/>
          </p:nvPr>
        </p:nvSpPr>
        <p:spPr>
          <a:xfrm>
            <a:off x="228600" y="155575"/>
            <a:ext cx="6348413" cy="1320800"/>
          </a:xfrm>
        </p:spPr>
        <p:txBody>
          <a:bodyPr/>
          <a:lstStyle/>
          <a:p>
            <a:pPr>
              <a:defRPr/>
            </a:pPr>
            <a:r>
              <a:rPr lang="en-US" altLang="en-US" sz="6000" b="1" dirty="0">
                <a:effectLst>
                  <a:outerShdw blurRad="38100" dist="38100" dir="2700000" algn="tl">
                    <a:srgbClr val="000000">
                      <a:alpha val="43137"/>
                    </a:srgbClr>
                  </a:outerShdw>
                </a:effectLst>
              </a:rPr>
              <a:t>End of Day 1</a:t>
            </a:r>
          </a:p>
        </p:txBody>
      </p:sp>
      <p:sp>
        <p:nvSpPr>
          <p:cNvPr id="179203" name="Content Placeholder 2">
            <a:extLst>
              <a:ext uri="{FF2B5EF4-FFF2-40B4-BE49-F238E27FC236}">
                <a16:creationId xmlns:a16="http://schemas.microsoft.com/office/drawing/2014/main" id="{63014A33-6952-E6F6-008B-77BE5809FE37}"/>
              </a:ext>
            </a:extLst>
          </p:cNvPr>
          <p:cNvSpPr>
            <a:spLocks noGrp="1"/>
          </p:cNvSpPr>
          <p:nvPr>
            <p:ph idx="1"/>
          </p:nvPr>
        </p:nvSpPr>
        <p:spPr>
          <a:xfrm>
            <a:off x="533400" y="1447800"/>
            <a:ext cx="6348413" cy="3881438"/>
          </a:xfrm>
        </p:spPr>
        <p:txBody>
          <a:bodyPr/>
          <a:lstStyle/>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sz="2400" b="1" i="1" dirty="0">
              <a:effectLst>
                <a:outerShdw blurRad="38100" dist="38100" dir="2700000" algn="tl">
                  <a:srgbClr val="000000">
                    <a:alpha val="43137"/>
                  </a:srgbClr>
                </a:outerShdw>
              </a:effectLst>
            </a:endParaRPr>
          </a:p>
          <a:p>
            <a:pPr>
              <a:defRPr/>
            </a:pPr>
            <a:r>
              <a:rPr lang="en-US" altLang="en-US" sz="2400" b="1" i="1" dirty="0">
                <a:effectLst>
                  <a:outerShdw blurRad="38100" dist="38100" dir="2700000" algn="tl">
                    <a:srgbClr val="000000">
                      <a:alpha val="43137"/>
                    </a:srgbClr>
                  </a:outerShdw>
                </a:effectLst>
              </a:rPr>
              <a:t>Start again tomorrow morning at 0800</a:t>
            </a:r>
          </a:p>
        </p:txBody>
      </p:sp>
      <p:pic>
        <p:nvPicPr>
          <p:cNvPr id="196612" name="Picture 1">
            <a:extLst>
              <a:ext uri="{FF2B5EF4-FFF2-40B4-BE49-F238E27FC236}">
                <a16:creationId xmlns:a16="http://schemas.microsoft.com/office/drawing/2014/main" id="{719FD875-40A4-210D-8469-EADE8188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1219200"/>
            <a:ext cx="66484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AD67F82A-B27D-A391-00AB-26127D887C22}"/>
              </a:ext>
            </a:extLst>
          </p:cNvPr>
          <p:cNvSpPr>
            <a:spLocks noGrp="1"/>
          </p:cNvSpPr>
          <p:nvPr>
            <p:ph type="title"/>
          </p:nvPr>
        </p:nvSpPr>
        <p:spPr>
          <a:xfrm>
            <a:off x="627063" y="33338"/>
            <a:ext cx="6348412" cy="1320800"/>
          </a:xfrm>
        </p:spPr>
        <p:txBody>
          <a:bodyPr/>
          <a:lstStyle/>
          <a:p>
            <a:pPr>
              <a:defRPr/>
            </a:pPr>
            <a:r>
              <a:rPr lang="en-US" altLang="en-US" sz="5400" b="1" dirty="0">
                <a:effectLst>
                  <a:outerShdw blurRad="38100" dist="38100" dir="2700000" algn="tl">
                    <a:srgbClr val="000000">
                      <a:alpha val="43137"/>
                    </a:srgbClr>
                  </a:outerShdw>
                </a:effectLst>
              </a:rPr>
              <a:t>Day 2 Begins!</a:t>
            </a:r>
            <a:br>
              <a:rPr lang="en-US" altLang="en-US" sz="5400" b="1" dirty="0">
                <a:effectLst>
                  <a:outerShdw blurRad="38100" dist="38100" dir="2700000" algn="tl">
                    <a:srgbClr val="000000">
                      <a:alpha val="43137"/>
                    </a:srgbClr>
                  </a:outerShdw>
                </a:effectLst>
              </a:rPr>
            </a:br>
            <a:r>
              <a:rPr lang="en-US" altLang="en-US" sz="2600" b="1" dirty="0">
                <a:solidFill>
                  <a:srgbClr val="404040"/>
                </a:solidFill>
                <a:effectLst>
                  <a:outerShdw blurRad="38100" dist="38100" dir="2700000" algn="tl">
                    <a:srgbClr val="000000">
                      <a:alpha val="43137"/>
                    </a:srgbClr>
                  </a:outerShdw>
                </a:effectLst>
                <a:ea typeface="+mn-ea"/>
                <a:cs typeface="+mn-cs"/>
              </a:rPr>
              <a:t>Welcome Back!!!</a:t>
            </a:r>
            <a:endParaRPr lang="en-US" altLang="en-US" sz="5400" b="1" dirty="0">
              <a:effectLst>
                <a:outerShdw blurRad="38100" dist="38100" dir="2700000" algn="tl">
                  <a:srgbClr val="000000">
                    <a:alpha val="43137"/>
                  </a:srgbClr>
                </a:outerShdw>
              </a:effectLst>
            </a:endParaRPr>
          </a:p>
        </p:txBody>
      </p:sp>
      <p:sp>
        <p:nvSpPr>
          <p:cNvPr id="180227" name="Content Placeholder 2">
            <a:extLst>
              <a:ext uri="{FF2B5EF4-FFF2-40B4-BE49-F238E27FC236}">
                <a16:creationId xmlns:a16="http://schemas.microsoft.com/office/drawing/2014/main" id="{4DC711A1-C361-1B22-1BA0-9F684C3CC824}"/>
              </a:ext>
            </a:extLst>
          </p:cNvPr>
          <p:cNvSpPr>
            <a:spLocks noGrp="1"/>
          </p:cNvSpPr>
          <p:nvPr>
            <p:ph idx="1"/>
          </p:nvPr>
        </p:nvSpPr>
        <p:spPr>
          <a:xfrm rot="20874546">
            <a:off x="2457450" y="1820863"/>
            <a:ext cx="6348413" cy="3881437"/>
          </a:xfrm>
        </p:spPr>
        <p:txBody>
          <a:bodyPr/>
          <a:lstStyle/>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lvl="4">
              <a:defRPr/>
            </a:pPr>
            <a:r>
              <a:rPr lang="en-US" altLang="en-US" sz="3600" b="1" dirty="0">
                <a:effectLst>
                  <a:outerShdw blurRad="38100" dist="38100" dir="2700000" algn="tl">
                    <a:srgbClr val="000000">
                      <a:alpha val="43137"/>
                    </a:srgbClr>
                  </a:outerShdw>
                </a:effectLst>
              </a:rPr>
              <a:t>…Again! </a:t>
            </a:r>
          </a:p>
        </p:txBody>
      </p:sp>
      <p:pic>
        <p:nvPicPr>
          <p:cNvPr id="197636" name="Picture 3" descr="A person in a suit&#10;&#10;Description automatically generated">
            <a:extLst>
              <a:ext uri="{FF2B5EF4-FFF2-40B4-BE49-F238E27FC236}">
                <a16:creationId xmlns:a16="http://schemas.microsoft.com/office/drawing/2014/main" id="{E4A966D6-00AF-E37E-F453-94C35E72D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28110">
            <a:off x="2301875" y="1050925"/>
            <a:ext cx="4138613"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820AABE-8DE5-FEDC-793E-4709EC7F9F4C}"/>
              </a:ext>
            </a:extLst>
          </p:cNvPr>
          <p:cNvSpPr>
            <a:spLocks noGrp="1"/>
          </p:cNvSpPr>
          <p:nvPr>
            <p:ph type="title"/>
          </p:nvPr>
        </p:nvSpPr>
        <p:spPr>
          <a:xfrm>
            <a:off x="152400" y="190500"/>
            <a:ext cx="6858000" cy="685800"/>
          </a:xfrm>
        </p:spPr>
        <p:txBody>
          <a:bodyPr/>
          <a:lstStyle/>
          <a:p>
            <a:pPr eaLnBrk="1" hangingPunct="1">
              <a:defRPr/>
            </a:pPr>
            <a:r>
              <a:rPr lang="en-US" altLang="en-US" sz="4000" b="1" i="1" dirty="0">
                <a:solidFill>
                  <a:srgbClr val="0000FF"/>
                </a:solidFill>
                <a:effectLst>
                  <a:outerShdw blurRad="38100" dist="38100" dir="2700000" algn="tl">
                    <a:srgbClr val="000000">
                      <a:alpha val="43137"/>
                    </a:srgbClr>
                  </a:outerShdw>
                </a:effectLst>
              </a:rPr>
              <a:t>ISAAC ELD Trainer</a:t>
            </a:r>
          </a:p>
        </p:txBody>
      </p:sp>
      <p:sp>
        <p:nvSpPr>
          <p:cNvPr id="4" name="TextBox 3">
            <a:extLst>
              <a:ext uri="{FF2B5EF4-FFF2-40B4-BE49-F238E27FC236}">
                <a16:creationId xmlns:a16="http://schemas.microsoft.com/office/drawing/2014/main" id="{7883AABC-4932-1A7D-C26A-A3597B59492F}"/>
              </a:ext>
            </a:extLst>
          </p:cNvPr>
          <p:cNvSpPr txBox="1"/>
          <p:nvPr/>
        </p:nvSpPr>
        <p:spPr>
          <a:xfrm>
            <a:off x="0" y="990600"/>
            <a:ext cx="9144000" cy="4687888"/>
          </a:xfrm>
          <a:prstGeom prst="rect">
            <a:avLst/>
          </a:prstGeom>
          <a:noFill/>
        </p:spPr>
        <p:txBody>
          <a:bodyPr>
            <a:spAutoFit/>
          </a:bodyPr>
          <a:lstStyle/>
          <a:p>
            <a:pPr marL="342900" indent="-342900">
              <a:lnSpc>
                <a:spcPct val="107000"/>
              </a:lnSpc>
              <a:spcBef>
                <a:spcPts val="0"/>
              </a:spcBef>
              <a:spcAft>
                <a:spcPts val="0"/>
              </a:spcAft>
              <a:buFont typeface="+mj-lt"/>
              <a:buAutoNum type="arabi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Add Isaac Connect app to driver’s mobile device.</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Have driver log-in and adjust HOS view.</a:t>
            </a:r>
          </a:p>
          <a:p>
            <a:pPr marL="342900" indent="-342900">
              <a:lnSpc>
                <a:spcPct val="107000"/>
              </a:lnSpc>
              <a:spcBef>
                <a:spcPts val="0"/>
              </a:spcBef>
              <a:spcAft>
                <a:spcPts val="0"/>
              </a:spcAft>
              <a:buFont typeface="+mj-lt"/>
              <a:buAutoNum type="arabi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Add shortcut to driver’s mobile device home screen for InRealTime website.</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Driver log in, adjust preferences and add email notifications for messages.</a:t>
            </a:r>
          </a:p>
          <a:p>
            <a:pPr marL="342900" indent="-342900">
              <a:lnSpc>
                <a:spcPct val="107000"/>
              </a:lnSpc>
              <a:spcBef>
                <a:spcPts val="0"/>
              </a:spcBef>
              <a:spcAft>
                <a:spcPts val="0"/>
              </a:spcAft>
              <a:buFont typeface="+mj-lt"/>
              <a:buAutoNum type="arabi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Provide hands on training for Isaac InControl tablet – demonstrate:</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Log-in/out &amp; Tablet overview,</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CoPilot and routing/fuel solution,</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Messaging,</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Trips &amp; Workflow, </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Documents,</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Pre-trip and Post trip functions and DVIRs, </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Logs &amp; HOS edits, unidentified driving events, conflicts and certifying RODS.</a:t>
            </a:r>
          </a:p>
          <a:p>
            <a:pPr marL="742950" lvl="1" indent="-285750">
              <a:lnSpc>
                <a:spcPct val="107000"/>
              </a:lnSpc>
              <a:spcBef>
                <a:spcPts val="0"/>
              </a:spcBef>
              <a:spcAft>
                <a:spcPts val="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Other application access.</a:t>
            </a:r>
          </a:p>
          <a:p>
            <a:pPr marL="742950" lvl="1" indent="-285750">
              <a:lnSpc>
                <a:spcPct val="107000"/>
              </a:lnSpc>
              <a:spcBef>
                <a:spcPts val="0"/>
              </a:spcBef>
              <a:spcAft>
                <a:spcPts val="800"/>
              </a:spcAft>
              <a:buFont typeface="+mj-lt"/>
              <a:buAutoNum type="alphaLcPeriod"/>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Training for Isaac Coach and Isaac Metrics (if applicable company driver).</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FC209E-34C2-5337-CC1E-B31AC0D03ABB}"/>
              </a:ext>
            </a:extLst>
          </p:cNvPr>
          <p:cNvSpPr>
            <a:spLocks noGrp="1"/>
          </p:cNvSpPr>
          <p:nvPr>
            <p:ph type="ctrTitle"/>
          </p:nvPr>
        </p:nvSpPr>
        <p:spPr>
          <a:xfrm>
            <a:off x="381000" y="1581150"/>
            <a:ext cx="5943600" cy="3600450"/>
          </a:xfrm>
        </p:spPr>
        <p:txBody>
          <a:bodyPr/>
          <a:lstStyle/>
          <a:p>
            <a:pPr>
              <a:defRPr/>
            </a:pPr>
            <a:r>
              <a:rPr lang="en-US" sz="3600" b="1" dirty="0">
                <a:effectLst>
                  <a:outerShdw blurRad="38100" dist="38100" dir="2700000" algn="tl">
                    <a:srgbClr val="000000">
                      <a:alpha val="43137"/>
                    </a:srgbClr>
                  </a:outerShdw>
                </a:effectLst>
              </a:rPr>
              <a:t>Money! Money! Money!</a:t>
            </a:r>
            <a:br>
              <a:rPr lang="en-US" dirty="0"/>
            </a:br>
            <a:br>
              <a:rPr lang="en-US" dirty="0"/>
            </a:br>
            <a:br>
              <a:rPr lang="en-US" dirty="0"/>
            </a:br>
            <a:r>
              <a:rPr lang="en-US" dirty="0"/>
              <a:t>						</a:t>
            </a:r>
            <a:r>
              <a:rPr lang="en-US" sz="6000" b="1" dirty="0">
                <a:effectLst>
                  <a:outerShdw blurRad="38100" dist="38100" dir="2700000" algn="tl">
                    <a:srgbClr val="000000">
                      <a:alpha val="43137"/>
                    </a:srgbClr>
                  </a:outerShdw>
                </a:effectLst>
              </a:rPr>
              <a:t>$</a:t>
            </a:r>
            <a:br>
              <a:rPr lang="en-US" sz="6000" b="1" dirty="0">
                <a:effectLst>
                  <a:outerShdw blurRad="38100" dist="38100" dir="2700000" algn="tl">
                    <a:srgbClr val="000000">
                      <a:alpha val="43137"/>
                    </a:srgbClr>
                  </a:outerShdw>
                </a:effectLst>
              </a:rPr>
            </a:br>
            <a:br>
              <a:rPr lang="en-US" sz="6000" b="1" dirty="0">
                <a:effectLst>
                  <a:outerShdw blurRad="38100" dist="38100" dir="2700000" algn="tl">
                    <a:srgbClr val="000000">
                      <a:alpha val="43137"/>
                    </a:srgbClr>
                  </a:outerShdw>
                </a:effectLst>
              </a:rPr>
            </a:br>
            <a:r>
              <a:rPr lang="en-US" sz="6000" b="1" dirty="0">
                <a:effectLst>
                  <a:outerShdw blurRad="38100" dist="38100" dir="2700000" algn="tl">
                    <a:srgbClr val="000000">
                      <a:alpha val="43137"/>
                    </a:srgbClr>
                  </a:outerShdw>
                </a:effectLst>
              </a:rPr>
              <a:t>Driver</a:t>
            </a:r>
            <a:br>
              <a:rPr lang="en-US" sz="6000" b="1" dirty="0">
                <a:effectLst>
                  <a:outerShdw blurRad="38100" dist="38100" dir="2700000" algn="tl">
                    <a:srgbClr val="000000">
                      <a:alpha val="43137"/>
                    </a:srgbClr>
                  </a:outerShdw>
                </a:effectLst>
              </a:rPr>
            </a:br>
            <a:r>
              <a:rPr lang="en-US" sz="6000" b="1" dirty="0">
                <a:effectLst>
                  <a:outerShdw blurRad="38100" dist="38100" dir="2700000" algn="tl">
                    <a:srgbClr val="000000">
                      <a:alpha val="43137"/>
                    </a:srgbClr>
                  </a:outerShdw>
                </a:effectLst>
              </a:rPr>
              <a:t>PAYROLL</a:t>
            </a:r>
            <a:endParaRPr lang="en-US" b="1" dirty="0">
              <a:effectLst>
                <a:outerShdw blurRad="38100" dist="38100" dir="2700000" algn="tl">
                  <a:srgbClr val="000000">
                    <a:alpha val="43137"/>
                  </a:srgbClr>
                </a:outerShdw>
              </a:effectLst>
            </a:endParaRPr>
          </a:p>
        </p:txBody>
      </p:sp>
      <p:pic>
        <p:nvPicPr>
          <p:cNvPr id="7" name="Picture Placeholder 6" descr="Looking up view of a city with skyscrapers">
            <a:extLst>
              <a:ext uri="{FF2B5EF4-FFF2-40B4-BE49-F238E27FC236}">
                <a16:creationId xmlns:a16="http://schemas.microsoft.com/office/drawing/2014/main" id="{E5919E80-91A2-F9FC-131C-51A7BCAFF312}"/>
              </a:ext>
            </a:extLst>
          </p:cNvPr>
          <p:cNvPicPr>
            <a:picLocks noGrp="1" noChangeAspect="1"/>
          </p:cNvPicPr>
          <p:nvPr>
            <p:ph type="pic" sz="quarter" idx="10"/>
          </p:nvPr>
        </p:nvPicPr>
        <p:blipFill>
          <a:blip r:embed="rId3"/>
          <a:srcRect l="72" r="72"/>
          <a:stretch/>
        </p:blipFill>
        <p:spPr>
          <a:xfrm>
            <a:off x="5715000" y="-6713"/>
            <a:ext cx="3437682" cy="6894576"/>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BC85-F8AC-2694-1DF9-484D91E83FD0}"/>
              </a:ext>
            </a:extLst>
          </p:cNvPr>
          <p:cNvSpPr>
            <a:spLocks noGrp="1"/>
          </p:cNvSpPr>
          <p:nvPr>
            <p:ph type="title"/>
          </p:nvPr>
        </p:nvSpPr>
        <p:spPr>
          <a:xfrm>
            <a:off x="635000" y="381000"/>
            <a:ext cx="2032000" cy="685800"/>
          </a:xfrm>
        </p:spPr>
        <p:txBody>
          <a:bodyPr/>
          <a:lstStyle/>
          <a:p>
            <a:pPr>
              <a:defRPr/>
            </a:pPr>
            <a:r>
              <a:rPr lang="en-US" b="1" i="1" dirty="0">
                <a:effectLst>
                  <a:outerShdw blurRad="38100" dist="38100" dir="2700000" algn="tl">
                    <a:srgbClr val="000000">
                      <a:alpha val="43137"/>
                    </a:srgbClr>
                  </a:outerShdw>
                </a:effectLst>
              </a:rPr>
              <a:t>AGENDA</a:t>
            </a:r>
          </a:p>
        </p:txBody>
      </p:sp>
      <p:sp>
        <p:nvSpPr>
          <p:cNvPr id="3" name="Content Placeholder 2">
            <a:extLst>
              <a:ext uri="{FF2B5EF4-FFF2-40B4-BE49-F238E27FC236}">
                <a16:creationId xmlns:a16="http://schemas.microsoft.com/office/drawing/2014/main" id="{655D8B2F-864D-EFCF-978E-E432A0D1CD4B}"/>
              </a:ext>
            </a:extLst>
          </p:cNvPr>
          <p:cNvSpPr>
            <a:spLocks noGrp="1"/>
          </p:cNvSpPr>
          <p:nvPr>
            <p:ph idx="1"/>
          </p:nvPr>
        </p:nvSpPr>
        <p:spPr>
          <a:xfrm>
            <a:off x="3178175" y="0"/>
            <a:ext cx="4289425" cy="5715000"/>
          </a:xfrm>
        </p:spPr>
        <p:txBody>
          <a:bodyPr>
            <a:normAutofit fontScale="70000" lnSpcReduction="20000"/>
          </a:bodyPr>
          <a:lstStyle/>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Fleet, Settlements &amp; Payroll </a:t>
            </a:r>
          </a:p>
          <a:p>
            <a:pPr marL="685800" lvl="1" indent="-342900">
              <a:lnSpc>
                <a:spcPct val="120000"/>
              </a:lnSpc>
              <a:spcBef>
                <a:spcPts val="0"/>
              </a:spcBef>
              <a:spcAft>
                <a:spcPts val="600"/>
              </a:spcAft>
              <a:buFont typeface="Wingdings" panose="05000000000000000000" pitchFamily="2" charset="2"/>
              <a:buChar char="Ø"/>
              <a:defRPr/>
            </a:pPr>
            <a:r>
              <a:rPr lang="en-US" altLang="en-US" sz="2250" dirty="0"/>
              <a:t>Pay period cut-off (Sunday – Saturday).</a:t>
            </a:r>
          </a:p>
          <a:p>
            <a:pPr marL="685800" lvl="1" indent="-342900">
              <a:lnSpc>
                <a:spcPct val="120000"/>
              </a:lnSpc>
              <a:spcBef>
                <a:spcPts val="0"/>
              </a:spcBef>
              <a:spcAft>
                <a:spcPts val="600"/>
              </a:spcAft>
              <a:buFont typeface="Wingdings" panose="05000000000000000000" pitchFamily="2" charset="2"/>
              <a:buChar char="Ø"/>
              <a:defRPr/>
            </a:pPr>
            <a:r>
              <a:rPr lang="en-US" altLang="en-US" sz="2250" dirty="0"/>
              <a:t>Statement e-mail – when to expect and what you will see.</a:t>
            </a:r>
          </a:p>
          <a:p>
            <a:pPr marL="685800" lvl="1" indent="-342900">
              <a:lnSpc>
                <a:spcPct val="120000"/>
              </a:lnSpc>
              <a:spcBef>
                <a:spcPts val="0"/>
              </a:spcBef>
              <a:spcAft>
                <a:spcPts val="600"/>
              </a:spcAft>
              <a:buFont typeface="Wingdings" panose="05000000000000000000" pitchFamily="2" charset="2"/>
              <a:buChar char="Ø"/>
              <a:defRPr/>
            </a:pPr>
            <a:r>
              <a:rPr lang="en-US" altLang="en-US" sz="2250" dirty="0">
                <a:effectLst>
                  <a:outerShdw blurRad="38100" dist="38100" dir="2700000" algn="tl">
                    <a:srgbClr val="000000">
                      <a:alpha val="43137"/>
                    </a:srgbClr>
                  </a:outerShdw>
                </a:effectLst>
              </a:rPr>
              <a:t>W-2 Employee State Tax </a:t>
            </a:r>
            <a:r>
              <a:rPr lang="en-US" altLang="en-US" sz="2250" dirty="0"/>
              <a:t>(MO / IL).</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Per Diem Program</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Employee Guaranteed Pay Program .</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Bonuses (Safety &amp; Performance).</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Demurrage (Detention, breakdown and layover pay).</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Advances, Expenses &amp; Reimbursements (tolls/scales etc.).</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Escrow (IC &amp; CO Driver)</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CAT Scale and Fuel Card apps.</a:t>
            </a:r>
          </a:p>
          <a:p>
            <a:pPr marL="342900" indent="-342900" eaLnBrk="1" hangingPunct="1">
              <a:lnSpc>
                <a:spcPct val="120000"/>
              </a:lnSpc>
              <a:spcBef>
                <a:spcPts val="0"/>
              </a:spcBef>
              <a:spcAft>
                <a:spcPts val="600"/>
              </a:spcAft>
              <a:buFont typeface="Wingdings" panose="05000000000000000000" pitchFamily="2" charset="2"/>
              <a:buChar char="Ø"/>
              <a:defRPr/>
            </a:pPr>
            <a:r>
              <a:rPr lang="en-US" altLang="en-US" sz="2400" b="1" dirty="0"/>
              <a:t>EBE SHIPS Mobile – BOLs &amp; Load/Trip Document Scanning.</a:t>
            </a:r>
            <a:endParaRPr lang="en-US" dirty="0"/>
          </a:p>
        </p:txBody>
      </p:sp>
      <p:pic>
        <p:nvPicPr>
          <p:cNvPr id="201732" name="Picture Placeholder 6" descr="A city skyline">
            <a:extLst>
              <a:ext uri="{FF2B5EF4-FFF2-40B4-BE49-F238E27FC236}">
                <a16:creationId xmlns:a16="http://schemas.microsoft.com/office/drawing/2014/main" id="{C3B2CE05-B45F-76A4-7049-4C244D07239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8" r="38"/>
          <a:stretch>
            <a:fillRect/>
          </a:stretch>
        </p:blipFill>
        <p:spPr>
          <a:xfrm>
            <a:off x="7467600" y="-22225"/>
            <a:ext cx="1682750" cy="690245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C2BB8-FB27-9279-4819-2B6005F1652A}"/>
              </a:ext>
            </a:extLst>
          </p:cNvPr>
          <p:cNvSpPr>
            <a:spLocks noGrp="1"/>
          </p:cNvSpPr>
          <p:nvPr>
            <p:ph type="ctrTitle"/>
          </p:nvPr>
        </p:nvSpPr>
        <p:spPr>
          <a:xfrm>
            <a:off x="-6350" y="76200"/>
            <a:ext cx="9144000" cy="1435100"/>
          </a:xfrm>
        </p:spPr>
        <p:txBody>
          <a:bodyPr/>
          <a:lstStyle/>
          <a:p>
            <a:pPr algn="l">
              <a:defRPr/>
            </a:pPr>
            <a:r>
              <a:rPr lang="en-US" sz="3200" b="1"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Company Employee &amp; </a:t>
            </a:r>
            <a:r>
              <a:rPr lang="en-US" sz="3200" b="1" dirty="0">
                <a:solidFill>
                  <a:srgbClr val="92D05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Independent Contractor</a:t>
            </a:r>
            <a:br>
              <a:rPr lang="en-US" sz="2800" b="1" dirty="0">
                <a:solidFill>
                  <a:srgbClr val="92D05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br>
            <a:r>
              <a:rPr lang="en-US" sz="2800" b="1"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What fleet; Dry-van, End-dump, Hopper-bottom</a:t>
            </a:r>
            <a:br>
              <a:rPr lang="en-US" sz="2800" b="1"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br>
            <a:r>
              <a:rPr lang="en-US" sz="2800" b="1" spc="100" dirty="0">
                <a:effectLst>
                  <a:outerShdw blurRad="38100" dist="38100" dir="2700000" algn="tl">
                    <a:srgbClr val="000000">
                      <a:alpha val="43137"/>
                    </a:srgbClr>
                  </a:outerShdw>
                </a:effectLst>
              </a:rPr>
              <a:t>Pay period is Sunday – Saturday.</a:t>
            </a:r>
            <a:endParaRPr lang="en-US" sz="2800" dirty="0"/>
          </a:p>
        </p:txBody>
      </p:sp>
      <p:pic>
        <p:nvPicPr>
          <p:cNvPr id="17" name="Picture Placeholder 16" descr="A city with tall buildings">
            <a:extLst>
              <a:ext uri="{FF2B5EF4-FFF2-40B4-BE49-F238E27FC236}">
                <a16:creationId xmlns:a16="http://schemas.microsoft.com/office/drawing/2014/main" id="{7CFD2555-7172-378E-983B-939C523D3F8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4" r="14"/>
          <a:stretch>
            <a:fillRect/>
          </a:stretch>
        </p:blipFill>
        <p:spPr>
          <a:xfrm>
            <a:off x="-6350" y="4765675"/>
            <a:ext cx="9156700" cy="2122488"/>
          </a:xfrm>
        </p:spPr>
      </p:pic>
      <p:graphicFrame>
        <p:nvGraphicFramePr>
          <p:cNvPr id="4" name="Table 3">
            <a:extLst>
              <a:ext uri="{FF2B5EF4-FFF2-40B4-BE49-F238E27FC236}">
                <a16:creationId xmlns:a16="http://schemas.microsoft.com/office/drawing/2014/main" id="{E616DDDB-3867-4229-7FC5-2A9B9DAEACE0}"/>
              </a:ext>
            </a:extLst>
          </p:cNvPr>
          <p:cNvGraphicFramePr>
            <a:graphicFrameLocks noGrp="1"/>
          </p:cNvGraphicFramePr>
          <p:nvPr/>
        </p:nvGraphicFramePr>
        <p:xfrm>
          <a:off x="2" y="1482733"/>
          <a:ext cx="9150348" cy="2284895"/>
        </p:xfrm>
        <a:graphic>
          <a:graphicData uri="http://schemas.openxmlformats.org/drawingml/2006/table">
            <a:tbl>
              <a:tblPr firstRow="1" bandRow="1">
                <a:tableStyleId>{9DCAF9ED-07DC-4A11-8D7F-57B35C25682E}</a:tableStyleId>
              </a:tblPr>
              <a:tblGrid>
                <a:gridCol w="1371695">
                  <a:extLst>
                    <a:ext uri="{9D8B030D-6E8A-4147-A177-3AD203B41FA5}">
                      <a16:colId xmlns:a16="http://schemas.microsoft.com/office/drawing/2014/main" val="20000"/>
                    </a:ext>
                  </a:extLst>
                </a:gridCol>
                <a:gridCol w="1371695">
                  <a:extLst>
                    <a:ext uri="{9D8B030D-6E8A-4147-A177-3AD203B41FA5}">
                      <a16:colId xmlns:a16="http://schemas.microsoft.com/office/drawing/2014/main" val="20001"/>
                    </a:ext>
                  </a:extLst>
                </a:gridCol>
                <a:gridCol w="1447900">
                  <a:extLst>
                    <a:ext uri="{9D8B030D-6E8A-4147-A177-3AD203B41FA5}">
                      <a16:colId xmlns:a16="http://schemas.microsoft.com/office/drawing/2014/main" val="20002"/>
                    </a:ext>
                  </a:extLst>
                </a:gridCol>
                <a:gridCol w="1447900">
                  <a:extLst>
                    <a:ext uri="{9D8B030D-6E8A-4147-A177-3AD203B41FA5}">
                      <a16:colId xmlns:a16="http://schemas.microsoft.com/office/drawing/2014/main" val="20003"/>
                    </a:ext>
                  </a:extLst>
                </a:gridCol>
                <a:gridCol w="1170386">
                  <a:extLst>
                    <a:ext uri="{9D8B030D-6E8A-4147-A177-3AD203B41FA5}">
                      <a16:colId xmlns:a16="http://schemas.microsoft.com/office/drawing/2014/main" val="20004"/>
                    </a:ext>
                  </a:extLst>
                </a:gridCol>
                <a:gridCol w="1170386">
                  <a:extLst>
                    <a:ext uri="{9D8B030D-6E8A-4147-A177-3AD203B41FA5}">
                      <a16:colId xmlns:a16="http://schemas.microsoft.com/office/drawing/2014/main" val="20005"/>
                    </a:ext>
                  </a:extLst>
                </a:gridCol>
                <a:gridCol w="1170386">
                  <a:extLst>
                    <a:ext uri="{9D8B030D-6E8A-4147-A177-3AD203B41FA5}">
                      <a16:colId xmlns:a16="http://schemas.microsoft.com/office/drawing/2014/main" val="20006"/>
                    </a:ext>
                  </a:extLst>
                </a:gridCol>
              </a:tblGrid>
              <a:tr h="1497876">
                <a:tc>
                  <a:txBody>
                    <a:bodyPr/>
                    <a:lstStyle/>
                    <a:p>
                      <a:pPr marL="0" indent="0">
                        <a:buFont typeface="Arial" panose="020B0604020202020204" pitchFamily="34" charset="0"/>
                        <a:buNone/>
                      </a:pPr>
                      <a:r>
                        <a:rPr lang="en-US" sz="1200" spc="100" baseline="0" dirty="0">
                          <a:solidFill>
                            <a:schemeClr val="tx1"/>
                          </a:solidFill>
                          <a:latin typeface="+mn-lt"/>
                        </a:rPr>
                        <a:t>Sunday:</a:t>
                      </a:r>
                    </a:p>
                    <a:p>
                      <a:pPr marL="0" indent="0">
                        <a:buFont typeface="Arial" panose="020B0604020202020204" pitchFamily="34" charset="0"/>
                        <a:buNone/>
                      </a:pPr>
                      <a:r>
                        <a:rPr lang="en-US" sz="1200" b="0" spc="100" baseline="0" dirty="0">
                          <a:latin typeface="+mn-lt"/>
                        </a:rPr>
                        <a:t>Start of pay-period.</a:t>
                      </a:r>
                    </a:p>
                  </a:txBody>
                  <a:tcPr marL="68585" marR="68585" marT="34290" marB="34290"/>
                </a:tc>
                <a:tc>
                  <a:txBody>
                    <a:bodyPr/>
                    <a:lstStyle/>
                    <a:p>
                      <a:pPr marL="0" indent="0">
                        <a:buFont typeface="Arial" panose="020B0604020202020204" pitchFamily="34" charset="0"/>
                        <a:buNone/>
                      </a:pPr>
                      <a:r>
                        <a:rPr lang="en-US" sz="1200" spc="100" baseline="0" dirty="0">
                          <a:solidFill>
                            <a:schemeClr val="tx1"/>
                          </a:solidFill>
                          <a:latin typeface="+mn-lt"/>
                        </a:rPr>
                        <a:t>Monday:</a:t>
                      </a:r>
                    </a:p>
                    <a:p>
                      <a:pPr marL="0" indent="0">
                        <a:buFont typeface="Arial" panose="020B0604020202020204" pitchFamily="34" charset="0"/>
                        <a:buNone/>
                      </a:pPr>
                      <a:r>
                        <a:rPr lang="en-US" sz="1200" b="0" spc="100" baseline="0" dirty="0">
                          <a:latin typeface="+mn-lt"/>
                        </a:rPr>
                        <a:t>Begin processing driver pay for last week.</a:t>
                      </a:r>
                    </a:p>
                  </a:txBody>
                  <a:tcPr marL="68585" marR="68585" marT="34290" marB="34290"/>
                </a:tc>
                <a:tc>
                  <a:txBody>
                    <a:bodyPr/>
                    <a:lstStyle/>
                    <a:p>
                      <a:pPr marL="0" indent="0">
                        <a:buFont typeface="Arial" panose="020B0604020202020204" pitchFamily="34" charset="0"/>
                        <a:buNone/>
                      </a:pPr>
                      <a:r>
                        <a:rPr lang="en-US" sz="1200" spc="100" baseline="0" dirty="0">
                          <a:solidFill>
                            <a:schemeClr val="tx1"/>
                          </a:solidFill>
                          <a:latin typeface="+mn-lt"/>
                        </a:rPr>
                        <a:t>Tuesday:</a:t>
                      </a:r>
                    </a:p>
                    <a:p>
                      <a:pPr marL="0" indent="0">
                        <a:buFont typeface="Arial" panose="020B0604020202020204" pitchFamily="34" charset="0"/>
                        <a:buNone/>
                      </a:pPr>
                      <a:r>
                        <a:rPr lang="en-US" sz="1200" b="0" spc="100" baseline="0" dirty="0">
                          <a:solidFill>
                            <a:srgbClr val="0000FF"/>
                          </a:solidFill>
                          <a:latin typeface="+mn-lt"/>
                        </a:rPr>
                        <a:t>Company Employee Pay-day!</a:t>
                      </a:r>
                    </a:p>
                  </a:txBody>
                  <a:tcPr marL="68585" marR="68585" marT="34290" marB="34290"/>
                </a:tc>
                <a:tc>
                  <a:txBody>
                    <a:bodyPr/>
                    <a:lstStyle/>
                    <a:p>
                      <a:pPr marL="0" indent="0">
                        <a:buFont typeface="Arial" panose="020B0604020202020204" pitchFamily="34" charset="0"/>
                        <a:buNone/>
                      </a:pPr>
                      <a:r>
                        <a:rPr lang="en-US" sz="1200" spc="100" baseline="0" dirty="0">
                          <a:solidFill>
                            <a:schemeClr val="tx1"/>
                          </a:solidFill>
                          <a:latin typeface="+mn-lt"/>
                        </a:rPr>
                        <a:t>Wednesday:</a:t>
                      </a:r>
                    </a:p>
                    <a:p>
                      <a:pPr marL="0" indent="0">
                        <a:buFont typeface="Arial" panose="020B0604020202020204" pitchFamily="34" charset="0"/>
                        <a:buNone/>
                      </a:pPr>
                      <a:r>
                        <a:rPr lang="en-US" sz="1200" b="0" spc="100" baseline="0" dirty="0">
                          <a:solidFill>
                            <a:srgbClr val="0000FF"/>
                          </a:solidFill>
                          <a:highlight>
                            <a:srgbClr val="FFFF00"/>
                          </a:highlight>
                          <a:latin typeface="+mn-lt"/>
                        </a:rPr>
                        <a:t>Company Employee settlements emailed from previous pay-period.</a:t>
                      </a:r>
                    </a:p>
                  </a:txBody>
                  <a:tcPr marL="68585" marR="68585" marT="34290" marB="34290"/>
                </a:tc>
                <a:tc>
                  <a:txBody>
                    <a:bodyPr/>
                    <a:lstStyle/>
                    <a:p>
                      <a:pPr marL="0" indent="0">
                        <a:buFont typeface="Arial" panose="020B0604020202020204" pitchFamily="34" charset="0"/>
                        <a:buNone/>
                      </a:pPr>
                      <a:r>
                        <a:rPr lang="en-US" sz="1200" spc="100" baseline="0" dirty="0">
                          <a:solidFill>
                            <a:schemeClr val="tx1"/>
                          </a:solidFill>
                          <a:latin typeface="+mn-lt"/>
                        </a:rPr>
                        <a:t>Thursday:</a:t>
                      </a:r>
                    </a:p>
                    <a:p>
                      <a:pPr marL="0" indent="0">
                        <a:buFont typeface="Arial" panose="020B0604020202020204" pitchFamily="34" charset="0"/>
                        <a:buNone/>
                      </a:pPr>
                      <a:r>
                        <a:rPr lang="en-US" sz="1200" b="0" spc="100" baseline="0" dirty="0">
                          <a:solidFill>
                            <a:srgbClr val="FF0000"/>
                          </a:solidFill>
                          <a:latin typeface="+mn-lt"/>
                        </a:rPr>
                        <a:t>Contractor settlements emailed for last week.</a:t>
                      </a:r>
                    </a:p>
                  </a:txBody>
                  <a:tcPr marL="68585" marR="68585" marT="34290" marB="3429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pc="100" baseline="0" dirty="0">
                          <a:solidFill>
                            <a:schemeClr val="tx1"/>
                          </a:solidFill>
                          <a:latin typeface="+mn-lt"/>
                        </a:rPr>
                        <a:t>Friday: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pc="100" baseline="0" dirty="0">
                          <a:solidFill>
                            <a:srgbClr val="FF0000"/>
                          </a:solidFill>
                          <a:highlight>
                            <a:srgbClr val="FFFF00"/>
                          </a:highlight>
                          <a:latin typeface="+mn-lt"/>
                        </a:rPr>
                        <a:t>Contractor settlement direct-deposit from last week.</a:t>
                      </a:r>
                    </a:p>
                    <a:p>
                      <a:pPr marL="0" indent="0">
                        <a:buFont typeface="Arial" panose="020B0604020202020204" pitchFamily="34" charset="0"/>
                        <a:buNone/>
                      </a:pPr>
                      <a:endParaRPr lang="en-US" sz="1200" spc="100" baseline="0" dirty="0">
                        <a:latin typeface="+mn-lt"/>
                      </a:endParaRPr>
                    </a:p>
                  </a:txBody>
                  <a:tcPr marL="68585" marR="68585" marT="34290" marB="34290"/>
                </a:tc>
                <a:tc>
                  <a:txBody>
                    <a:bodyPr/>
                    <a:lstStyle/>
                    <a:p>
                      <a:pPr marL="0" indent="0">
                        <a:buFont typeface="Arial" panose="020B0604020202020204" pitchFamily="34" charset="0"/>
                        <a:buNone/>
                      </a:pPr>
                      <a:r>
                        <a:rPr lang="en-US" sz="1200" spc="100" baseline="0" dirty="0">
                          <a:solidFill>
                            <a:schemeClr val="tx1"/>
                          </a:solidFill>
                          <a:latin typeface="+mn-lt"/>
                        </a:rPr>
                        <a:t>Saturday:</a:t>
                      </a:r>
                    </a:p>
                    <a:p>
                      <a:pPr marL="0" indent="0">
                        <a:buFont typeface="Arial" panose="020B0604020202020204" pitchFamily="34" charset="0"/>
                        <a:buNone/>
                      </a:pPr>
                      <a:r>
                        <a:rPr lang="en-US" sz="1200" b="0" spc="100" baseline="0" dirty="0">
                          <a:latin typeface="+mn-lt"/>
                        </a:rPr>
                        <a:t>End of pay-period.</a:t>
                      </a:r>
                    </a:p>
                  </a:txBody>
                  <a:tcPr marL="68585" marR="68585" marT="34290" marB="34290"/>
                </a:tc>
                <a:extLst>
                  <a:ext uri="{0D108BD9-81ED-4DB2-BD59-A6C34878D82A}">
                    <a16:rowId xmlns:a16="http://schemas.microsoft.com/office/drawing/2014/main" val="10000"/>
                  </a:ext>
                </a:extLst>
              </a:tr>
              <a:tr h="787019">
                <a:tc gridSpan="7">
                  <a:txBody>
                    <a:bodyPr/>
                    <a:lstStyle/>
                    <a:p>
                      <a:pPr marL="0" marR="0" lvl="0" indent="0" algn="ctr" defTabSz="457200" rtl="0" eaLnBrk="1" fontAlgn="auto" latinLnBrk="0" hangingPunct="1">
                        <a:lnSpc>
                          <a:spcPct val="100000"/>
                        </a:lnSpc>
                        <a:spcBef>
                          <a:spcPts val="0"/>
                        </a:spcBef>
                        <a:spcAft>
                          <a:spcPts val="0"/>
                        </a:spcAft>
                        <a:buClrTx/>
                        <a:buSzTx/>
                        <a:buFont typeface="+mj-lt"/>
                        <a:buNone/>
                        <a:tabLst/>
                        <a:defRPr/>
                      </a:pPr>
                      <a:r>
                        <a:rPr lang="en-US" sz="1400" dirty="0"/>
                        <a:t>If loads are not completed or delivered by Saturday, they will not go on that week’s settlement.</a:t>
                      </a:r>
                    </a:p>
                    <a:p>
                      <a:pPr marL="0" marR="0" lvl="0" indent="0" algn="ctr" defTabSz="457200" rtl="0" eaLnBrk="1" fontAlgn="auto" latinLnBrk="0" hangingPunct="1">
                        <a:lnSpc>
                          <a:spcPct val="100000"/>
                        </a:lnSpc>
                        <a:spcBef>
                          <a:spcPts val="0"/>
                        </a:spcBef>
                        <a:spcAft>
                          <a:spcPts val="0"/>
                        </a:spcAft>
                        <a:buClrTx/>
                        <a:buSzTx/>
                        <a:buFont typeface="+mj-lt"/>
                        <a:buNone/>
                        <a:tabLst/>
                        <a:defRPr/>
                      </a:pPr>
                      <a:r>
                        <a:rPr lang="en-US" sz="1400" dirty="0"/>
                        <a:t>*Company employee settlement email does not include taxes, benefits or other deductions reflected on the paycheck stub in ADP.</a:t>
                      </a:r>
                    </a:p>
                  </a:txBody>
                  <a:tcPr marL="68585" marR="68585" marT="34290" marB="34290"/>
                </a:tc>
                <a:tc hMerge="1">
                  <a:txBody>
                    <a:bodyPr/>
                    <a:lstStyle/>
                    <a:p>
                      <a:pPr marL="0" indent="0">
                        <a:buFont typeface="+mj-lt"/>
                        <a:buNone/>
                      </a:pPr>
                      <a:endParaRPr lang="en-US" sz="1000" spc="100" baseline="0" dirty="0"/>
                    </a:p>
                  </a:txBody>
                  <a:tcPr marL="68580" marR="68580" marT="34290" marB="34290"/>
                </a:tc>
                <a:tc hMerge="1">
                  <a:txBody>
                    <a:bodyPr/>
                    <a:lstStyle/>
                    <a:p>
                      <a:endParaRPr lang="en-US" sz="1000" dirty="0"/>
                    </a:p>
                  </a:txBody>
                  <a:tcPr marL="68580" marR="68580" marT="34290" marB="34290"/>
                </a:tc>
                <a:tc hMerge="1">
                  <a:txBody>
                    <a:bodyPr/>
                    <a:lstStyle/>
                    <a:p>
                      <a:pPr>
                        <a:lnSpc>
                          <a:spcPct val="250000"/>
                        </a:lnSpc>
                      </a:pPr>
                      <a:endParaRPr lang="en-US" sz="1000" dirty="0"/>
                    </a:p>
                  </a:txBody>
                  <a:tcPr marL="68580" marR="68580" marT="34290" marB="34290"/>
                </a:tc>
                <a:tc hMerge="1">
                  <a:txBody>
                    <a:bodyPr/>
                    <a:lstStyle/>
                    <a:p>
                      <a:endParaRPr lang="en-US" sz="1000" dirty="0"/>
                    </a:p>
                  </a:txBody>
                  <a:tcPr marL="68580" marR="68580" marT="34290" marB="3429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graphicFrame>
        <p:nvGraphicFramePr>
          <p:cNvPr id="2" name="Table 1">
            <a:extLst>
              <a:ext uri="{FF2B5EF4-FFF2-40B4-BE49-F238E27FC236}">
                <a16:creationId xmlns:a16="http://schemas.microsoft.com/office/drawing/2014/main" id="{7490C034-5EEC-A2E3-35A3-A535C84957B4}"/>
              </a:ext>
            </a:extLst>
          </p:cNvPr>
          <p:cNvGraphicFramePr>
            <a:graphicFrameLocks noGrp="1"/>
          </p:cNvGraphicFramePr>
          <p:nvPr/>
        </p:nvGraphicFramePr>
        <p:xfrm>
          <a:off x="1295400" y="3890963"/>
          <a:ext cx="6705600" cy="2890837"/>
        </p:xfrm>
        <a:graphic>
          <a:graphicData uri="http://schemas.openxmlformats.org/drawingml/2006/table">
            <a:tbl>
              <a:tblPr firstRow="1" bandRow="1">
                <a:tableStyleId>{5C22544A-7EE6-4342-B048-85BDC9FD1C3A}</a:tableStyleId>
              </a:tblPr>
              <a:tblGrid>
                <a:gridCol w="957943">
                  <a:extLst>
                    <a:ext uri="{9D8B030D-6E8A-4147-A177-3AD203B41FA5}">
                      <a16:colId xmlns:a16="http://schemas.microsoft.com/office/drawing/2014/main" val="20000"/>
                    </a:ext>
                  </a:extLst>
                </a:gridCol>
                <a:gridCol w="957943">
                  <a:extLst>
                    <a:ext uri="{9D8B030D-6E8A-4147-A177-3AD203B41FA5}">
                      <a16:colId xmlns:a16="http://schemas.microsoft.com/office/drawing/2014/main" val="20001"/>
                    </a:ext>
                  </a:extLst>
                </a:gridCol>
                <a:gridCol w="957943">
                  <a:extLst>
                    <a:ext uri="{9D8B030D-6E8A-4147-A177-3AD203B41FA5}">
                      <a16:colId xmlns:a16="http://schemas.microsoft.com/office/drawing/2014/main" val="20002"/>
                    </a:ext>
                  </a:extLst>
                </a:gridCol>
                <a:gridCol w="957943">
                  <a:extLst>
                    <a:ext uri="{9D8B030D-6E8A-4147-A177-3AD203B41FA5}">
                      <a16:colId xmlns:a16="http://schemas.microsoft.com/office/drawing/2014/main" val="20003"/>
                    </a:ext>
                  </a:extLst>
                </a:gridCol>
                <a:gridCol w="957943">
                  <a:extLst>
                    <a:ext uri="{9D8B030D-6E8A-4147-A177-3AD203B41FA5}">
                      <a16:colId xmlns:a16="http://schemas.microsoft.com/office/drawing/2014/main" val="20004"/>
                    </a:ext>
                  </a:extLst>
                </a:gridCol>
                <a:gridCol w="957943">
                  <a:extLst>
                    <a:ext uri="{9D8B030D-6E8A-4147-A177-3AD203B41FA5}">
                      <a16:colId xmlns:a16="http://schemas.microsoft.com/office/drawing/2014/main" val="20005"/>
                    </a:ext>
                  </a:extLst>
                </a:gridCol>
                <a:gridCol w="957943">
                  <a:extLst>
                    <a:ext uri="{9D8B030D-6E8A-4147-A177-3AD203B41FA5}">
                      <a16:colId xmlns:a16="http://schemas.microsoft.com/office/drawing/2014/main" val="20006"/>
                    </a:ext>
                  </a:extLst>
                </a:gridCol>
              </a:tblGrid>
              <a:tr h="525018">
                <a:tc>
                  <a:txBody>
                    <a:bodyPr/>
                    <a:lstStyle/>
                    <a:p>
                      <a:r>
                        <a:rPr lang="en-US" sz="1200" dirty="0"/>
                        <a:t>Sunday</a:t>
                      </a:r>
                    </a:p>
                  </a:txBody>
                  <a:tcPr/>
                </a:tc>
                <a:tc>
                  <a:txBody>
                    <a:bodyPr/>
                    <a:lstStyle/>
                    <a:p>
                      <a:r>
                        <a:rPr lang="en-US" sz="1200" dirty="0"/>
                        <a:t>Monday</a:t>
                      </a:r>
                    </a:p>
                  </a:txBody>
                  <a:tcPr/>
                </a:tc>
                <a:tc>
                  <a:txBody>
                    <a:bodyPr/>
                    <a:lstStyle/>
                    <a:p>
                      <a:r>
                        <a:rPr lang="en-US" sz="1200" dirty="0"/>
                        <a:t>Tuesday</a:t>
                      </a:r>
                    </a:p>
                  </a:txBody>
                  <a:tcPr/>
                </a:tc>
                <a:tc>
                  <a:txBody>
                    <a:bodyPr/>
                    <a:lstStyle/>
                    <a:p>
                      <a:r>
                        <a:rPr lang="en-US" sz="1000" dirty="0"/>
                        <a:t>Wednesday</a:t>
                      </a:r>
                    </a:p>
                  </a:txBody>
                  <a:tcPr/>
                </a:tc>
                <a:tc>
                  <a:txBody>
                    <a:bodyPr/>
                    <a:lstStyle/>
                    <a:p>
                      <a:r>
                        <a:rPr lang="en-US" sz="1200" dirty="0"/>
                        <a:t>Thursday</a:t>
                      </a:r>
                    </a:p>
                  </a:txBody>
                  <a:tcPr/>
                </a:tc>
                <a:tc>
                  <a:txBody>
                    <a:bodyPr/>
                    <a:lstStyle/>
                    <a:p>
                      <a:r>
                        <a:rPr lang="en-US" sz="1200" dirty="0"/>
                        <a:t>Friday</a:t>
                      </a:r>
                    </a:p>
                  </a:txBody>
                  <a:tcPr/>
                </a:tc>
                <a:tc>
                  <a:txBody>
                    <a:bodyPr/>
                    <a:lstStyle/>
                    <a:p>
                      <a:r>
                        <a:rPr lang="en-US" sz="1200" dirty="0"/>
                        <a:t>Saturday</a:t>
                      </a:r>
                    </a:p>
                  </a:txBody>
                  <a:tcPr/>
                </a:tc>
                <a:extLst>
                  <a:ext uri="{0D108BD9-81ED-4DB2-BD59-A6C34878D82A}">
                    <a16:rowId xmlns:a16="http://schemas.microsoft.com/office/drawing/2014/main" val="10000"/>
                  </a:ext>
                </a:extLst>
              </a:tr>
              <a:tr h="473164">
                <a:tc>
                  <a:txBody>
                    <a:bodyPr/>
                    <a:lstStyle/>
                    <a:p>
                      <a:r>
                        <a:rPr lang="en-US" sz="1200" dirty="0"/>
                        <a:t>27</a:t>
                      </a:r>
                    </a:p>
                  </a:txBody>
                  <a:tcPr/>
                </a:tc>
                <a:tc>
                  <a:txBody>
                    <a:bodyPr/>
                    <a:lstStyle/>
                    <a:p>
                      <a:r>
                        <a:rPr lang="en-US" sz="1200" dirty="0"/>
                        <a:t>28</a:t>
                      </a:r>
                    </a:p>
                  </a:txBody>
                  <a:tcPr/>
                </a:tc>
                <a:tc>
                  <a:txBody>
                    <a:bodyPr/>
                    <a:lstStyle/>
                    <a:p>
                      <a:r>
                        <a:rPr lang="en-US" sz="1200" dirty="0"/>
                        <a:t>29</a:t>
                      </a:r>
                    </a:p>
                  </a:txBody>
                  <a:tcPr/>
                </a:tc>
                <a:tc>
                  <a:txBody>
                    <a:bodyPr/>
                    <a:lstStyle/>
                    <a:p>
                      <a:r>
                        <a:rPr lang="en-US" sz="1200" dirty="0"/>
                        <a:t>30</a:t>
                      </a:r>
                    </a:p>
                  </a:txBody>
                  <a:tcPr/>
                </a:tc>
                <a:tc>
                  <a:txBody>
                    <a:bodyPr/>
                    <a:lstStyle/>
                    <a:p>
                      <a:r>
                        <a:rPr lang="en-US" sz="1200" dirty="0"/>
                        <a:t>1</a:t>
                      </a:r>
                    </a:p>
                  </a:txBody>
                  <a:tcPr/>
                </a:tc>
                <a:tc>
                  <a:txBody>
                    <a:bodyPr/>
                    <a:lstStyle/>
                    <a:p>
                      <a:r>
                        <a:rPr lang="en-US" sz="1200" dirty="0"/>
                        <a:t>2</a:t>
                      </a:r>
                    </a:p>
                  </a:txBody>
                  <a:tcPr/>
                </a:tc>
                <a:tc>
                  <a:txBody>
                    <a:bodyPr/>
                    <a:lstStyle/>
                    <a:p>
                      <a:r>
                        <a:rPr lang="en-US" sz="1200" dirty="0"/>
                        <a:t>3</a:t>
                      </a:r>
                    </a:p>
                  </a:txBody>
                  <a:tcPr/>
                </a:tc>
                <a:extLst>
                  <a:ext uri="{0D108BD9-81ED-4DB2-BD59-A6C34878D82A}">
                    <a16:rowId xmlns:a16="http://schemas.microsoft.com/office/drawing/2014/main" val="10001"/>
                  </a:ext>
                </a:extLst>
              </a:tr>
              <a:tr h="473164">
                <a:tc>
                  <a:txBody>
                    <a:bodyPr/>
                    <a:lstStyle/>
                    <a:p>
                      <a:r>
                        <a:rPr lang="en-US" sz="1200" dirty="0"/>
                        <a:t>4</a:t>
                      </a:r>
                    </a:p>
                  </a:txBody>
                  <a:tcPr/>
                </a:tc>
                <a:tc>
                  <a:txBody>
                    <a:bodyPr/>
                    <a:lstStyle/>
                    <a:p>
                      <a:r>
                        <a:rPr lang="en-US" sz="1200" dirty="0"/>
                        <a:t>5</a:t>
                      </a:r>
                    </a:p>
                  </a:txBody>
                  <a:tcPr/>
                </a:tc>
                <a:tc>
                  <a:txBody>
                    <a:bodyPr/>
                    <a:lstStyle/>
                    <a:p>
                      <a:r>
                        <a:rPr lang="en-US" sz="1200" dirty="0"/>
                        <a:t>6</a:t>
                      </a:r>
                    </a:p>
                  </a:txBody>
                  <a:tcPr/>
                </a:tc>
                <a:tc>
                  <a:txBody>
                    <a:bodyPr/>
                    <a:lstStyle/>
                    <a:p>
                      <a:r>
                        <a:rPr lang="en-US" sz="1200" dirty="0"/>
                        <a:t>7</a:t>
                      </a:r>
                    </a:p>
                  </a:txBody>
                  <a:tcPr/>
                </a:tc>
                <a:tc>
                  <a:txBody>
                    <a:bodyPr/>
                    <a:lstStyle/>
                    <a:p>
                      <a:r>
                        <a:rPr lang="en-US" sz="1200" dirty="0"/>
                        <a:t>8</a:t>
                      </a:r>
                    </a:p>
                  </a:txBody>
                  <a:tcPr/>
                </a:tc>
                <a:tc>
                  <a:txBody>
                    <a:bodyPr/>
                    <a:lstStyle/>
                    <a:p>
                      <a:r>
                        <a:rPr lang="en-US" sz="1200" dirty="0"/>
                        <a:t>9</a:t>
                      </a:r>
                    </a:p>
                  </a:txBody>
                  <a:tcPr/>
                </a:tc>
                <a:tc>
                  <a:txBody>
                    <a:bodyPr/>
                    <a:lstStyle/>
                    <a:p>
                      <a:r>
                        <a:rPr lang="en-US" sz="1200" dirty="0"/>
                        <a:t>10</a:t>
                      </a:r>
                    </a:p>
                  </a:txBody>
                  <a:tcPr/>
                </a:tc>
                <a:extLst>
                  <a:ext uri="{0D108BD9-81ED-4DB2-BD59-A6C34878D82A}">
                    <a16:rowId xmlns:a16="http://schemas.microsoft.com/office/drawing/2014/main" val="10002"/>
                  </a:ext>
                </a:extLst>
              </a:tr>
              <a:tr h="473164">
                <a:tc>
                  <a:txBody>
                    <a:bodyPr/>
                    <a:lstStyle/>
                    <a:p>
                      <a:r>
                        <a:rPr lang="en-US" sz="1200" dirty="0"/>
                        <a:t>11</a:t>
                      </a:r>
                    </a:p>
                  </a:txBody>
                  <a:tcPr/>
                </a:tc>
                <a:tc>
                  <a:txBody>
                    <a:bodyPr/>
                    <a:lstStyle/>
                    <a:p>
                      <a:r>
                        <a:rPr lang="en-US" sz="1200" dirty="0"/>
                        <a:t>12</a:t>
                      </a:r>
                    </a:p>
                  </a:txBody>
                  <a:tcPr/>
                </a:tc>
                <a:tc>
                  <a:txBody>
                    <a:bodyPr/>
                    <a:lstStyle/>
                    <a:p>
                      <a:r>
                        <a:rPr lang="en-US" sz="1200" dirty="0"/>
                        <a:t>13</a:t>
                      </a:r>
                    </a:p>
                  </a:txBody>
                  <a:tcPr/>
                </a:tc>
                <a:tc>
                  <a:txBody>
                    <a:bodyPr/>
                    <a:lstStyle/>
                    <a:p>
                      <a:r>
                        <a:rPr lang="en-US" sz="1200" dirty="0"/>
                        <a:t>14</a:t>
                      </a:r>
                    </a:p>
                  </a:txBody>
                  <a:tcPr/>
                </a:tc>
                <a:tc>
                  <a:txBody>
                    <a:bodyPr/>
                    <a:lstStyle/>
                    <a:p>
                      <a:r>
                        <a:rPr lang="en-US" sz="1200" dirty="0"/>
                        <a:t>15</a:t>
                      </a:r>
                    </a:p>
                  </a:txBody>
                  <a:tcPr/>
                </a:tc>
                <a:tc>
                  <a:txBody>
                    <a:bodyPr/>
                    <a:lstStyle/>
                    <a:p>
                      <a:r>
                        <a:rPr lang="en-US" sz="1200" dirty="0"/>
                        <a:t>16</a:t>
                      </a:r>
                    </a:p>
                  </a:txBody>
                  <a:tcPr/>
                </a:tc>
                <a:tc>
                  <a:txBody>
                    <a:bodyPr/>
                    <a:lstStyle/>
                    <a:p>
                      <a:r>
                        <a:rPr lang="en-US" sz="1200" dirty="0"/>
                        <a:t>17</a:t>
                      </a:r>
                    </a:p>
                  </a:txBody>
                  <a:tcPr/>
                </a:tc>
                <a:extLst>
                  <a:ext uri="{0D108BD9-81ED-4DB2-BD59-A6C34878D82A}">
                    <a16:rowId xmlns:a16="http://schemas.microsoft.com/office/drawing/2014/main" val="10003"/>
                  </a:ext>
                </a:extLst>
              </a:tr>
              <a:tr h="473164">
                <a:tc>
                  <a:txBody>
                    <a:bodyPr/>
                    <a:lstStyle/>
                    <a:p>
                      <a:r>
                        <a:rPr lang="en-US" sz="1200" dirty="0"/>
                        <a:t>18</a:t>
                      </a:r>
                    </a:p>
                  </a:txBody>
                  <a:tcPr/>
                </a:tc>
                <a:tc>
                  <a:txBody>
                    <a:bodyPr/>
                    <a:lstStyle/>
                    <a:p>
                      <a:r>
                        <a:rPr lang="en-US" sz="1200" dirty="0"/>
                        <a:t>19</a:t>
                      </a:r>
                    </a:p>
                  </a:txBody>
                  <a:tcPr/>
                </a:tc>
                <a:tc>
                  <a:txBody>
                    <a:bodyPr/>
                    <a:lstStyle/>
                    <a:p>
                      <a:r>
                        <a:rPr lang="en-US" sz="1200" dirty="0"/>
                        <a:t>20</a:t>
                      </a:r>
                    </a:p>
                  </a:txBody>
                  <a:tcPr/>
                </a:tc>
                <a:tc>
                  <a:txBody>
                    <a:bodyPr/>
                    <a:lstStyle/>
                    <a:p>
                      <a:r>
                        <a:rPr lang="en-US" sz="1200" dirty="0"/>
                        <a:t>21</a:t>
                      </a:r>
                    </a:p>
                  </a:txBody>
                  <a:tcPr/>
                </a:tc>
                <a:tc>
                  <a:txBody>
                    <a:bodyPr/>
                    <a:lstStyle/>
                    <a:p>
                      <a:r>
                        <a:rPr lang="en-US" sz="1200" dirty="0"/>
                        <a:t>22</a:t>
                      </a:r>
                    </a:p>
                  </a:txBody>
                  <a:tcPr/>
                </a:tc>
                <a:tc>
                  <a:txBody>
                    <a:bodyPr/>
                    <a:lstStyle/>
                    <a:p>
                      <a:r>
                        <a:rPr lang="en-US" sz="1200" dirty="0"/>
                        <a:t>23</a:t>
                      </a:r>
                    </a:p>
                  </a:txBody>
                  <a:tcPr/>
                </a:tc>
                <a:tc>
                  <a:txBody>
                    <a:bodyPr/>
                    <a:lstStyle/>
                    <a:p>
                      <a:r>
                        <a:rPr lang="en-US" sz="1200" dirty="0"/>
                        <a:t>24</a:t>
                      </a:r>
                    </a:p>
                  </a:txBody>
                  <a:tcPr/>
                </a:tc>
                <a:extLst>
                  <a:ext uri="{0D108BD9-81ED-4DB2-BD59-A6C34878D82A}">
                    <a16:rowId xmlns:a16="http://schemas.microsoft.com/office/drawing/2014/main" val="10004"/>
                  </a:ext>
                </a:extLst>
              </a:tr>
              <a:tr h="473164">
                <a:tc>
                  <a:txBody>
                    <a:bodyPr/>
                    <a:lstStyle/>
                    <a:p>
                      <a:r>
                        <a:rPr lang="en-US" sz="1200" dirty="0"/>
                        <a:t>25</a:t>
                      </a:r>
                    </a:p>
                  </a:txBody>
                  <a:tcPr/>
                </a:tc>
                <a:tc>
                  <a:txBody>
                    <a:bodyPr/>
                    <a:lstStyle/>
                    <a:p>
                      <a:r>
                        <a:rPr lang="en-US" sz="1200" dirty="0"/>
                        <a:t>26</a:t>
                      </a:r>
                    </a:p>
                  </a:txBody>
                  <a:tcPr/>
                </a:tc>
                <a:tc>
                  <a:txBody>
                    <a:bodyPr/>
                    <a:lstStyle/>
                    <a:p>
                      <a:r>
                        <a:rPr lang="en-US" sz="1200" dirty="0"/>
                        <a:t>27</a:t>
                      </a:r>
                    </a:p>
                  </a:txBody>
                  <a:tcPr/>
                </a:tc>
                <a:tc>
                  <a:txBody>
                    <a:bodyPr/>
                    <a:lstStyle/>
                    <a:p>
                      <a:r>
                        <a:rPr lang="en-US" sz="1200" dirty="0"/>
                        <a:t>28</a:t>
                      </a:r>
                    </a:p>
                  </a:txBody>
                  <a:tcPr/>
                </a:tc>
                <a:tc>
                  <a:txBody>
                    <a:bodyPr/>
                    <a:lstStyle/>
                    <a:p>
                      <a:r>
                        <a:rPr lang="en-US" sz="1200" dirty="0"/>
                        <a:t>29</a:t>
                      </a:r>
                    </a:p>
                  </a:txBody>
                  <a:tcPr/>
                </a:tc>
                <a:tc>
                  <a:txBody>
                    <a:bodyPr/>
                    <a:lstStyle/>
                    <a:p>
                      <a:r>
                        <a:rPr lang="en-US" sz="1200" dirty="0"/>
                        <a:t>30</a:t>
                      </a:r>
                    </a:p>
                  </a:txBody>
                  <a:tcPr/>
                </a:tc>
                <a:tc>
                  <a:txBody>
                    <a:bodyPr/>
                    <a:lstStyle/>
                    <a:p>
                      <a:r>
                        <a:rPr lang="en-US" sz="1200" dirty="0"/>
                        <a:t>31</a:t>
                      </a:r>
                    </a:p>
                  </a:txBody>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DAD61B27-B647-E462-D079-EB2C6E291E5A}"/>
              </a:ext>
            </a:extLst>
          </p:cNvPr>
          <p:cNvSpPr/>
          <p:nvPr/>
        </p:nvSpPr>
        <p:spPr>
          <a:xfrm>
            <a:off x="3200400" y="5334000"/>
            <a:ext cx="990600" cy="492125"/>
          </a:xfrm>
          <a:prstGeom prst="rect">
            <a:avLst/>
          </a:prstGeom>
          <a:no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FA286F58-7F92-BDFA-A10A-A62347EC32CB}"/>
              </a:ext>
            </a:extLst>
          </p:cNvPr>
          <p:cNvSpPr/>
          <p:nvPr/>
        </p:nvSpPr>
        <p:spPr>
          <a:xfrm>
            <a:off x="4205288" y="4867275"/>
            <a:ext cx="914400" cy="457200"/>
          </a:xfrm>
          <a:prstGeom prst="rect">
            <a:avLst/>
          </a:prstGeom>
          <a:solidFill>
            <a:srgbClr val="FFFF00">
              <a:alpha val="50000"/>
            </a:srgbClr>
          </a:solid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4BEE8C08-AFC7-AB84-3D50-E15F3260B58C}"/>
              </a:ext>
            </a:extLst>
          </p:cNvPr>
          <p:cNvSpPr/>
          <p:nvPr/>
        </p:nvSpPr>
        <p:spPr>
          <a:xfrm>
            <a:off x="1304925" y="4410075"/>
            <a:ext cx="6715125" cy="457200"/>
          </a:xfrm>
          <a:prstGeom prst="rect">
            <a:avLst/>
          </a:prstGeom>
          <a:solidFill>
            <a:srgbClr val="FFFF00">
              <a:alpha val="50000"/>
            </a:srgbClr>
          </a:solid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Arrow Connector 11">
            <a:extLst>
              <a:ext uri="{FF2B5EF4-FFF2-40B4-BE49-F238E27FC236}">
                <a16:creationId xmlns:a16="http://schemas.microsoft.com/office/drawing/2014/main" id="{A6C8E5FD-BA18-199A-BA9B-7A77714F4A6A}"/>
              </a:ext>
            </a:extLst>
          </p:cNvPr>
          <p:cNvCxnSpPr>
            <a:cxnSpLocks/>
          </p:cNvCxnSpPr>
          <p:nvPr/>
        </p:nvCxnSpPr>
        <p:spPr>
          <a:xfrm>
            <a:off x="3505200" y="2447925"/>
            <a:ext cx="190500" cy="3190875"/>
          </a:xfrm>
          <a:prstGeom prst="straightConnector1">
            <a:avLst/>
          </a:prstGeom>
          <a:ln w="254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14" name="Straight Arrow Connector 13">
            <a:extLst>
              <a:ext uri="{FF2B5EF4-FFF2-40B4-BE49-F238E27FC236}">
                <a16:creationId xmlns:a16="http://schemas.microsoft.com/office/drawing/2014/main" id="{A5C743E5-9145-D3A1-D97C-68B2A8ECD739}"/>
              </a:ext>
            </a:extLst>
          </p:cNvPr>
          <p:cNvCxnSpPr>
            <a:cxnSpLocks/>
          </p:cNvCxnSpPr>
          <p:nvPr/>
        </p:nvCxnSpPr>
        <p:spPr>
          <a:xfrm>
            <a:off x="738188" y="1978025"/>
            <a:ext cx="1114425" cy="2725738"/>
          </a:xfrm>
          <a:prstGeom prst="straightConnector1">
            <a:avLst/>
          </a:prstGeom>
          <a:ln w="254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6" name="Rectangle 15">
            <a:extLst>
              <a:ext uri="{FF2B5EF4-FFF2-40B4-BE49-F238E27FC236}">
                <a16:creationId xmlns:a16="http://schemas.microsoft.com/office/drawing/2014/main" id="{D60175C1-DFAC-E420-81BE-D88DEF2B5D47}"/>
              </a:ext>
            </a:extLst>
          </p:cNvPr>
          <p:cNvSpPr/>
          <p:nvPr/>
        </p:nvSpPr>
        <p:spPr>
          <a:xfrm>
            <a:off x="5119688" y="6316663"/>
            <a:ext cx="990600" cy="466725"/>
          </a:xfrm>
          <a:prstGeom prst="rect">
            <a:avLst/>
          </a:prstGeom>
          <a:solidFill>
            <a:schemeClr val="accent1">
              <a:lumMod val="75000"/>
              <a:alpha val="50000"/>
            </a:schemeClr>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9BF15B3A-5211-8CCC-D1E4-929911265F06}"/>
              </a:ext>
            </a:extLst>
          </p:cNvPr>
          <p:cNvSpPr/>
          <p:nvPr/>
        </p:nvSpPr>
        <p:spPr>
          <a:xfrm>
            <a:off x="1276350" y="5819775"/>
            <a:ext cx="6723063" cy="466725"/>
          </a:xfrm>
          <a:prstGeom prst="rect">
            <a:avLst/>
          </a:prstGeom>
          <a:solidFill>
            <a:schemeClr val="accent2">
              <a:lumMod val="75000"/>
              <a:alpha val="50000"/>
            </a:schemeClr>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Arrow Connector 25">
            <a:extLst>
              <a:ext uri="{FF2B5EF4-FFF2-40B4-BE49-F238E27FC236}">
                <a16:creationId xmlns:a16="http://schemas.microsoft.com/office/drawing/2014/main" id="{B0F8B92E-97FC-216F-1713-962ADF4B588E}"/>
              </a:ext>
            </a:extLst>
          </p:cNvPr>
          <p:cNvCxnSpPr>
            <a:cxnSpLocks/>
          </p:cNvCxnSpPr>
          <p:nvPr/>
        </p:nvCxnSpPr>
        <p:spPr>
          <a:xfrm flipH="1">
            <a:off x="4800600" y="2743200"/>
            <a:ext cx="319088" cy="23622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1EFF574-30DD-A42F-3E32-D78B11A58C41}"/>
              </a:ext>
            </a:extLst>
          </p:cNvPr>
          <p:cNvSpPr/>
          <p:nvPr/>
        </p:nvSpPr>
        <p:spPr>
          <a:xfrm>
            <a:off x="6096000" y="6315075"/>
            <a:ext cx="990600" cy="466725"/>
          </a:xfrm>
          <a:prstGeom prst="rect">
            <a:avLst/>
          </a:prstGeom>
          <a:solidFill>
            <a:schemeClr val="accent1">
              <a:lumMod val="75000"/>
              <a:alpha val="50000"/>
            </a:schemeClr>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Straight Arrow Connector 28">
            <a:extLst>
              <a:ext uri="{FF2B5EF4-FFF2-40B4-BE49-F238E27FC236}">
                <a16:creationId xmlns:a16="http://schemas.microsoft.com/office/drawing/2014/main" id="{2D4B64AE-7701-5BEE-318E-90F70D21EAF2}"/>
              </a:ext>
            </a:extLst>
          </p:cNvPr>
          <p:cNvCxnSpPr/>
          <p:nvPr/>
        </p:nvCxnSpPr>
        <p:spPr>
          <a:xfrm flipH="1">
            <a:off x="5715000" y="2738438"/>
            <a:ext cx="474663" cy="381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C281D65-3EBD-CC74-ACE8-33303A845063}"/>
              </a:ext>
            </a:extLst>
          </p:cNvPr>
          <p:cNvCxnSpPr/>
          <p:nvPr/>
        </p:nvCxnSpPr>
        <p:spPr>
          <a:xfrm flipH="1">
            <a:off x="6784975" y="2738438"/>
            <a:ext cx="474663" cy="381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2BE0E16-CD5C-0566-D357-762EA31FBF0C}"/>
              </a:ext>
            </a:extLst>
          </p:cNvPr>
          <p:cNvCxnSpPr>
            <a:cxnSpLocks/>
          </p:cNvCxnSpPr>
          <p:nvPr/>
        </p:nvCxnSpPr>
        <p:spPr>
          <a:xfrm flipH="1">
            <a:off x="7815263" y="2152650"/>
            <a:ext cx="657225" cy="2611438"/>
          </a:xfrm>
          <a:prstGeom prst="straightConnector1">
            <a:avLst/>
          </a:prstGeom>
          <a:ln w="254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34" name="Straight Arrow Connector 33">
            <a:extLst>
              <a:ext uri="{FF2B5EF4-FFF2-40B4-BE49-F238E27FC236}">
                <a16:creationId xmlns:a16="http://schemas.microsoft.com/office/drawing/2014/main" id="{FC425B4B-E950-748A-6B7A-655557C948A0}"/>
              </a:ext>
            </a:extLst>
          </p:cNvPr>
          <p:cNvCxnSpPr>
            <a:cxnSpLocks/>
          </p:cNvCxnSpPr>
          <p:nvPr/>
        </p:nvCxnSpPr>
        <p:spPr>
          <a:xfrm>
            <a:off x="855663" y="2127250"/>
            <a:ext cx="896937" cy="3925888"/>
          </a:xfrm>
          <a:prstGeom prst="straightConnector1">
            <a:avLst/>
          </a:prstGeom>
          <a:ln w="254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36" name="Straight Arrow Connector 35">
            <a:extLst>
              <a:ext uri="{FF2B5EF4-FFF2-40B4-BE49-F238E27FC236}">
                <a16:creationId xmlns:a16="http://schemas.microsoft.com/office/drawing/2014/main" id="{9667FEC8-6495-1B95-B2DF-0855E7D1F521}"/>
              </a:ext>
            </a:extLst>
          </p:cNvPr>
          <p:cNvCxnSpPr>
            <a:cxnSpLocks/>
          </p:cNvCxnSpPr>
          <p:nvPr/>
        </p:nvCxnSpPr>
        <p:spPr>
          <a:xfrm flipH="1">
            <a:off x="7658100" y="2301875"/>
            <a:ext cx="746125" cy="3870325"/>
          </a:xfrm>
          <a:prstGeom prst="straightConnector1">
            <a:avLst/>
          </a:prstGeom>
          <a:ln w="254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34AF66C-BD3E-E779-AB98-A25956CD211D}"/>
              </a:ext>
            </a:extLst>
          </p:cNvPr>
          <p:cNvSpPr>
            <a:spLocks noGrp="1"/>
          </p:cNvSpPr>
          <p:nvPr>
            <p:ph type="title"/>
          </p:nvPr>
        </p:nvSpPr>
        <p:spPr>
          <a:xfrm>
            <a:off x="365125" y="228600"/>
            <a:ext cx="8382000" cy="990600"/>
          </a:xfrm>
        </p:spPr>
        <p:txBody>
          <a:bodyPr/>
          <a:lstStyle/>
          <a:p>
            <a:pPr eaLnBrk="1" hangingPunct="1">
              <a:defRPr/>
            </a:pPr>
            <a:r>
              <a:rPr lang="en-US" altLang="en-US" b="1" dirty="0">
                <a:solidFill>
                  <a:srgbClr val="484600"/>
                </a:solidFill>
                <a:effectLst>
                  <a:outerShdw blurRad="38100" dist="38100" dir="2700000" algn="tl">
                    <a:srgbClr val="000000">
                      <a:alpha val="43137"/>
                    </a:srgbClr>
                  </a:outerShdw>
                </a:effectLst>
              </a:rPr>
              <a:t>The Per Diem Program</a:t>
            </a:r>
          </a:p>
        </p:txBody>
      </p:sp>
      <p:sp>
        <p:nvSpPr>
          <p:cNvPr id="5123" name="Rectangle 3">
            <a:extLst>
              <a:ext uri="{FF2B5EF4-FFF2-40B4-BE49-F238E27FC236}">
                <a16:creationId xmlns:a16="http://schemas.microsoft.com/office/drawing/2014/main" id="{7E031242-5D96-3FE3-257C-37923F69642C}"/>
              </a:ext>
            </a:extLst>
          </p:cNvPr>
          <p:cNvSpPr>
            <a:spLocks noGrp="1" noChangeArrowheads="1"/>
          </p:cNvSpPr>
          <p:nvPr>
            <p:ph idx="1"/>
          </p:nvPr>
        </p:nvSpPr>
        <p:spPr>
          <a:xfrm>
            <a:off x="365125" y="990600"/>
            <a:ext cx="7331075" cy="3881438"/>
          </a:xfrm>
        </p:spPr>
        <p:txBody>
          <a:bodyPr/>
          <a:lstStyle/>
          <a:p>
            <a:pPr marL="0" indent="0" eaLnBrk="1" hangingPunct="1">
              <a:buFontTx/>
              <a:buNone/>
              <a:defRPr/>
            </a:pPr>
            <a:r>
              <a:rPr lang="en-US" altLang="en-US" sz="2400" dirty="0">
                <a:cs typeface="Times New Roman" panose="02020603050405020304" pitchFamily="18" charset="0"/>
              </a:rPr>
              <a:t>Per Diem is a daily allowance for living expenses, while traveling in connection with one’s job.</a:t>
            </a:r>
          </a:p>
          <a:p>
            <a:pPr eaLnBrk="1" hangingPunct="1">
              <a:lnSpc>
                <a:spcPct val="80000"/>
              </a:lnSpc>
              <a:buFontTx/>
              <a:buNone/>
              <a:defRPr/>
            </a:pPr>
            <a:endParaRPr lang="en-US" altLang="en-US" sz="1050" dirty="0">
              <a:cs typeface="Times New Roman" panose="02020603050405020304" pitchFamily="18" charset="0"/>
            </a:endParaRPr>
          </a:p>
          <a:p>
            <a:pPr eaLnBrk="1" hangingPunct="1">
              <a:lnSpc>
                <a:spcPct val="80000"/>
              </a:lnSpc>
              <a:defRPr/>
            </a:pPr>
            <a:r>
              <a:rPr lang="en-US" altLang="en-US" sz="2400" dirty="0">
                <a:cs typeface="Times New Roman" panose="02020603050405020304" pitchFamily="18" charset="0"/>
              </a:rPr>
              <a:t>Per Diem is written into the Federal Tax Code.</a:t>
            </a:r>
          </a:p>
          <a:p>
            <a:pPr eaLnBrk="1" hangingPunct="1">
              <a:lnSpc>
                <a:spcPct val="80000"/>
              </a:lnSpc>
              <a:defRPr/>
            </a:pPr>
            <a:r>
              <a:rPr lang="en-US" altLang="en-US" sz="2400" dirty="0">
                <a:cs typeface="Times New Roman" panose="02020603050405020304" pitchFamily="18" charset="0"/>
              </a:rPr>
              <a:t>The Per Diem Program is a part of the company’s pay program.</a:t>
            </a:r>
          </a:p>
          <a:p>
            <a:pPr eaLnBrk="1" hangingPunct="1">
              <a:lnSpc>
                <a:spcPct val="80000"/>
              </a:lnSpc>
              <a:defRPr/>
            </a:pPr>
            <a:r>
              <a:rPr lang="en-US" altLang="en-US" sz="2400" dirty="0">
                <a:cs typeface="Times New Roman" panose="02020603050405020304" pitchFamily="18" charset="0"/>
              </a:rPr>
              <a:t>The company uses Per Diem to increase an OTR  driver’s net or take-home pay.</a:t>
            </a:r>
          </a:p>
          <a:p>
            <a:pPr eaLnBrk="1" hangingPunct="1">
              <a:lnSpc>
                <a:spcPct val="80000"/>
              </a:lnSpc>
              <a:defRPr/>
            </a:pPr>
            <a:endParaRPr lang="en-US" altLang="en-US" sz="1000" dirty="0">
              <a:cs typeface="Times New Roman" panose="02020603050405020304" pitchFamily="18" charset="0"/>
            </a:endParaRPr>
          </a:p>
          <a:p>
            <a:pPr algn="ctr" eaLnBrk="1" hangingPunct="1">
              <a:lnSpc>
                <a:spcPct val="80000"/>
              </a:lnSpc>
              <a:buFontTx/>
              <a:buNone/>
              <a:defRPr/>
            </a:pPr>
            <a:r>
              <a:rPr lang="en-US" altLang="en-US" sz="2400" dirty="0">
                <a:cs typeface="Times New Roman" panose="02020603050405020304" pitchFamily="18" charset="0"/>
              </a:rPr>
              <a:t>Please pay attention, this benefits </a:t>
            </a:r>
            <a:r>
              <a:rPr lang="en-US" altLang="en-US" sz="2400" b="1" i="1" u="sng" dirty="0">
                <a:effectLst>
                  <a:outerShdw blurRad="38100" dist="38100" dir="2700000" algn="tl">
                    <a:srgbClr val="FFFFFF"/>
                  </a:outerShdw>
                </a:effectLst>
                <a:cs typeface="Times New Roman" panose="02020603050405020304" pitchFamily="18" charset="0"/>
              </a:rPr>
              <a:t>you</a:t>
            </a:r>
            <a:r>
              <a:rPr lang="en-US" altLang="en-US" sz="2400" dirty="0">
                <a:cs typeface="Times New Roman" panose="02020603050405020304" pitchFamily="18" charset="0"/>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88B1160-6904-C4AB-83FB-05A5024B7820}"/>
              </a:ext>
            </a:extLst>
          </p:cNvPr>
          <p:cNvSpPr>
            <a:spLocks noGrp="1"/>
          </p:cNvSpPr>
          <p:nvPr>
            <p:ph type="title"/>
          </p:nvPr>
        </p:nvSpPr>
        <p:spPr>
          <a:xfrm>
            <a:off x="152400" y="152400"/>
            <a:ext cx="7086600" cy="1320800"/>
          </a:xfrm>
        </p:spPr>
        <p:txBody>
          <a:bodyPr/>
          <a:lstStyle/>
          <a:p>
            <a:pPr eaLnBrk="1" hangingPunct="1">
              <a:defRPr/>
            </a:pPr>
            <a:r>
              <a:rPr lang="en-US" altLang="en-US" b="1" dirty="0">
                <a:solidFill>
                  <a:srgbClr val="484600"/>
                </a:solidFill>
                <a:effectLst>
                  <a:outerShdw blurRad="38100" dist="38100" dir="2700000" algn="tl">
                    <a:srgbClr val="000000">
                      <a:alpha val="43137"/>
                    </a:srgbClr>
                  </a:outerShdw>
                </a:effectLst>
              </a:rPr>
              <a:t>The Per Diem Program</a:t>
            </a:r>
          </a:p>
        </p:txBody>
      </p:sp>
      <p:sp>
        <p:nvSpPr>
          <p:cNvPr id="28675" name="Rectangle 3">
            <a:extLst>
              <a:ext uri="{FF2B5EF4-FFF2-40B4-BE49-F238E27FC236}">
                <a16:creationId xmlns:a16="http://schemas.microsoft.com/office/drawing/2014/main" id="{CEFA5B95-7612-396E-3B4C-CB192B850135}"/>
              </a:ext>
            </a:extLst>
          </p:cNvPr>
          <p:cNvSpPr>
            <a:spLocks noGrp="1"/>
          </p:cNvSpPr>
          <p:nvPr>
            <p:ph idx="1"/>
          </p:nvPr>
        </p:nvSpPr>
        <p:spPr>
          <a:xfrm>
            <a:off x="228600" y="914400"/>
            <a:ext cx="8382000" cy="3840163"/>
          </a:xfrm>
        </p:spPr>
        <p:txBody>
          <a:bodyPr/>
          <a:lstStyle/>
          <a:p>
            <a:pPr marL="0">
              <a:spcAft>
                <a:spcPts val="800"/>
              </a:spcAft>
              <a:buFont typeface="Wingdings 3" panose="05040102010807070707" pitchFamily="18" charset="2"/>
              <a:buNone/>
              <a:defRPr/>
            </a:pPr>
            <a:r>
              <a:rPr lang="en-US" sz="2000" kern="100" dirty="0">
                <a:latin typeface="Aptos" panose="020B0004020202020204" pitchFamily="34" charset="0"/>
                <a:ea typeface="Aptos" panose="020B0004020202020204" pitchFamily="34" charset="0"/>
                <a:cs typeface="Times New Roman" panose="02020603050405020304" pitchFamily="18" charset="0"/>
              </a:rPr>
              <a:t>All company-employed OTR drivers who are away from home overnight are auto-enrolled in our per diem program. </a:t>
            </a:r>
          </a:p>
          <a:p>
            <a:pPr marL="0">
              <a:spcAft>
                <a:spcPts val="800"/>
              </a:spcAft>
              <a:buFont typeface="Wingdings 3" panose="05040102010807070707" pitchFamily="18" charset="2"/>
              <a:buNone/>
              <a:defRPr/>
            </a:pPr>
            <a:r>
              <a:rPr lang="en-US" sz="2000" kern="100" dirty="0">
                <a:latin typeface="Aptos" panose="020B0004020202020204" pitchFamily="34" charset="0"/>
                <a:ea typeface="Aptos" panose="020B0004020202020204" pitchFamily="34" charset="0"/>
                <a:cs typeface="Times New Roman" panose="02020603050405020304" pitchFamily="18" charset="0"/>
              </a:rPr>
              <a:t>This provides a non-taxable daily allowance of $50 to cover meals and incidental expenses while on the road.  The savings to you will be the payroll tax on the daily per diem amount which we estimate to be approximately $1,000 per driver per year.</a:t>
            </a:r>
          </a:p>
          <a:p>
            <a:pPr marL="0">
              <a:spcAft>
                <a:spcPts val="800"/>
              </a:spcAft>
              <a:buFont typeface="Wingdings 3" panose="05040102010807070707" pitchFamily="18" charset="2"/>
              <a:buNone/>
              <a:defRPr/>
            </a:pPr>
            <a:r>
              <a:rPr lang="en-US" sz="2000" kern="100" dirty="0">
                <a:latin typeface="Aptos" panose="020B0004020202020204" pitchFamily="34" charset="0"/>
                <a:ea typeface="Aptos" panose="020B0004020202020204" pitchFamily="34" charset="0"/>
                <a:cs typeface="Times New Roman" panose="02020603050405020304" pitchFamily="18" charset="0"/>
              </a:rPr>
              <a:t>You won’t need to submit meal receipts, but accurate logs and duty status records are required.</a:t>
            </a:r>
          </a:p>
          <a:p>
            <a:pPr marL="0">
              <a:spcAft>
                <a:spcPts val="800"/>
              </a:spcAft>
              <a:buFont typeface="Wingdings 3" panose="05040102010807070707" pitchFamily="18" charset="2"/>
              <a:buNone/>
              <a:defRPr/>
            </a:pPr>
            <a:r>
              <a:rPr lang="en-US" sz="2000" kern="100" dirty="0">
                <a:latin typeface="Aptos" panose="020B0004020202020204" pitchFamily="34" charset="0"/>
                <a:ea typeface="Aptos" panose="020B0004020202020204" pitchFamily="34" charset="0"/>
                <a:cs typeface="Times New Roman" panose="02020603050405020304" pitchFamily="18" charset="0"/>
              </a:rPr>
              <a:t>You’ll have the option to opt out in writing—but once you do, rejoining isn’t allowed.</a:t>
            </a:r>
          </a:p>
          <a:p>
            <a:pPr marL="0">
              <a:spcAft>
                <a:spcPts val="800"/>
              </a:spcAft>
              <a:defRPr/>
            </a:pPr>
            <a:r>
              <a:rPr lang="en-US" sz="2000" kern="100" dirty="0">
                <a:latin typeface="Aptos" panose="020B0004020202020204" pitchFamily="34" charset="0"/>
                <a:ea typeface="Aptos" panose="020B0004020202020204" pitchFamily="34" charset="0"/>
                <a:cs typeface="Times New Roman" panose="02020603050405020304" pitchFamily="18" charset="0"/>
              </a:rPr>
              <a:t>Please note this doesn’t apply to local drivers or days you are home, off-duty, or not under dispatch.</a:t>
            </a:r>
            <a:endParaRPr lang="en-US" altLang="en-US" sz="24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E12A1E2-B08A-C259-E107-743E13902358}"/>
              </a:ext>
            </a:extLst>
          </p:cNvPr>
          <p:cNvSpPr>
            <a:spLocks noGrp="1"/>
          </p:cNvSpPr>
          <p:nvPr>
            <p:ph type="title"/>
          </p:nvPr>
        </p:nvSpPr>
        <p:spPr>
          <a:xfrm>
            <a:off x="381000" y="152400"/>
            <a:ext cx="8458200" cy="990600"/>
          </a:xfrm>
        </p:spPr>
        <p:txBody>
          <a:bodyPr/>
          <a:lstStyle/>
          <a:p>
            <a:pPr eaLnBrk="1" hangingPunct="1">
              <a:defRPr/>
            </a:pPr>
            <a:r>
              <a:rPr lang="en-US" altLang="en-US" sz="2000" b="1" dirty="0">
                <a:effectLst>
                  <a:outerShdw blurRad="38100" dist="38100" dir="2700000" algn="tl">
                    <a:srgbClr val="000000">
                      <a:alpha val="43137"/>
                    </a:srgbClr>
                  </a:outerShdw>
                </a:effectLst>
                <a:cs typeface="Times New Roman" panose="02020603050405020304" pitchFamily="18" charset="0"/>
              </a:rPr>
              <a:t> </a:t>
            </a:r>
            <a:r>
              <a:rPr lang="en-US" altLang="en-US" sz="4000" b="1" dirty="0">
                <a:solidFill>
                  <a:srgbClr val="484600"/>
                </a:solidFill>
                <a:effectLst>
                  <a:outerShdw blurRad="38100" dist="38100" dir="2700000" algn="tl">
                    <a:srgbClr val="000000">
                      <a:alpha val="43137"/>
                    </a:srgbClr>
                  </a:outerShdw>
                </a:effectLst>
              </a:rPr>
              <a:t>The Per Diem Program</a:t>
            </a:r>
          </a:p>
        </p:txBody>
      </p:sp>
      <p:sp>
        <p:nvSpPr>
          <p:cNvPr id="30723" name="Rectangle 3">
            <a:extLst>
              <a:ext uri="{FF2B5EF4-FFF2-40B4-BE49-F238E27FC236}">
                <a16:creationId xmlns:a16="http://schemas.microsoft.com/office/drawing/2014/main" id="{D675CC40-FC08-9263-FB1F-2108CD6F708C}"/>
              </a:ext>
            </a:extLst>
          </p:cNvPr>
          <p:cNvSpPr>
            <a:spLocks noGrp="1"/>
          </p:cNvSpPr>
          <p:nvPr>
            <p:ph idx="1"/>
          </p:nvPr>
        </p:nvSpPr>
        <p:spPr>
          <a:xfrm>
            <a:off x="381000" y="990600"/>
            <a:ext cx="7620000" cy="4267200"/>
          </a:xfrm>
        </p:spPr>
        <p:txBody>
          <a:bodyPr/>
          <a:lstStyle/>
          <a:p>
            <a:pPr marL="0" indent="0" eaLnBrk="1" hangingPunct="1">
              <a:buFont typeface="Wingdings 3" panose="05040102010807070707" pitchFamily="18" charset="2"/>
              <a:buNone/>
              <a:defRPr/>
            </a:pPr>
            <a:r>
              <a:rPr lang="en-US" altLang="en-US" sz="2200" b="1" u="sng" dirty="0"/>
              <a:t>Before</a:t>
            </a:r>
            <a:r>
              <a:rPr lang="en-US" altLang="en-US" sz="2200" b="1" dirty="0"/>
              <a:t> the Per Diem Program:	</a:t>
            </a:r>
          </a:p>
          <a:p>
            <a:pPr eaLnBrk="1" hangingPunct="1">
              <a:defRPr/>
            </a:pPr>
            <a:r>
              <a:rPr lang="en-US" altLang="en-US" sz="2200" b="1" dirty="0"/>
              <a:t>You receive your regular CPM or % pay, all taxable</a:t>
            </a:r>
          </a:p>
          <a:p>
            <a:pPr marL="0" indent="0" eaLnBrk="1" hangingPunct="1">
              <a:buFont typeface="Wingdings 3" panose="05040102010807070707" pitchFamily="18" charset="2"/>
              <a:buNone/>
              <a:defRPr/>
            </a:pPr>
            <a:endParaRPr lang="en-US" altLang="en-US" sz="2200" b="1" u="sng" dirty="0"/>
          </a:p>
          <a:p>
            <a:pPr marL="0" indent="0" eaLnBrk="1" hangingPunct="1">
              <a:buFont typeface="Wingdings 3" panose="05040102010807070707" pitchFamily="18" charset="2"/>
              <a:buNone/>
              <a:defRPr/>
            </a:pPr>
            <a:r>
              <a:rPr lang="en-US" altLang="en-US" sz="2200" b="1" u="sng" dirty="0"/>
              <a:t>With</a:t>
            </a:r>
            <a:r>
              <a:rPr lang="en-US" altLang="en-US" sz="2200" b="1" dirty="0"/>
              <a:t> the Per Diem Program:	</a:t>
            </a:r>
          </a:p>
          <a:p>
            <a:pPr eaLnBrk="1" hangingPunct="1">
              <a:defRPr/>
            </a:pPr>
            <a:r>
              <a:rPr lang="en-US" altLang="en-US" sz="2200" b="1" dirty="0"/>
              <a:t>You receive your regular CPM or % pay, less $50 per day that you are out overnight away from home. </a:t>
            </a:r>
          </a:p>
          <a:p>
            <a:pPr lvl="1" eaLnBrk="1" hangingPunct="1">
              <a:defRPr/>
            </a:pPr>
            <a:r>
              <a:rPr lang="en-US" altLang="en-US" sz="2200" b="1" dirty="0"/>
              <a:t>This income is all taxable.	</a:t>
            </a:r>
          </a:p>
          <a:p>
            <a:pPr eaLnBrk="1" hangingPunct="1">
              <a:defRPr/>
            </a:pPr>
            <a:r>
              <a:rPr lang="en-US" altLang="en-US" sz="2200" b="1" dirty="0"/>
              <a:t>Then you receive the $50 per day for each day that you are out overnight away from home, </a:t>
            </a:r>
            <a:r>
              <a:rPr lang="en-US" altLang="en-US" sz="2200" b="1" dirty="0">
                <a:solidFill>
                  <a:srgbClr val="FF0000"/>
                </a:solidFill>
              </a:rPr>
              <a:t>tax free!</a:t>
            </a:r>
          </a:p>
          <a:p>
            <a:pPr lvl="1" eaLnBrk="1" hangingPunct="1">
              <a:defRPr/>
            </a:pPr>
            <a:r>
              <a:rPr lang="en-US" altLang="en-US" sz="2200" b="1" dirty="0"/>
              <a:t>There is reimbursement in every paycheck!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D975521E-33EC-648A-1FD5-646090339830}"/>
              </a:ext>
            </a:extLst>
          </p:cNvPr>
          <p:cNvSpPr>
            <a:spLocks noGrp="1"/>
          </p:cNvSpPr>
          <p:nvPr>
            <p:ph type="title"/>
          </p:nvPr>
        </p:nvSpPr>
        <p:spPr/>
        <p:txBody>
          <a:bodyPr/>
          <a:lstStyle/>
          <a:p>
            <a:pPr eaLnBrk="1" hangingPunct="1"/>
            <a:r>
              <a:rPr lang="en-US" altLang="en-US"/>
              <a:t>Driver Tools and Apps</a:t>
            </a:r>
          </a:p>
        </p:txBody>
      </p:sp>
      <p:pic>
        <p:nvPicPr>
          <p:cNvPr id="91139" name="Picture 4">
            <a:extLst>
              <a:ext uri="{FF2B5EF4-FFF2-40B4-BE49-F238E27FC236}">
                <a16:creationId xmlns:a16="http://schemas.microsoft.com/office/drawing/2014/main" id="{9F3D22F9-EA36-C16A-BE6A-CFE9CF59E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CC5231B-D77D-AE5D-E458-F55BACE2E423}"/>
              </a:ext>
            </a:extLst>
          </p:cNvPr>
          <p:cNvSpPr txBox="1"/>
          <p:nvPr/>
        </p:nvSpPr>
        <p:spPr>
          <a:xfrm rot="591194">
            <a:off x="4092492" y="4318470"/>
            <a:ext cx="3427479" cy="1815882"/>
          </a:xfrm>
          <a:prstGeom prst="rect">
            <a:avLst/>
          </a:prstGeom>
          <a:noFill/>
        </p:spPr>
        <p:txBody>
          <a:bodyPr>
            <a:spAutoFit/>
          </a:bodyPr>
          <a:lstStyle/>
          <a:p>
            <a:pPr>
              <a:defRPr/>
            </a:pPr>
            <a:r>
              <a:rPr lang="en-US" i="1" dirty="0">
                <a:solidFill>
                  <a:srgbClr val="FF0000"/>
                </a:solidFill>
                <a:effectLst>
                  <a:outerShdw blurRad="38100" dist="38100" dir="2700000" algn="tl">
                    <a:srgbClr val="000000">
                      <a:alpha val="43137"/>
                    </a:srgbClr>
                  </a:outerShdw>
                </a:effectLst>
                <a:highlight>
                  <a:srgbClr val="FFFF00"/>
                </a:highlight>
              </a:rPr>
              <a:t>Be sure to add this website to your mobile device Home Screen!</a:t>
            </a:r>
          </a:p>
        </p:txBody>
      </p:sp>
      <p:sp>
        <p:nvSpPr>
          <p:cNvPr id="3" name="TextBox 2">
            <a:extLst>
              <a:ext uri="{FF2B5EF4-FFF2-40B4-BE49-F238E27FC236}">
                <a16:creationId xmlns:a16="http://schemas.microsoft.com/office/drawing/2014/main" id="{A443D570-6765-4082-E7F3-ACAF7B64D873}"/>
              </a:ext>
            </a:extLst>
          </p:cNvPr>
          <p:cNvSpPr txBox="1"/>
          <p:nvPr/>
        </p:nvSpPr>
        <p:spPr>
          <a:xfrm>
            <a:off x="1942401" y="3094383"/>
            <a:ext cx="5259197" cy="523220"/>
          </a:xfrm>
          <a:prstGeom prst="rect">
            <a:avLst/>
          </a:prstGeom>
          <a:noFill/>
        </p:spPr>
        <p:txBody>
          <a:bodyPr wrap="none" rtlCol="0">
            <a:spAutoFit/>
          </a:bodyPr>
          <a:lstStyle/>
          <a:p>
            <a:r>
              <a:rPr lang="en-US" dirty="0">
                <a:solidFill>
                  <a:srgbClr val="0000FF"/>
                </a:solidFill>
                <a:effectLst>
                  <a:outerShdw blurRad="38100" dist="38100" dir="2700000" algn="tl">
                    <a:srgbClr val="000000">
                      <a:alpha val="43137"/>
                    </a:srgbClr>
                  </a:outerShdw>
                </a:effectLst>
              </a:rPr>
              <a:t>Driver.BuchheitLogistics.com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6A891-55F5-9577-EFEC-C561EF099D39}"/>
              </a:ext>
            </a:extLst>
          </p:cNvPr>
          <p:cNvSpPr/>
          <p:nvPr/>
        </p:nvSpPr>
        <p:spPr>
          <a:xfrm>
            <a:off x="222250" y="1081088"/>
            <a:ext cx="7696200" cy="3881437"/>
          </a:xfrm>
          <a:prstGeom prst="rect">
            <a:avLst/>
          </a:prstGeom>
        </p:spPr>
        <p:txBody>
          <a:bodyPr>
            <a:spAutoFit/>
          </a:bodyPr>
          <a:lstStyle/>
          <a:p>
            <a:pPr marL="342900" indent="-342900" defTabSz="457200" eaLnBrk="1" hangingPunct="1">
              <a:spcBef>
                <a:spcPts val="1000"/>
              </a:spcBef>
              <a:buClr>
                <a:srgbClr val="90C226"/>
              </a:buClr>
              <a:buSzPct val="80000"/>
              <a:buFont typeface="Arial" panose="020B0604020202020204" pitchFamily="34" charset="0"/>
              <a:buChar char="•"/>
              <a:defRPr/>
            </a:pPr>
            <a:r>
              <a:rPr lang="en-US" altLang="en-US" sz="2400" b="0" dirty="0">
                <a:solidFill>
                  <a:prstClr val="black">
                    <a:lumMod val="65000"/>
                    <a:lumOff val="35000"/>
                  </a:prstClr>
                </a:solidFill>
                <a:latin typeface="Trebuchet MS" panose="020B0603020202020204"/>
                <a:cs typeface="Times New Roman" panose="02020603050405020304" pitchFamily="18" charset="0"/>
              </a:rPr>
              <a:t>If you are not out overnight, you are not eligible to participate in the company Per Diem program.</a:t>
            </a:r>
          </a:p>
          <a:p>
            <a:pPr marL="342900" indent="-342900" eaLnBrk="1" hangingPunct="1">
              <a:lnSpc>
                <a:spcPct val="80000"/>
              </a:lnSpc>
              <a:spcBef>
                <a:spcPts val="600"/>
              </a:spcBef>
              <a:spcAft>
                <a:spcPts val="600"/>
              </a:spcAft>
              <a:buFont typeface="Arial" panose="020B0604020202020204" pitchFamily="34" charset="0"/>
              <a:buChar char="•"/>
              <a:defRPr/>
            </a:pPr>
            <a:r>
              <a:rPr lang="en-US" altLang="en-US" sz="2400" b="0" dirty="0">
                <a:solidFill>
                  <a:prstClr val="black">
                    <a:lumMod val="65000"/>
                    <a:lumOff val="35000"/>
                  </a:prstClr>
                </a:solidFill>
                <a:latin typeface="Trebuchet MS" panose="020B0603020202020204"/>
                <a:cs typeface="Times New Roman" panose="02020603050405020304" pitchFamily="18" charset="0"/>
              </a:rPr>
              <a:t>The advantage to the driver is paying less Federal and State tax, which increases take home (net) pay.</a:t>
            </a:r>
          </a:p>
          <a:p>
            <a:pPr marL="342900" indent="-342900" eaLnBrk="1" hangingPunct="1">
              <a:lnSpc>
                <a:spcPct val="80000"/>
              </a:lnSpc>
              <a:spcBef>
                <a:spcPts val="600"/>
              </a:spcBef>
              <a:spcAft>
                <a:spcPts val="600"/>
              </a:spcAft>
              <a:buFont typeface="Arial" panose="020B0604020202020204" pitchFamily="34" charset="0"/>
              <a:buChar char="•"/>
              <a:defRPr/>
            </a:pPr>
            <a:r>
              <a:rPr lang="en-US" altLang="en-US" sz="2400" b="0" dirty="0">
                <a:solidFill>
                  <a:prstClr val="black">
                    <a:lumMod val="65000"/>
                    <a:lumOff val="35000"/>
                  </a:prstClr>
                </a:solidFill>
                <a:latin typeface="Trebuchet MS" panose="020B0603020202020204"/>
                <a:cs typeface="Times New Roman" panose="02020603050405020304" pitchFamily="18" charset="0"/>
              </a:rPr>
              <a:t>The advantage to the company is increased driver pay, satisfaction, morale, and retention.</a:t>
            </a:r>
          </a:p>
          <a:p>
            <a:pPr marL="342900" indent="-342900">
              <a:lnSpc>
                <a:spcPct val="90000"/>
              </a:lnSpc>
              <a:spcBef>
                <a:spcPts val="600"/>
              </a:spcBef>
              <a:spcAft>
                <a:spcPts val="600"/>
              </a:spcAft>
              <a:buFont typeface="Arial" panose="020B0604020202020204" pitchFamily="34" charset="0"/>
              <a:buChar char="•"/>
              <a:defRPr/>
            </a:pPr>
            <a:r>
              <a:rPr lang="en-US" altLang="en-US" sz="2400" b="0" u="sng" dirty="0">
                <a:solidFill>
                  <a:prstClr val="black">
                    <a:lumMod val="65000"/>
                    <a:lumOff val="35000"/>
                  </a:prstClr>
                </a:solidFill>
                <a:latin typeface="Trebuchet MS" panose="020B0603020202020204"/>
                <a:cs typeface="Times New Roman" panose="02020603050405020304" pitchFamily="18" charset="0"/>
              </a:rPr>
              <a:t>The Common Misconception:</a:t>
            </a:r>
            <a:r>
              <a:rPr lang="en-US" altLang="en-US" sz="2400" b="0" dirty="0">
                <a:solidFill>
                  <a:prstClr val="black">
                    <a:lumMod val="65000"/>
                    <a:lumOff val="35000"/>
                  </a:prstClr>
                </a:solidFill>
                <a:latin typeface="Trebuchet MS" panose="020B0603020202020204"/>
                <a:cs typeface="Times New Roman" panose="02020603050405020304" pitchFamily="18" charset="0"/>
              </a:rPr>
              <a:t> the driver thinks they “lose” $50 per day…</a:t>
            </a:r>
          </a:p>
          <a:p>
            <a:pPr marL="342900" indent="-342900">
              <a:lnSpc>
                <a:spcPct val="90000"/>
              </a:lnSpc>
              <a:spcBef>
                <a:spcPts val="600"/>
              </a:spcBef>
              <a:spcAft>
                <a:spcPts val="600"/>
              </a:spcAft>
              <a:buFont typeface="Arial" panose="020B0604020202020204" pitchFamily="34" charset="0"/>
              <a:buChar char="•"/>
              <a:defRPr/>
            </a:pPr>
            <a:r>
              <a:rPr lang="en-US" altLang="en-US" sz="2400" b="0" u="sng" dirty="0">
                <a:solidFill>
                  <a:prstClr val="black">
                    <a:lumMod val="65000"/>
                    <a:lumOff val="35000"/>
                  </a:prstClr>
                </a:solidFill>
                <a:effectLst>
                  <a:outerShdw blurRad="38100" dist="38100" dir="2700000" algn="tl">
                    <a:srgbClr val="FFFFFF"/>
                  </a:outerShdw>
                </a:effectLst>
                <a:latin typeface="Trebuchet MS" panose="020B0603020202020204"/>
                <a:cs typeface="Times New Roman" panose="02020603050405020304" pitchFamily="18" charset="0"/>
              </a:rPr>
              <a:t>The Reality</a:t>
            </a:r>
            <a:r>
              <a:rPr lang="en-US" altLang="en-US" sz="2400" b="0" dirty="0">
                <a:solidFill>
                  <a:prstClr val="black">
                    <a:lumMod val="65000"/>
                    <a:lumOff val="35000"/>
                  </a:prstClr>
                </a:solidFill>
                <a:effectLst>
                  <a:outerShdw blurRad="38100" dist="38100" dir="2700000" algn="tl">
                    <a:srgbClr val="FFFFFF"/>
                  </a:outerShdw>
                </a:effectLst>
                <a:latin typeface="Trebuchet MS" panose="020B0603020202020204"/>
                <a:cs typeface="Times New Roman" panose="02020603050405020304" pitchFamily="18" charset="0"/>
              </a:rPr>
              <a:t>: the driver trades $50 per day TAXED income for $50 per day TAX FREE money!</a:t>
            </a:r>
          </a:p>
        </p:txBody>
      </p:sp>
      <p:sp>
        <p:nvSpPr>
          <p:cNvPr id="2" name="Rectangle 2">
            <a:extLst>
              <a:ext uri="{FF2B5EF4-FFF2-40B4-BE49-F238E27FC236}">
                <a16:creationId xmlns:a16="http://schemas.microsoft.com/office/drawing/2014/main" id="{CCED7A25-4681-8E2F-F2C9-218A4D1BBFB9}"/>
              </a:ext>
            </a:extLst>
          </p:cNvPr>
          <p:cNvSpPr>
            <a:spLocks noGrp="1"/>
          </p:cNvSpPr>
          <p:nvPr>
            <p:ph type="title"/>
          </p:nvPr>
        </p:nvSpPr>
        <p:spPr>
          <a:xfrm>
            <a:off x="222250" y="76200"/>
            <a:ext cx="8458200" cy="990600"/>
          </a:xfrm>
        </p:spPr>
        <p:txBody>
          <a:bodyPr/>
          <a:lstStyle/>
          <a:p>
            <a:pPr eaLnBrk="1" hangingPunct="1">
              <a:defRPr/>
            </a:pPr>
            <a:r>
              <a:rPr lang="en-US" altLang="en-US" sz="4800" b="1" dirty="0">
                <a:solidFill>
                  <a:srgbClr val="484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Facts about Per Diem</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D3E50-838A-AA96-AAB9-2DD13DA8D9CC}"/>
              </a:ext>
            </a:extLst>
          </p:cNvPr>
          <p:cNvSpPr>
            <a:spLocks noGrp="1"/>
          </p:cNvSpPr>
          <p:nvPr>
            <p:ph type="ctrTitle"/>
          </p:nvPr>
        </p:nvSpPr>
        <p:spPr>
          <a:xfrm>
            <a:off x="533400" y="152400"/>
            <a:ext cx="4910138" cy="1143000"/>
          </a:xfrm>
        </p:spPr>
        <p:txBody>
          <a:bodyPr/>
          <a:lstStyle/>
          <a:p>
            <a:pPr>
              <a:defRPr/>
            </a:pPr>
            <a:r>
              <a:rPr lang="en-US" sz="3200" b="1" dirty="0">
                <a:effectLst>
                  <a:outerShdw blurRad="38100" dist="38100" dir="2700000" algn="tl">
                    <a:srgbClr val="000000">
                      <a:alpha val="43137"/>
                    </a:srgbClr>
                  </a:outerShdw>
                </a:effectLst>
              </a:rPr>
              <a:t>Company Employee </a:t>
            </a:r>
            <a:br>
              <a:rPr lang="en-US"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Guaranteed Pay Program</a:t>
            </a:r>
          </a:p>
        </p:txBody>
      </p:sp>
      <p:pic>
        <p:nvPicPr>
          <p:cNvPr id="43" name="Picture Placeholder 42" descr="A plane flying over a city">
            <a:extLst>
              <a:ext uri="{FF2B5EF4-FFF2-40B4-BE49-F238E27FC236}">
                <a16:creationId xmlns:a16="http://schemas.microsoft.com/office/drawing/2014/main" id="{4CFF7334-66D9-2EB8-62C2-64070D7EB038}"/>
              </a:ext>
            </a:extLst>
          </p:cNvPr>
          <p:cNvPicPr>
            <a:picLocks noGrp="1" noChangeAspect="1"/>
          </p:cNvPicPr>
          <p:nvPr>
            <p:ph type="pic" sz="quarter" idx="13"/>
          </p:nvPr>
        </p:nvPicPr>
        <p:blipFill>
          <a:blip r:embed="rId3"/>
          <a:srcRect l="39" r="39"/>
          <a:stretch/>
        </p:blipFill>
        <p:spPr>
          <a:xfrm>
            <a:off x="5867400" y="-11576"/>
            <a:ext cx="3285282" cy="6903720"/>
          </a:xfrm>
        </p:spPr>
      </p:pic>
      <p:sp>
        <p:nvSpPr>
          <p:cNvPr id="8" name="TextBox 7">
            <a:extLst>
              <a:ext uri="{FF2B5EF4-FFF2-40B4-BE49-F238E27FC236}">
                <a16:creationId xmlns:a16="http://schemas.microsoft.com/office/drawing/2014/main" id="{D465AAF0-D881-7B83-1A5D-3760338519A0}"/>
              </a:ext>
            </a:extLst>
          </p:cNvPr>
          <p:cNvSpPr txBox="1"/>
          <p:nvPr/>
        </p:nvSpPr>
        <p:spPr>
          <a:xfrm>
            <a:off x="522288" y="1295400"/>
            <a:ext cx="5410200" cy="4616450"/>
          </a:xfrm>
          <a:prstGeom prst="rect">
            <a:avLst/>
          </a:prstGeom>
          <a:noFill/>
        </p:spPr>
        <p:txBody>
          <a:bodyPr>
            <a:spAutoFit/>
          </a:bodyPr>
          <a:lstStyle/>
          <a:p>
            <a:pPr>
              <a:defRPr/>
            </a:pPr>
            <a:r>
              <a:rPr lang="en-US" sz="1400" b="0" dirty="0">
                <a:solidFill>
                  <a:srgbClr val="000000"/>
                </a:solidFill>
                <a:latin typeface="Times New Roman" panose="02020603050405020304" pitchFamily="18" charset="0"/>
              </a:rPr>
              <a:t>Buchheit Logistics provides a Guaranteed Pay Program to its company drivers based on the criteria listed below. Since Buchheit pays its drivers weekly, the Guarantee Pay Program is a weekly program and is based on gross earnings, not net pay. </a:t>
            </a:r>
          </a:p>
          <a:p>
            <a:pPr>
              <a:defRPr/>
            </a:pPr>
            <a:endParaRPr lang="en-US" sz="1400" b="0" dirty="0">
              <a:solidFill>
                <a:srgbClr val="000000"/>
              </a:solidFill>
              <a:latin typeface="Times New Roman" panose="02020603050405020304" pitchFamily="18" charset="0"/>
            </a:endParaRPr>
          </a:p>
          <a:p>
            <a:pPr>
              <a:defRPr/>
            </a:pPr>
            <a:r>
              <a:rPr lang="en-US" sz="1400" dirty="0">
                <a:solidFill>
                  <a:srgbClr val="000000"/>
                </a:solidFill>
                <a:effectLst>
                  <a:outerShdw blurRad="38100" dist="38100" dir="2700000" algn="tl">
                    <a:srgbClr val="000000">
                      <a:alpha val="43137"/>
                    </a:srgbClr>
                  </a:outerShdw>
                </a:effectLst>
                <a:latin typeface="Times New Roman" panose="02020603050405020304" pitchFamily="18" charset="0"/>
              </a:rPr>
              <a:t>Buchheit cannot apply the guaranteed minimum in instances where there is extreme weather or national emergency. </a:t>
            </a:r>
            <a:r>
              <a:rPr lang="en-US" sz="1400" b="0" dirty="0">
                <a:solidFill>
                  <a:srgbClr val="000000"/>
                </a:solidFill>
                <a:latin typeface="Times New Roman" panose="02020603050405020304" pitchFamily="18" charset="0"/>
              </a:rPr>
              <a:t>Though the company would not expect a driver to operate in unsafe conditions, it also cannot guarantee a minimum in such extreme circumstances. </a:t>
            </a:r>
          </a:p>
          <a:p>
            <a:pPr>
              <a:defRPr/>
            </a:pPr>
            <a:endParaRPr lang="en-US" sz="1400" b="0" dirty="0">
              <a:solidFill>
                <a:srgbClr val="000000"/>
              </a:solidFill>
              <a:latin typeface="Times New Roman" panose="02020603050405020304" pitchFamily="18" charset="0"/>
            </a:endParaRPr>
          </a:p>
          <a:p>
            <a:pPr>
              <a:defRPr/>
            </a:pPr>
            <a:r>
              <a:rPr lang="en-US" sz="1400" b="0" dirty="0">
                <a:solidFill>
                  <a:srgbClr val="000000"/>
                </a:solidFill>
                <a:latin typeface="Times New Roman" panose="02020603050405020304" pitchFamily="18" charset="0"/>
              </a:rPr>
              <a:t>To be eligible to receive the minimum guarantee: </a:t>
            </a:r>
          </a:p>
          <a:p>
            <a:pPr marL="285750" indent="-285750">
              <a:buFont typeface="Arial" panose="020B0604020202020204" pitchFamily="34" charset="0"/>
              <a:buChar char="•"/>
              <a:defRPr/>
            </a:pPr>
            <a:r>
              <a:rPr lang="en-US" sz="1400" b="0" dirty="0">
                <a:solidFill>
                  <a:srgbClr val="000000"/>
                </a:solidFill>
                <a:latin typeface="Times New Roman" panose="02020603050405020304" pitchFamily="18" charset="0"/>
              </a:rPr>
              <a:t>All paperwork must be received for the previous week via approved document scanning. </a:t>
            </a:r>
          </a:p>
          <a:p>
            <a:pPr marL="285750" indent="-285750">
              <a:buFont typeface="Arial" panose="020B0604020202020204" pitchFamily="34" charset="0"/>
              <a:buChar char="•"/>
              <a:defRPr/>
            </a:pPr>
            <a:r>
              <a:rPr lang="en-US" sz="1400" b="0" dirty="0">
                <a:solidFill>
                  <a:srgbClr val="000000"/>
                </a:solidFill>
                <a:latin typeface="Times New Roman" panose="02020603050405020304" pitchFamily="18" charset="0"/>
              </a:rPr>
              <a:t>Driver must be available for dispatch a minimum of (5) </a:t>
            </a:r>
            <a:r>
              <a:rPr lang="en-US" sz="1400" b="0" i="1" dirty="0">
                <a:solidFill>
                  <a:srgbClr val="000000"/>
                </a:solidFill>
                <a:latin typeface="Times New Roman" panose="02020603050405020304" pitchFamily="18" charset="0"/>
              </a:rPr>
              <a:t>full shifts </a:t>
            </a:r>
            <a:r>
              <a:rPr lang="en-US" sz="1400" b="0" dirty="0">
                <a:solidFill>
                  <a:srgbClr val="000000"/>
                </a:solidFill>
                <a:latin typeface="Times New Roman" panose="02020603050405020304" pitchFamily="18" charset="0"/>
              </a:rPr>
              <a:t>during the pay period. </a:t>
            </a:r>
          </a:p>
          <a:p>
            <a:pPr marL="285750" indent="-285750">
              <a:buFont typeface="Arial" panose="020B0604020202020204" pitchFamily="34" charset="0"/>
              <a:buChar char="•"/>
              <a:defRPr/>
            </a:pPr>
            <a:r>
              <a:rPr lang="en-US" sz="1400" b="0" dirty="0">
                <a:solidFill>
                  <a:srgbClr val="000000"/>
                </a:solidFill>
                <a:latin typeface="Times New Roman" panose="02020603050405020304" pitchFamily="18" charset="0"/>
              </a:rPr>
              <a:t>Driver must not turn down </a:t>
            </a:r>
            <a:r>
              <a:rPr lang="en-US" sz="1400" b="0" i="1" dirty="0">
                <a:solidFill>
                  <a:srgbClr val="000000"/>
                </a:solidFill>
                <a:latin typeface="Times New Roman" panose="02020603050405020304" pitchFamily="18" charset="0"/>
              </a:rPr>
              <a:t>any </a:t>
            </a:r>
            <a:r>
              <a:rPr lang="en-US" sz="1400" b="0" dirty="0">
                <a:solidFill>
                  <a:srgbClr val="000000"/>
                </a:solidFill>
                <a:latin typeface="Times New Roman" panose="02020603050405020304" pitchFamily="18" charset="0"/>
              </a:rPr>
              <a:t>legally dispatched freight regardless of equipment type. </a:t>
            </a:r>
          </a:p>
          <a:p>
            <a:pPr marL="285750" indent="-285750">
              <a:buFont typeface="Arial" panose="020B0604020202020204" pitchFamily="34" charset="0"/>
              <a:buChar char="•"/>
              <a:defRPr/>
            </a:pPr>
            <a:r>
              <a:rPr lang="en-US" sz="1400" b="0" dirty="0">
                <a:solidFill>
                  <a:srgbClr val="000000"/>
                </a:solidFill>
                <a:latin typeface="Times New Roman" panose="02020603050405020304" pitchFamily="18" charset="0"/>
              </a:rPr>
              <a:t>Driver must not have </a:t>
            </a:r>
            <a:r>
              <a:rPr lang="en-US" sz="1400" b="0" i="1" dirty="0">
                <a:solidFill>
                  <a:srgbClr val="000000"/>
                </a:solidFill>
                <a:latin typeface="Times New Roman" panose="02020603050405020304" pitchFamily="18" charset="0"/>
              </a:rPr>
              <a:t>any </a:t>
            </a:r>
            <a:r>
              <a:rPr lang="en-US" sz="1400" b="0" dirty="0">
                <a:solidFill>
                  <a:srgbClr val="000000"/>
                </a:solidFill>
                <a:latin typeface="Times New Roman" panose="02020603050405020304" pitchFamily="18" charset="0"/>
              </a:rPr>
              <a:t>Late Deliveries or Service Failures. </a:t>
            </a:r>
          </a:p>
          <a:p>
            <a:pPr marL="285750" indent="-285750">
              <a:buFont typeface="Arial" panose="020B0604020202020204" pitchFamily="34" charset="0"/>
              <a:buChar char="•"/>
              <a:defRPr/>
            </a:pPr>
            <a:r>
              <a:rPr lang="en-US" sz="1400" b="0" dirty="0">
                <a:solidFill>
                  <a:srgbClr val="000000"/>
                </a:solidFill>
                <a:latin typeface="Times New Roman" panose="02020603050405020304" pitchFamily="18" charset="0"/>
              </a:rPr>
              <a:t>Driver must not have </a:t>
            </a:r>
            <a:r>
              <a:rPr lang="en-US" sz="1400" b="0" i="1" dirty="0">
                <a:solidFill>
                  <a:srgbClr val="000000"/>
                </a:solidFill>
                <a:latin typeface="Times New Roman" panose="02020603050405020304" pitchFamily="18" charset="0"/>
              </a:rPr>
              <a:t>any </a:t>
            </a:r>
            <a:r>
              <a:rPr lang="en-US" sz="1400" b="0" dirty="0">
                <a:solidFill>
                  <a:srgbClr val="000000"/>
                </a:solidFill>
                <a:latin typeface="Times New Roman" panose="02020603050405020304" pitchFamily="18" charset="0"/>
              </a:rPr>
              <a:t>past due or delinquent training. </a:t>
            </a:r>
          </a:p>
          <a:p>
            <a:pPr marL="285750" indent="-285750">
              <a:buFont typeface="Arial" panose="020B0604020202020204" pitchFamily="34" charset="0"/>
              <a:buChar char="•"/>
              <a:defRPr/>
            </a:pPr>
            <a:r>
              <a:rPr lang="en-US" sz="1400" b="0" dirty="0">
                <a:solidFill>
                  <a:srgbClr val="000000"/>
                </a:solidFill>
                <a:latin typeface="Times New Roman" panose="02020603050405020304" pitchFamily="18" charset="0"/>
              </a:rPr>
              <a:t>Driver must not have a </a:t>
            </a:r>
            <a:r>
              <a:rPr lang="en-US" sz="1400" b="0" i="1" dirty="0">
                <a:solidFill>
                  <a:srgbClr val="000000"/>
                </a:solidFill>
                <a:latin typeface="Times New Roman" panose="02020603050405020304" pitchFamily="18" charset="0"/>
              </a:rPr>
              <a:t>preventable </a:t>
            </a:r>
            <a:r>
              <a:rPr lang="en-US" sz="1400" b="0" dirty="0">
                <a:solidFill>
                  <a:srgbClr val="000000"/>
                </a:solidFill>
                <a:latin typeface="Times New Roman" panose="02020603050405020304" pitchFamily="18" charset="0"/>
              </a:rPr>
              <a:t>accident or incident during the pay period.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82DD-D99D-0997-4530-495DAAA465A8}"/>
              </a:ext>
            </a:extLst>
          </p:cNvPr>
          <p:cNvSpPr>
            <a:spLocks noGrp="1"/>
          </p:cNvSpPr>
          <p:nvPr>
            <p:ph type="ctrTitle"/>
          </p:nvPr>
        </p:nvSpPr>
        <p:spPr>
          <a:xfrm>
            <a:off x="228600" y="228600"/>
            <a:ext cx="6781800" cy="995363"/>
          </a:xfrm>
        </p:spPr>
        <p:txBody>
          <a:bodyPr/>
          <a:lstStyle/>
          <a:p>
            <a:pPr>
              <a:defRPr/>
            </a:pPr>
            <a:r>
              <a:rPr lang="en-US" sz="3600" b="1" dirty="0">
                <a:effectLst>
                  <a:outerShdw blurRad="38100" dist="38100" dir="2700000" algn="tl">
                    <a:srgbClr val="000000">
                      <a:alpha val="43137"/>
                    </a:srgbClr>
                  </a:outerShdw>
                </a:effectLst>
              </a:rPr>
              <a:t>Driver Bonuses:</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Safety &amp; Performance</a:t>
            </a:r>
          </a:p>
        </p:txBody>
      </p:sp>
      <p:sp>
        <p:nvSpPr>
          <p:cNvPr id="216067" name="Picture Placeholder 3">
            <a:extLst>
              <a:ext uri="{FF2B5EF4-FFF2-40B4-BE49-F238E27FC236}">
                <a16:creationId xmlns:a16="http://schemas.microsoft.com/office/drawing/2014/main" id="{05DDAA2C-3EC2-EB9C-DC12-3832F24F8106}"/>
              </a:ext>
            </a:extLst>
          </p:cNvPr>
          <p:cNvSpPr>
            <a:spLocks noGrp="1" noTextEdit="1"/>
          </p:cNvSpPr>
          <p:nvPr>
            <p:ph type="pic" sz="quarter" idx="13"/>
          </p:nvPr>
        </p:nvSpPr>
        <p:spPr>
          <a:xfrm>
            <a:off x="5443538" y="-11113"/>
            <a:ext cx="3708400" cy="6904038"/>
          </a:xfrm>
          <a:custGeom>
            <a:avLst/>
            <a:gdLst>
              <a:gd name="T0" fmla="*/ 0 w 4977139"/>
              <a:gd name="T1" fmla="*/ 0 h 6892724"/>
              <a:gd name="T2" fmla="*/ 80915 w 4977139"/>
              <a:gd name="T3" fmla="*/ 0 h 6892724"/>
              <a:gd name="T4" fmla="*/ 80915 w 4977139"/>
              <a:gd name="T5" fmla="*/ 7052496 h 6892724"/>
              <a:gd name="T6" fmla="*/ 30296 w 4977139"/>
              <a:gd name="T7" fmla="*/ 7052496 h 6892724"/>
              <a:gd name="T8" fmla="*/ 0 w 4977139"/>
              <a:gd name="T9" fmla="*/ 0 h 68927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77139" h="6892724">
                <a:moveTo>
                  <a:pt x="0" y="0"/>
                </a:moveTo>
                <a:lnTo>
                  <a:pt x="4977139" y="0"/>
                </a:lnTo>
                <a:lnTo>
                  <a:pt x="4977139" y="6892724"/>
                </a:lnTo>
                <a:lnTo>
                  <a:pt x="1863524" y="6892724"/>
                </a:lnTo>
                <a:lnTo>
                  <a:pt x="0" y="0"/>
                </a:lnTo>
                <a:close/>
              </a:path>
            </a:pathLst>
          </a:custGeom>
        </p:spPr>
        <p:txBody>
          <a:bodyPr vert="horz" wrap="square" lIns="91440" tIns="274320" rIns="27432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D7BD8CC-A4DD-6435-4EAC-04290058D9A3}"/>
              </a:ext>
            </a:extLst>
          </p:cNvPr>
          <p:cNvSpPr txBox="1"/>
          <p:nvPr/>
        </p:nvSpPr>
        <p:spPr>
          <a:xfrm>
            <a:off x="381000" y="3124200"/>
            <a:ext cx="7924800" cy="6140142"/>
          </a:xfrm>
          <a:prstGeom prst="rect">
            <a:avLst/>
          </a:prstGeom>
          <a:noFill/>
        </p:spPr>
        <p:txBody>
          <a:bodyPr numCol="2">
            <a:spAutoFit/>
          </a:bodyPr>
          <a:lstStyle/>
          <a:p>
            <a:pPr>
              <a:spcAft>
                <a:spcPts val="600"/>
              </a:spcAft>
              <a:defRPr/>
            </a:pPr>
            <a:r>
              <a:rPr lang="en-US" sz="1200" b="0" dirty="0">
                <a:solidFill>
                  <a:srgbClr val="000000"/>
                </a:solidFill>
                <a:latin typeface="Times New Roman" panose="02020603050405020304" pitchFamily="18" charset="0"/>
              </a:rPr>
              <a:t>CO OTR Bulk - Weekly Safety Bonus: </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2.0% of revenue, if weekly GreenZone Score = 950 + </a:t>
            </a:r>
          </a:p>
          <a:p>
            <a:pPr>
              <a:spcAft>
                <a:spcPts val="600"/>
              </a:spcAft>
              <a:defRPr/>
            </a:pPr>
            <a:r>
              <a:rPr lang="en-US" sz="1200" b="0" dirty="0">
                <a:solidFill>
                  <a:srgbClr val="000000"/>
                </a:solidFill>
                <a:latin typeface="Times New Roman" panose="02020603050405020304" pitchFamily="18" charset="0"/>
              </a:rPr>
              <a:t>CO Local Hourly - Weekly Safety Bonus:</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$50.00 flat rate, if weekly GreenZone Score = 950+</a:t>
            </a:r>
          </a:p>
          <a:p>
            <a:pPr>
              <a:spcAft>
                <a:spcPts val="600"/>
              </a:spcAft>
              <a:defRPr/>
            </a:pPr>
            <a:r>
              <a:rPr lang="en-US" sz="1200" b="0" dirty="0">
                <a:solidFill>
                  <a:srgbClr val="000000"/>
                </a:solidFill>
                <a:latin typeface="Times New Roman" panose="02020603050405020304" pitchFamily="18" charset="0"/>
              </a:rPr>
              <a:t>CO OTR Van - Weekly Safety Bonus = </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$0.050 cpm, if weekly GreenZone Score = 950 + </a:t>
            </a:r>
          </a:p>
          <a:p>
            <a:pPr>
              <a:spcAft>
                <a:spcPts val="600"/>
              </a:spcAft>
              <a:defRPr/>
            </a:pPr>
            <a:r>
              <a:rPr lang="en-US" sz="1200" b="0" dirty="0">
                <a:solidFill>
                  <a:srgbClr val="000000"/>
                </a:solidFill>
                <a:latin typeface="Times New Roman" panose="02020603050405020304" pitchFamily="18" charset="0"/>
              </a:rPr>
              <a:t>CO OTR Van - Weekly Performance Bonus = </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$0.050 cpm, if weekly miles = 2700+ </a:t>
            </a: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endParaRPr lang="en-US" sz="1200" b="0" dirty="0">
              <a:solidFill>
                <a:srgbClr val="000000"/>
              </a:solidFill>
              <a:latin typeface="Times New Roman" panose="02020603050405020304" pitchFamily="18" charset="0"/>
            </a:endParaRPr>
          </a:p>
          <a:p>
            <a:pPr>
              <a:spcAft>
                <a:spcPts val="600"/>
              </a:spcAft>
              <a:defRPr/>
            </a:pPr>
            <a:r>
              <a:rPr lang="en-US" sz="1200" b="0" dirty="0">
                <a:solidFill>
                  <a:srgbClr val="000000"/>
                </a:solidFill>
                <a:latin typeface="Times New Roman" panose="02020603050405020304" pitchFamily="18" charset="0"/>
              </a:rPr>
              <a:t>IC Bulk - Weekly Safety Bonus:</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2.0% of revenue, if weekly GreenZone Score = 950 + </a:t>
            </a:r>
          </a:p>
          <a:p>
            <a:pPr>
              <a:spcAft>
                <a:spcPts val="600"/>
              </a:spcAft>
              <a:defRPr/>
            </a:pPr>
            <a:r>
              <a:rPr lang="en-US" sz="1200" b="0" dirty="0">
                <a:solidFill>
                  <a:srgbClr val="000000"/>
                </a:solidFill>
                <a:latin typeface="Times New Roman" panose="02020603050405020304" pitchFamily="18" charset="0"/>
              </a:rPr>
              <a:t>IC Van - Weekly Safety Bonus = </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1.0% of revenue, if weekly GreenZone Score = 950 + </a:t>
            </a:r>
          </a:p>
          <a:p>
            <a:pPr>
              <a:spcAft>
                <a:spcPts val="600"/>
              </a:spcAft>
              <a:defRPr/>
            </a:pPr>
            <a:r>
              <a:rPr lang="en-US" sz="1200" b="0" dirty="0">
                <a:solidFill>
                  <a:srgbClr val="000000"/>
                </a:solidFill>
                <a:latin typeface="Times New Roman" panose="02020603050405020304" pitchFamily="18" charset="0"/>
              </a:rPr>
              <a:t>IC Van - Weekly Performance Bonus = </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1.0% of revenue, if weekly miles = 2700+ </a:t>
            </a:r>
          </a:p>
          <a:p>
            <a:pPr>
              <a:spcAft>
                <a:spcPts val="600"/>
              </a:spcAft>
              <a:defRPr/>
            </a:pPr>
            <a:r>
              <a:rPr lang="en-US" sz="1200" b="0" dirty="0">
                <a:solidFill>
                  <a:srgbClr val="000000"/>
                </a:solidFill>
                <a:latin typeface="Times New Roman" panose="02020603050405020304" pitchFamily="18" charset="0"/>
              </a:rPr>
              <a:t>IC Van - Weekly Safety Bonus = </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$0.050 cpm, if weekly GreenZone Score = 950 + </a:t>
            </a:r>
          </a:p>
          <a:p>
            <a:pPr>
              <a:spcAft>
                <a:spcPts val="600"/>
              </a:spcAft>
              <a:defRPr/>
            </a:pPr>
            <a:r>
              <a:rPr lang="en-US" sz="1200" b="0" dirty="0">
                <a:solidFill>
                  <a:srgbClr val="000000"/>
                </a:solidFill>
                <a:latin typeface="Times New Roman" panose="02020603050405020304" pitchFamily="18" charset="0"/>
              </a:rPr>
              <a:t>IC Van - Weekly Performance Bonus = </a:t>
            </a:r>
          </a:p>
          <a:p>
            <a:pPr marL="171450" indent="-171450">
              <a:spcAft>
                <a:spcPts val="600"/>
              </a:spcAft>
              <a:buFont typeface="Arial" panose="020B0604020202020204" pitchFamily="34" charset="0"/>
              <a:buChar char="•"/>
              <a:defRPr/>
            </a:pPr>
            <a:r>
              <a:rPr lang="en-US" sz="1200" b="0" dirty="0">
                <a:solidFill>
                  <a:srgbClr val="000000"/>
                </a:solidFill>
                <a:latin typeface="Times New Roman" panose="02020603050405020304" pitchFamily="18" charset="0"/>
              </a:rPr>
              <a:t>$0.050 cpm, if weekly miles = 2700+ </a:t>
            </a:r>
          </a:p>
        </p:txBody>
      </p:sp>
      <p:sp>
        <p:nvSpPr>
          <p:cNvPr id="216069" name="TextBox 7">
            <a:extLst>
              <a:ext uri="{FF2B5EF4-FFF2-40B4-BE49-F238E27FC236}">
                <a16:creationId xmlns:a16="http://schemas.microsoft.com/office/drawing/2014/main" id="{F35C6C41-5FEE-9FCC-CA3D-4B336F65672C}"/>
              </a:ext>
            </a:extLst>
          </p:cNvPr>
          <p:cNvSpPr txBox="1">
            <a:spLocks noChangeArrowheads="1"/>
          </p:cNvSpPr>
          <p:nvPr/>
        </p:nvSpPr>
        <p:spPr bwMode="auto">
          <a:xfrm>
            <a:off x="381000" y="1295400"/>
            <a:ext cx="7239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ts val="600"/>
              </a:spcAft>
              <a:buClrTx/>
              <a:buSzTx/>
              <a:buFontTx/>
              <a:buNone/>
            </a:pPr>
            <a:r>
              <a:rPr lang="en-US" altLang="en-US" sz="1200" b="0">
                <a:solidFill>
                  <a:srgbClr val="000000"/>
                </a:solidFill>
                <a:latin typeface="Times New Roman" panose="02020603050405020304" pitchFamily="18" charset="0"/>
              </a:rPr>
              <a:t> </a:t>
            </a:r>
            <a:r>
              <a:rPr lang="en-US" altLang="en-US" sz="1400" b="0">
                <a:solidFill>
                  <a:srgbClr val="000000"/>
                </a:solidFill>
                <a:latin typeface="Times New Roman" panose="02020603050405020304" pitchFamily="18" charset="0"/>
              </a:rPr>
              <a:t>Company Driver Bonus Programs: </a:t>
            </a:r>
          </a:p>
          <a:p>
            <a:pPr>
              <a:spcBef>
                <a:spcPct val="0"/>
              </a:spcBef>
              <a:spcAft>
                <a:spcPts val="600"/>
              </a:spcAft>
              <a:buClrTx/>
              <a:buSzTx/>
              <a:buFontTx/>
              <a:buNone/>
            </a:pPr>
            <a:r>
              <a:rPr lang="en-US" altLang="en-US" sz="1400" b="0">
                <a:solidFill>
                  <a:srgbClr val="000000"/>
                </a:solidFill>
                <a:latin typeface="Times New Roman" panose="02020603050405020304" pitchFamily="18" charset="0"/>
              </a:rPr>
              <a:t>* All bonuses are forfeit if the driver has past due or delinquent training requirements or is currently on probation for accidents/incidents. </a:t>
            </a:r>
          </a:p>
          <a:p>
            <a:pPr>
              <a:spcBef>
                <a:spcPct val="0"/>
              </a:spcBef>
              <a:spcAft>
                <a:spcPts val="600"/>
              </a:spcAft>
              <a:buClrTx/>
              <a:buSzTx/>
              <a:buFontTx/>
              <a:buNone/>
            </a:pPr>
            <a:r>
              <a:rPr lang="en-US" altLang="en-US" sz="1400" b="0">
                <a:solidFill>
                  <a:srgbClr val="000000"/>
                </a:solidFill>
                <a:latin typeface="Times New Roman" panose="02020603050405020304" pitchFamily="18" charset="0"/>
              </a:rPr>
              <a:t>** Weekly OTR Van Performance Bonuses are guaranteed for the 1st 2-weeks to allow a driver time to adjust to routes/schedules. </a:t>
            </a:r>
          </a:p>
          <a:p>
            <a:pPr>
              <a:spcBef>
                <a:spcPct val="0"/>
              </a:spcBef>
              <a:spcAft>
                <a:spcPts val="600"/>
              </a:spcAft>
              <a:buClrTx/>
              <a:buSzTx/>
              <a:buFontTx/>
              <a:buNone/>
            </a:pPr>
            <a:r>
              <a:rPr lang="en-US" altLang="en-US" sz="1400" b="0">
                <a:solidFill>
                  <a:srgbClr val="000000"/>
                </a:solidFill>
                <a:latin typeface="Times New Roman" panose="02020603050405020304" pitchFamily="18" charset="0"/>
              </a:rPr>
              <a:t>*** Weekly Safety Bonuses are guaranteed for the 1st 2-weeks to enable a driver to learn the GreenZone scoring system.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7771-F4E4-0CC1-D28B-05489DE94630}"/>
              </a:ext>
            </a:extLst>
          </p:cNvPr>
          <p:cNvSpPr>
            <a:spLocks noGrp="1"/>
          </p:cNvSpPr>
          <p:nvPr>
            <p:ph type="title"/>
          </p:nvPr>
        </p:nvSpPr>
        <p:spPr>
          <a:xfrm>
            <a:off x="228600" y="76200"/>
            <a:ext cx="7086600" cy="1066800"/>
          </a:xfrm>
        </p:spPr>
        <p:txBody>
          <a:bodyPr lIns="68580" tIns="34290" rIns="68580" bIns="34290" rtlCol="0" anchor="ctr">
            <a:normAutofit/>
          </a:bodyPr>
          <a:lstStyle/>
          <a:p>
            <a:pPr>
              <a:defRPr/>
            </a:pPr>
            <a:r>
              <a:rPr lang="en-US" sz="3200" b="1" dirty="0">
                <a:effectLst>
                  <a:outerShdw blurRad="38100" dist="38100" dir="2700000" algn="tl">
                    <a:srgbClr val="000000">
                      <a:alpha val="43137"/>
                    </a:srgbClr>
                  </a:outerShdw>
                </a:effectLst>
              </a:rPr>
              <a:t>Demurrage:</a:t>
            </a:r>
            <a:br>
              <a:rPr lang="en-US"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Detention, Breakdown &amp; Layover</a:t>
            </a:r>
          </a:p>
        </p:txBody>
      </p:sp>
      <p:sp>
        <p:nvSpPr>
          <p:cNvPr id="6" name="TextBox 5">
            <a:extLst>
              <a:ext uri="{FF2B5EF4-FFF2-40B4-BE49-F238E27FC236}">
                <a16:creationId xmlns:a16="http://schemas.microsoft.com/office/drawing/2014/main" id="{D5B947DF-9927-5D15-F358-987BF15BC699}"/>
              </a:ext>
            </a:extLst>
          </p:cNvPr>
          <p:cNvSpPr txBox="1"/>
          <p:nvPr/>
        </p:nvSpPr>
        <p:spPr>
          <a:xfrm>
            <a:off x="228600" y="1143000"/>
            <a:ext cx="8534400" cy="4694238"/>
          </a:xfrm>
          <a:prstGeom prst="rect">
            <a:avLst/>
          </a:prstGeom>
          <a:noFill/>
        </p:spPr>
        <p:txBody>
          <a:bodyPr>
            <a:spAutoFit/>
          </a:bodyPr>
          <a:lstStyle/>
          <a:p>
            <a:pPr>
              <a:spcAft>
                <a:spcPts val="600"/>
              </a:spcAft>
              <a:defRPr/>
            </a:pPr>
            <a:r>
              <a:rPr lang="en-US" sz="1300" b="0" dirty="0">
                <a:solidFill>
                  <a:srgbClr val="000000"/>
                </a:solidFill>
                <a:latin typeface="+mn-lt"/>
              </a:rPr>
              <a:t>All forms of demurrage pay are based on the premise of the driver’s 14-hour on-duty time and available hours remaining on the driver’s shift. To receive demurrage, the driver must turn in a demurrage ticket with their trip paperwork, via the current trip scanning app being used by the company. </a:t>
            </a:r>
          </a:p>
          <a:p>
            <a:pPr>
              <a:spcAft>
                <a:spcPts val="600"/>
              </a:spcAft>
              <a:defRPr/>
            </a:pPr>
            <a:r>
              <a:rPr lang="en-US" sz="1300" dirty="0">
                <a:solidFill>
                  <a:srgbClr val="000000"/>
                </a:solidFill>
                <a:latin typeface="+mn-lt"/>
              </a:rPr>
              <a:t>Detention: </a:t>
            </a:r>
          </a:p>
          <a:p>
            <a:pPr marL="285750" indent="-285750">
              <a:spcAft>
                <a:spcPts val="600"/>
              </a:spcAft>
              <a:buFont typeface="Arial" panose="020B0604020202020204" pitchFamily="34" charset="0"/>
              <a:buChar char="•"/>
              <a:defRPr/>
            </a:pPr>
            <a:r>
              <a:rPr lang="en-US" sz="1300" b="0" dirty="0">
                <a:solidFill>
                  <a:srgbClr val="000000"/>
                </a:solidFill>
                <a:latin typeface="+mn-lt"/>
              </a:rPr>
              <a:t>This policy is intended to reimburse for extended time incurred due to customer delays. </a:t>
            </a:r>
          </a:p>
          <a:p>
            <a:pPr marL="742950" lvl="1" indent="-285750">
              <a:spcAft>
                <a:spcPts val="600"/>
              </a:spcAft>
              <a:buFont typeface="Arial" panose="020B0604020202020204" pitchFamily="34" charset="0"/>
              <a:buChar char="•"/>
              <a:defRPr/>
            </a:pPr>
            <a:r>
              <a:rPr lang="en-US" sz="1300" b="0" dirty="0">
                <a:solidFill>
                  <a:srgbClr val="000000"/>
                </a:solidFill>
                <a:latin typeface="+mn-lt"/>
              </a:rPr>
              <a:t>OTR drivers – Customer has 2 hours from scheduled loading/unloading appointment. </a:t>
            </a:r>
          </a:p>
          <a:p>
            <a:pPr marL="742950" lvl="1" indent="-285750">
              <a:spcAft>
                <a:spcPts val="600"/>
              </a:spcAft>
              <a:buFont typeface="Arial" panose="020B0604020202020204" pitchFamily="34" charset="0"/>
              <a:buChar char="•"/>
              <a:defRPr/>
            </a:pPr>
            <a:r>
              <a:rPr lang="en-US" sz="1300" b="0" dirty="0">
                <a:solidFill>
                  <a:srgbClr val="000000"/>
                </a:solidFill>
                <a:latin typeface="+mn-lt"/>
              </a:rPr>
              <a:t>Local drivers – Customer has 1 hour from scheduled loading/unloading appointment. </a:t>
            </a:r>
          </a:p>
          <a:p>
            <a:pPr marL="285750" indent="-285750">
              <a:spcAft>
                <a:spcPts val="600"/>
              </a:spcAft>
              <a:buFont typeface="Arial" panose="020B0604020202020204" pitchFamily="34" charset="0"/>
              <a:buChar char="•"/>
              <a:defRPr/>
            </a:pPr>
            <a:r>
              <a:rPr lang="en-US" sz="1300" b="0" dirty="0">
                <a:solidFill>
                  <a:srgbClr val="000000"/>
                </a:solidFill>
                <a:latin typeface="+mn-lt"/>
              </a:rPr>
              <a:t>Payable only for hour’s driver has available based on driver’s RODS. </a:t>
            </a:r>
          </a:p>
          <a:p>
            <a:pPr marL="285750" indent="-285750">
              <a:spcAft>
                <a:spcPts val="600"/>
              </a:spcAft>
              <a:buFont typeface="Arial" panose="020B0604020202020204" pitchFamily="34" charset="0"/>
              <a:buChar char="•"/>
              <a:defRPr/>
            </a:pPr>
            <a:r>
              <a:rPr lang="en-US" sz="1300" b="0" dirty="0">
                <a:solidFill>
                  <a:srgbClr val="000000"/>
                </a:solidFill>
                <a:latin typeface="+mn-lt"/>
              </a:rPr>
              <a:t>This policy does not reimburse for time in “Off-duty” or “Sleeper-berth” status. </a:t>
            </a:r>
          </a:p>
          <a:p>
            <a:pPr>
              <a:spcAft>
                <a:spcPts val="600"/>
              </a:spcAft>
              <a:defRPr/>
            </a:pPr>
            <a:r>
              <a:rPr lang="en-US" sz="1300" dirty="0">
                <a:solidFill>
                  <a:srgbClr val="000000"/>
                </a:solidFill>
                <a:latin typeface="+mn-lt"/>
              </a:rPr>
              <a:t>Cancelled Loads and Layover: </a:t>
            </a:r>
            <a:endParaRPr lang="en-US" sz="1300" b="0" dirty="0">
              <a:solidFill>
                <a:srgbClr val="000000"/>
              </a:solidFill>
              <a:latin typeface="+mn-lt"/>
            </a:endParaRPr>
          </a:p>
          <a:p>
            <a:pPr marL="285750" indent="-285750">
              <a:spcAft>
                <a:spcPts val="600"/>
              </a:spcAft>
              <a:buFont typeface="Arial" panose="020B0604020202020204" pitchFamily="34" charset="0"/>
              <a:buChar char="•"/>
              <a:defRPr/>
            </a:pPr>
            <a:r>
              <a:rPr lang="en-US" sz="1200" b="0" dirty="0">
                <a:solidFill>
                  <a:srgbClr val="000000"/>
                </a:solidFill>
                <a:latin typeface="+mn-lt"/>
              </a:rPr>
              <a:t>Should a customer cancel a load after the driver has been dispatched and is enroute to the shipper, the driver will be reimbursed for the total driving time along with any additional waiting time for another dispatch. </a:t>
            </a:r>
          </a:p>
          <a:p>
            <a:pPr>
              <a:spcAft>
                <a:spcPts val="600"/>
              </a:spcAft>
              <a:defRPr/>
            </a:pPr>
            <a:r>
              <a:rPr lang="en-US" sz="1300" dirty="0">
                <a:solidFill>
                  <a:srgbClr val="000000"/>
                </a:solidFill>
                <a:latin typeface="+mn-lt"/>
              </a:rPr>
              <a:t>Mechanical Breakdowns: </a:t>
            </a:r>
            <a:endParaRPr lang="en-US" sz="1300" b="0" dirty="0">
              <a:solidFill>
                <a:srgbClr val="000000"/>
              </a:solidFill>
              <a:latin typeface="+mn-lt"/>
            </a:endParaRPr>
          </a:p>
          <a:p>
            <a:pPr marL="285750" indent="-285750">
              <a:spcAft>
                <a:spcPts val="600"/>
              </a:spcAft>
              <a:buFont typeface="Arial" panose="020B0604020202020204" pitchFamily="34" charset="0"/>
              <a:buChar char="•"/>
              <a:defRPr/>
            </a:pPr>
            <a:r>
              <a:rPr lang="en-US" sz="1200" b="0" dirty="0">
                <a:solidFill>
                  <a:srgbClr val="000000"/>
                </a:solidFill>
                <a:latin typeface="+mn-lt"/>
              </a:rPr>
              <a:t>This policy is intended to cover mechanical breakdowns that occur when the driver is away from the terminal. Scheduled Maintenance (service work) is not covered under this policy. </a:t>
            </a:r>
          </a:p>
          <a:p>
            <a:pPr>
              <a:spcAft>
                <a:spcPts val="600"/>
              </a:spcAft>
              <a:defRPr/>
            </a:pPr>
            <a:r>
              <a:rPr lang="en-US" sz="1200" b="0" dirty="0">
                <a:solidFill>
                  <a:srgbClr val="000000"/>
                </a:solidFill>
                <a:latin typeface="+mn-lt"/>
              </a:rPr>
              <a:t>**Reimbursements will not be made while driver is at home during inclement weather or awaiting dispatch. Nor will reimbursement be made for missing a loading/unloading appointment. </a:t>
            </a:r>
          </a:p>
          <a:p>
            <a:pPr>
              <a:spcAft>
                <a:spcPts val="600"/>
              </a:spcAft>
              <a:defRPr/>
            </a:pPr>
            <a:r>
              <a:rPr lang="en-US" sz="1200" b="0" dirty="0">
                <a:solidFill>
                  <a:srgbClr val="000000"/>
                </a:solidFill>
                <a:latin typeface="+mn-lt"/>
                <a:cs typeface="+mn-cs"/>
              </a:rPr>
              <a:t>***Contact your dispatcher for questions about demurrage. Be sure to scan demurrage tickets with your BOL and trip paperwork.</a:t>
            </a:r>
            <a:endParaRPr lang="en-US" sz="1200" b="0" dirty="0">
              <a:solidFill>
                <a:srgbClr val="000000"/>
              </a:solidFill>
              <a:latin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FB5E78-87A4-19AF-3F1F-848771E39A73}"/>
              </a:ext>
            </a:extLst>
          </p:cNvPr>
          <p:cNvSpPr>
            <a:spLocks noGrp="1"/>
          </p:cNvSpPr>
          <p:nvPr>
            <p:ph type="ctrTitle"/>
          </p:nvPr>
        </p:nvSpPr>
        <p:spPr>
          <a:xfrm>
            <a:off x="152400" y="92075"/>
            <a:ext cx="8118475" cy="746125"/>
          </a:xfrm>
        </p:spPr>
        <p:txBody>
          <a:bodyPr/>
          <a:lstStyle/>
          <a:p>
            <a:pPr>
              <a:defRPr/>
            </a:pPr>
            <a:r>
              <a:rPr lang="en-US" altLang="en-US" sz="3200" b="1" dirty="0">
                <a:effectLst>
                  <a:outerShdw blurRad="38100" dist="38100" dir="2700000" algn="tl">
                    <a:srgbClr val="000000">
                      <a:alpha val="43137"/>
                    </a:srgbClr>
                  </a:outerShdw>
                </a:effectLst>
              </a:rPr>
              <a:t>Advances, Expenses &amp; Reimbursements </a:t>
            </a:r>
            <a:endParaRPr lang="en-US" sz="3200" b="1" dirty="0">
              <a:effectLst>
                <a:outerShdw blurRad="38100" dist="38100" dir="2700000" algn="tl">
                  <a:srgbClr val="000000">
                    <a:alpha val="43137"/>
                  </a:srgbClr>
                </a:outerShdw>
              </a:effectLst>
            </a:endParaRPr>
          </a:p>
        </p:txBody>
      </p:sp>
      <p:sp>
        <p:nvSpPr>
          <p:cNvPr id="7" name="Content Placeholder 3">
            <a:extLst>
              <a:ext uri="{FF2B5EF4-FFF2-40B4-BE49-F238E27FC236}">
                <a16:creationId xmlns:a16="http://schemas.microsoft.com/office/drawing/2014/main" id="{640ED5AD-7019-3060-B809-F3067BAE6A76}"/>
              </a:ext>
            </a:extLst>
          </p:cNvPr>
          <p:cNvSpPr>
            <a:spLocks/>
          </p:cNvSpPr>
          <p:nvPr/>
        </p:nvSpPr>
        <p:spPr>
          <a:xfrm>
            <a:off x="474663" y="2190750"/>
            <a:ext cx="1757362" cy="2081213"/>
          </a:xfrm>
          <a:prstGeom prst="rect">
            <a:avLst/>
          </a:prstGeom>
          <a:noFill/>
        </p:spPr>
        <p:txBody>
          <a:bodyPr>
            <a:normAutofit/>
          </a:bodyPr>
          <a:lstStyle/>
          <a:p>
            <a:pPr defTabSz="233172" eaLnBrk="1" fontAlgn="auto" hangingPunct="1">
              <a:spcBef>
                <a:spcPts val="0"/>
              </a:spcBef>
              <a:spcAft>
                <a:spcPts val="450"/>
              </a:spcAft>
              <a:defRPr/>
            </a:pPr>
            <a:endParaRPr lang="en-US" sz="1350" b="0" dirty="0">
              <a:solidFill>
                <a:srgbClr val="000000"/>
              </a:solidFill>
              <a:latin typeface="Calibri" panose="020F0502020204030204"/>
              <a:cs typeface="+mn-cs"/>
            </a:endParaRPr>
          </a:p>
        </p:txBody>
      </p:sp>
      <p:sp>
        <p:nvSpPr>
          <p:cNvPr id="8" name="Content Placeholder 2">
            <a:extLst>
              <a:ext uri="{FF2B5EF4-FFF2-40B4-BE49-F238E27FC236}">
                <a16:creationId xmlns:a16="http://schemas.microsoft.com/office/drawing/2014/main" id="{EC39B87F-7F73-14AF-E0C4-4C089342E207}"/>
              </a:ext>
            </a:extLst>
          </p:cNvPr>
          <p:cNvSpPr>
            <a:spLocks/>
          </p:cNvSpPr>
          <p:nvPr/>
        </p:nvSpPr>
        <p:spPr>
          <a:xfrm>
            <a:off x="304800" y="838200"/>
            <a:ext cx="8745538" cy="2530475"/>
          </a:xfrm>
          <a:prstGeom prst="rect">
            <a:avLst/>
          </a:prstGeom>
          <a:noFill/>
        </p:spPr>
        <p:txBody>
          <a:bodyPr/>
          <a:lstStyle/>
          <a:p>
            <a:pPr defTabSz="233172" eaLnBrk="1" fontAlgn="auto" hangingPunct="1">
              <a:spcBef>
                <a:spcPts val="0"/>
              </a:spcBef>
              <a:spcAft>
                <a:spcPts val="450"/>
              </a:spcAft>
              <a:defRPr/>
            </a:pPr>
            <a:r>
              <a:rPr lang="en-US" sz="1400" dirty="0">
                <a:solidFill>
                  <a:schemeClr val="tx1">
                    <a:lumMod val="65000"/>
                    <a:lumOff val="35000"/>
                  </a:schemeClr>
                </a:solidFill>
                <a:latin typeface="+mn-lt"/>
                <a:cs typeface="+mn-cs"/>
              </a:rPr>
              <a:t>Advances:</a:t>
            </a:r>
          </a:p>
          <a:p>
            <a:pPr marL="285750"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$150.00 is on your Comdata Fuel Card weekly (Sunday).</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You do not have to take the advance if you do not need it.</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Though recommended to take the full amount due to the $2.00 charge for each advance, you do not have to take all of it.</a:t>
            </a:r>
          </a:p>
          <a:p>
            <a:pPr marL="1200150" lvl="2"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Advances with corresponding reimbursement do not incur the $2 per transaction admin charge.</a:t>
            </a:r>
          </a:p>
          <a:p>
            <a:pPr defTabSz="233172" eaLnBrk="1" fontAlgn="auto" hangingPunct="1">
              <a:spcBef>
                <a:spcPts val="0"/>
              </a:spcBef>
              <a:spcAft>
                <a:spcPts val="450"/>
              </a:spcAft>
              <a:defRPr/>
            </a:pPr>
            <a:r>
              <a:rPr lang="en-US" sz="1400" dirty="0">
                <a:solidFill>
                  <a:schemeClr val="tx1">
                    <a:lumMod val="65000"/>
                    <a:lumOff val="35000"/>
                  </a:schemeClr>
                </a:solidFill>
                <a:latin typeface="+mn-lt"/>
                <a:cs typeface="+mn-cs"/>
              </a:rPr>
              <a:t>Expenses &amp; Reimbursements:</a:t>
            </a:r>
          </a:p>
          <a:p>
            <a:pPr marL="285750"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Option #1 - Comdata card for most normal expenses.</a:t>
            </a:r>
          </a:p>
          <a:p>
            <a:pPr marL="285750"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Option #2 – Call for a Comchek Express Code.</a:t>
            </a:r>
          </a:p>
          <a:p>
            <a:pPr marL="285750"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Option #3 – Reimbursement.</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You can pay cash and be reimbursed.</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Be sure to scan receipts via </a:t>
            </a:r>
            <a:r>
              <a:rPr lang="en-US" sz="1400" dirty="0" err="1">
                <a:solidFill>
                  <a:schemeClr val="tx1">
                    <a:lumMod val="65000"/>
                    <a:lumOff val="35000"/>
                  </a:schemeClr>
                </a:solidFill>
                <a:latin typeface="+mn-lt"/>
                <a:cs typeface="+mn-cs"/>
              </a:rPr>
              <a:t>SHIPSMobile</a:t>
            </a:r>
            <a:r>
              <a:rPr lang="en-US" sz="1400" dirty="0">
                <a:solidFill>
                  <a:schemeClr val="tx1">
                    <a:lumMod val="65000"/>
                    <a:lumOff val="35000"/>
                  </a:schemeClr>
                </a:solidFill>
                <a:latin typeface="+mn-lt"/>
                <a:cs typeface="+mn-cs"/>
              </a:rPr>
              <a:t> under “Reimbursement”</a:t>
            </a:r>
          </a:p>
          <a:p>
            <a:pPr marL="285750"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Examples of reimbursable expenses:</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Windshield wipers.</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Lights &amp; fuses.</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Brooms &amp; shovels.</a:t>
            </a:r>
          </a:p>
          <a:p>
            <a:pPr marL="742950" lvl="1" indent="-285750" defTabSz="233172" eaLnBrk="1" fontAlgn="auto" hangingPunct="1">
              <a:spcBef>
                <a:spcPts val="0"/>
              </a:spcBef>
              <a:spcAft>
                <a:spcPts val="450"/>
              </a:spcAft>
              <a:buFont typeface="Arial" panose="020B0604020202020204" pitchFamily="34" charset="0"/>
              <a:buChar char="•"/>
              <a:defRPr/>
            </a:pPr>
            <a:r>
              <a:rPr lang="en-US" sz="1400" dirty="0">
                <a:solidFill>
                  <a:schemeClr val="tx1">
                    <a:lumMod val="65000"/>
                    <a:lumOff val="35000"/>
                  </a:schemeClr>
                </a:solidFill>
                <a:latin typeface="+mn-lt"/>
                <a:cs typeface="+mn-cs"/>
              </a:rPr>
              <a:t>Trailer Washouts.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B5DE-EB0B-EE35-55E8-B6835108B95C}"/>
              </a:ext>
            </a:extLst>
          </p:cNvPr>
          <p:cNvSpPr>
            <a:spLocks noGrp="1"/>
          </p:cNvSpPr>
          <p:nvPr>
            <p:ph type="title"/>
          </p:nvPr>
        </p:nvSpPr>
        <p:spPr>
          <a:xfrm>
            <a:off x="2438400" y="228600"/>
            <a:ext cx="5197475" cy="609600"/>
          </a:xfrm>
        </p:spPr>
        <p:txBody>
          <a:bodyPr/>
          <a:lstStyle/>
          <a:p>
            <a:pPr>
              <a:defRPr/>
            </a:pPr>
            <a:r>
              <a:rPr lang="en-US" sz="3200" b="1" dirty="0">
                <a:effectLst>
                  <a:outerShdw blurRad="38100" dist="38100" dir="2700000" algn="tl">
                    <a:srgbClr val="000000">
                      <a:alpha val="43137"/>
                    </a:srgbClr>
                  </a:outerShdw>
                </a:effectLst>
              </a:rPr>
              <a:t>Escrow Accounts</a:t>
            </a:r>
          </a:p>
        </p:txBody>
      </p:sp>
      <p:pic>
        <p:nvPicPr>
          <p:cNvPr id="221187" name="Picture Placeholder 7" descr="Looking up view of tall buildings">
            <a:extLst>
              <a:ext uri="{FF2B5EF4-FFF2-40B4-BE49-F238E27FC236}">
                <a16:creationId xmlns:a16="http://schemas.microsoft.com/office/drawing/2014/main" id="{EA8F2ACC-7987-91A3-3381-71795A7116F6}"/>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61" b="61"/>
          <a:stretch>
            <a:fillRect/>
          </a:stretch>
        </p:blipFill>
        <p:spPr>
          <a:xfrm>
            <a:off x="-14288" y="-22225"/>
            <a:ext cx="2300288" cy="6902450"/>
          </a:xfrm>
        </p:spPr>
      </p:pic>
      <p:sp>
        <p:nvSpPr>
          <p:cNvPr id="3" name="Content Placeholder 2">
            <a:extLst>
              <a:ext uri="{FF2B5EF4-FFF2-40B4-BE49-F238E27FC236}">
                <a16:creationId xmlns:a16="http://schemas.microsoft.com/office/drawing/2014/main" id="{C218A327-1744-6118-393E-2F60CA66ECBF}"/>
              </a:ext>
            </a:extLst>
          </p:cNvPr>
          <p:cNvSpPr>
            <a:spLocks noGrp="1"/>
          </p:cNvSpPr>
          <p:nvPr>
            <p:ph sz="half" idx="2"/>
          </p:nvPr>
        </p:nvSpPr>
        <p:spPr>
          <a:xfrm>
            <a:off x="2462213" y="990600"/>
            <a:ext cx="6300787" cy="4297363"/>
          </a:xfrm>
        </p:spPr>
        <p:txBody>
          <a:bodyPr lIns="68580" tIns="34290" rIns="68580" bIns="34290" rtlCol="0">
            <a:normAutofit lnSpcReduction="10000"/>
          </a:bodyPr>
          <a:lstStyle/>
          <a:p>
            <a:pPr marL="0" indent="0">
              <a:lnSpc>
                <a:spcPct val="120000"/>
              </a:lnSpc>
              <a:spcBef>
                <a:spcPts val="0"/>
              </a:spcBef>
              <a:spcAft>
                <a:spcPts val="600"/>
              </a:spcAft>
              <a:buFont typeface="Arial" panose="020B0604020202020204" pitchFamily="34" charset="0"/>
              <a:buNone/>
              <a:defRPr/>
            </a:pPr>
            <a:r>
              <a:rPr lang="en-US" sz="1600" b="1" dirty="0"/>
              <a:t>Company Employee Drivers:</a:t>
            </a:r>
          </a:p>
          <a:p>
            <a:pPr lvl="1">
              <a:lnSpc>
                <a:spcPct val="120000"/>
              </a:lnSpc>
              <a:spcBef>
                <a:spcPts val="0"/>
              </a:spcBef>
              <a:spcAft>
                <a:spcPts val="600"/>
              </a:spcAft>
              <a:defRPr/>
            </a:pPr>
            <a:r>
              <a:rPr lang="en-US" sz="1600" dirty="0"/>
              <a:t>Required minimum of $500.00</a:t>
            </a:r>
          </a:p>
          <a:p>
            <a:pPr lvl="1">
              <a:lnSpc>
                <a:spcPct val="120000"/>
              </a:lnSpc>
              <a:spcBef>
                <a:spcPts val="0"/>
              </a:spcBef>
              <a:spcAft>
                <a:spcPts val="600"/>
              </a:spcAft>
              <a:defRPr/>
            </a:pPr>
            <a:r>
              <a:rPr lang="en-US" sz="1600" dirty="0"/>
              <a:t>Deductions of $25.00 per week until minimum reached.</a:t>
            </a:r>
          </a:p>
          <a:p>
            <a:pPr lvl="1">
              <a:lnSpc>
                <a:spcPct val="120000"/>
              </a:lnSpc>
              <a:spcBef>
                <a:spcPts val="0"/>
              </a:spcBef>
              <a:spcAft>
                <a:spcPts val="600"/>
              </a:spcAft>
              <a:defRPr/>
            </a:pPr>
            <a:r>
              <a:rPr lang="en-US" sz="1600" dirty="0"/>
              <a:t>You may contribute more if you wish.</a:t>
            </a:r>
          </a:p>
          <a:p>
            <a:pPr lvl="2">
              <a:lnSpc>
                <a:spcPct val="120000"/>
              </a:lnSpc>
              <a:spcBef>
                <a:spcPts val="0"/>
              </a:spcBef>
              <a:spcAft>
                <a:spcPts val="600"/>
              </a:spcAft>
              <a:defRPr/>
            </a:pPr>
            <a:r>
              <a:rPr lang="en-US" sz="1600" dirty="0"/>
              <a:t>Anything over the $500 minimum is yours whenever you want it.</a:t>
            </a:r>
          </a:p>
          <a:p>
            <a:pPr marL="0" indent="0">
              <a:lnSpc>
                <a:spcPct val="120000"/>
              </a:lnSpc>
              <a:spcBef>
                <a:spcPts val="0"/>
              </a:spcBef>
              <a:spcAft>
                <a:spcPts val="600"/>
              </a:spcAft>
              <a:buFont typeface="Arial" panose="020B0604020202020204" pitchFamily="34" charset="0"/>
              <a:buNone/>
              <a:defRPr/>
            </a:pPr>
            <a:r>
              <a:rPr lang="en-US" sz="1600" b="1" dirty="0"/>
              <a:t>Independent Contractors:</a:t>
            </a:r>
          </a:p>
          <a:p>
            <a:pPr lvl="1">
              <a:lnSpc>
                <a:spcPct val="120000"/>
              </a:lnSpc>
              <a:spcBef>
                <a:spcPts val="0"/>
              </a:spcBef>
              <a:spcAft>
                <a:spcPts val="600"/>
              </a:spcAft>
              <a:defRPr/>
            </a:pPr>
            <a:r>
              <a:rPr lang="en-US" sz="1600" dirty="0"/>
              <a:t>Primary Escrow required minimum of $2500.00 per truck.</a:t>
            </a:r>
          </a:p>
          <a:p>
            <a:pPr lvl="2">
              <a:lnSpc>
                <a:spcPct val="120000"/>
              </a:lnSpc>
              <a:spcBef>
                <a:spcPts val="0"/>
              </a:spcBef>
              <a:spcAft>
                <a:spcPts val="600"/>
              </a:spcAft>
              <a:defRPr/>
            </a:pPr>
            <a:r>
              <a:rPr lang="en-US" sz="1600" dirty="0"/>
              <a:t>Deductions of $150.00 per week until minimum reached.</a:t>
            </a:r>
          </a:p>
          <a:p>
            <a:pPr lvl="1">
              <a:lnSpc>
                <a:spcPct val="120000"/>
              </a:lnSpc>
              <a:spcBef>
                <a:spcPts val="0"/>
              </a:spcBef>
              <a:spcAft>
                <a:spcPts val="600"/>
              </a:spcAft>
              <a:defRPr/>
            </a:pPr>
            <a:r>
              <a:rPr lang="en-US" sz="1600" dirty="0"/>
              <a:t>Voluntary Escrow is not required.</a:t>
            </a:r>
          </a:p>
          <a:p>
            <a:pPr lvl="2">
              <a:lnSpc>
                <a:spcPct val="120000"/>
              </a:lnSpc>
              <a:spcBef>
                <a:spcPts val="0"/>
              </a:spcBef>
              <a:spcAft>
                <a:spcPts val="600"/>
              </a:spcAft>
              <a:defRPr/>
            </a:pPr>
            <a:r>
              <a:rPr lang="en-US" sz="1600" dirty="0"/>
              <a:t>Can be used as an expense or maintenance account.</a:t>
            </a:r>
          </a:p>
          <a:p>
            <a:pPr lvl="2">
              <a:lnSpc>
                <a:spcPct val="120000"/>
              </a:lnSpc>
              <a:spcBef>
                <a:spcPts val="0"/>
              </a:spcBef>
              <a:spcAft>
                <a:spcPts val="600"/>
              </a:spcAft>
              <a:defRPr/>
            </a:pPr>
            <a:r>
              <a:rPr lang="en-US" sz="1600" dirty="0"/>
              <a:t>Has no minimum or maximum amount.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2D13-9F9E-7B43-52DE-CD30298E257A}"/>
              </a:ext>
            </a:extLst>
          </p:cNvPr>
          <p:cNvSpPr>
            <a:spLocks noGrp="1"/>
          </p:cNvSpPr>
          <p:nvPr>
            <p:ph type="title"/>
          </p:nvPr>
        </p:nvSpPr>
        <p:spPr>
          <a:xfrm>
            <a:off x="609600" y="871538"/>
            <a:ext cx="5695950" cy="492125"/>
          </a:xfrm>
        </p:spPr>
        <p:txBody>
          <a:bodyPr/>
          <a:lstStyle/>
          <a:p>
            <a:pPr>
              <a:defRPr/>
            </a:pPr>
            <a:r>
              <a:rPr lang="en-US" sz="4000" b="1" dirty="0">
                <a:effectLst>
                  <a:outerShdw blurRad="38100" dist="38100" dir="2700000" algn="tl">
                    <a:srgbClr val="000000">
                      <a:alpha val="43137"/>
                    </a:srgbClr>
                  </a:outerShdw>
                </a:effectLst>
              </a:rPr>
              <a:t>CAT Scale &amp; Fuel Card Apps</a:t>
            </a:r>
          </a:p>
        </p:txBody>
      </p:sp>
      <p:sp>
        <p:nvSpPr>
          <p:cNvPr id="5" name="Content Placeholder 4">
            <a:extLst>
              <a:ext uri="{FF2B5EF4-FFF2-40B4-BE49-F238E27FC236}">
                <a16:creationId xmlns:a16="http://schemas.microsoft.com/office/drawing/2014/main" id="{4B272250-A072-25FD-A854-BAA5F14988D1}"/>
              </a:ext>
            </a:extLst>
          </p:cNvPr>
          <p:cNvSpPr>
            <a:spLocks noGrp="1"/>
          </p:cNvSpPr>
          <p:nvPr>
            <p:ph sz="half" idx="14"/>
          </p:nvPr>
        </p:nvSpPr>
        <p:spPr>
          <a:xfrm>
            <a:off x="609600" y="1676400"/>
            <a:ext cx="4448175" cy="3051175"/>
          </a:xfrm>
        </p:spPr>
        <p:txBody>
          <a:bodyPr>
            <a:noAutofit/>
          </a:bodyPr>
          <a:lstStyle/>
          <a:p>
            <a:pPr>
              <a:defRPr/>
            </a:pPr>
            <a:r>
              <a:rPr lang="en-US" sz="1800" dirty="0"/>
              <a:t>Visit the Buchheit Logistics Driver Portal:</a:t>
            </a:r>
          </a:p>
          <a:p>
            <a:pPr marL="214313" indent="-214313">
              <a:buFont typeface="Arial" panose="020B0604020202020204" pitchFamily="34" charset="0"/>
              <a:buChar char="•"/>
              <a:defRPr/>
            </a:pPr>
            <a:r>
              <a:rPr lang="en-US" sz="1800" b="1" dirty="0">
                <a:solidFill>
                  <a:srgbClr val="0000FF"/>
                </a:solidFill>
                <a:hlinkClick r:id="rId3">
                  <a:extLst>
                    <a:ext uri="{A12FA001-AC4F-418D-AE19-62706E023703}">
                      <ahyp:hlinkClr xmlns:ahyp="http://schemas.microsoft.com/office/drawing/2018/hyperlinkcolor" val="tx"/>
                    </a:ext>
                  </a:extLst>
                </a:hlinkClick>
              </a:rPr>
              <a:t>www.driver.buchheitlogistics.com</a:t>
            </a:r>
            <a:r>
              <a:rPr lang="en-US" sz="1800" b="1" dirty="0">
                <a:solidFill>
                  <a:srgbClr val="0000FF"/>
                </a:solidFill>
              </a:rPr>
              <a:t> </a:t>
            </a:r>
          </a:p>
          <a:p>
            <a:pPr marL="214313" indent="-214313">
              <a:buFont typeface="Arial" panose="020B0604020202020204" pitchFamily="34" charset="0"/>
              <a:buChar char="•"/>
              <a:defRPr/>
            </a:pPr>
            <a:r>
              <a:rPr lang="en-US" sz="1800" dirty="0"/>
              <a:t>Or go to the Apple App Store or Google Play Store to download the apps.</a:t>
            </a:r>
          </a:p>
          <a:p>
            <a:pPr marL="214313" indent="-214313">
              <a:buFont typeface="Arial" panose="020B0604020202020204" pitchFamily="34" charset="0"/>
              <a:buChar char="•"/>
              <a:defRPr/>
            </a:pPr>
            <a:r>
              <a:rPr lang="en-US" sz="1800" dirty="0"/>
              <a:t>Remember that all necessary app are on your ISAAC Tablet in the truck – you just need to log into them.</a:t>
            </a:r>
          </a:p>
          <a:p>
            <a:pPr marL="214313" indent="-214313">
              <a:buFont typeface="Arial" panose="020B0604020202020204" pitchFamily="34" charset="0"/>
              <a:buChar char="•"/>
              <a:defRPr/>
            </a:pPr>
            <a:r>
              <a:rPr lang="en-US" sz="1800" dirty="0"/>
              <a:t>Will need to create your own account then link your fuel card with the app.</a:t>
            </a:r>
          </a:p>
        </p:txBody>
      </p:sp>
      <p:pic>
        <p:nvPicPr>
          <p:cNvPr id="223236" name="Picture 6">
            <a:extLst>
              <a:ext uri="{FF2B5EF4-FFF2-40B4-BE49-F238E27FC236}">
                <a16:creationId xmlns:a16="http://schemas.microsoft.com/office/drawing/2014/main" id="{9401C58D-FE20-8BA9-83BA-94A3A7EDA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5824">
            <a:off x="5114925" y="1162050"/>
            <a:ext cx="2181225"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7" name="Picture 8">
            <a:extLst>
              <a:ext uri="{FF2B5EF4-FFF2-40B4-BE49-F238E27FC236}">
                <a16:creationId xmlns:a16="http://schemas.microsoft.com/office/drawing/2014/main" id="{6E8248F9-01EB-C935-B755-7133D30D6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93688"/>
            <a:ext cx="17033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645F-9EEF-484A-3881-A5068139E9A6}"/>
              </a:ext>
            </a:extLst>
          </p:cNvPr>
          <p:cNvSpPr>
            <a:spLocks noGrp="1"/>
          </p:cNvSpPr>
          <p:nvPr>
            <p:ph type="title"/>
          </p:nvPr>
        </p:nvSpPr>
        <p:spPr>
          <a:xfrm>
            <a:off x="228600" y="220663"/>
            <a:ext cx="6324600" cy="1455737"/>
          </a:xfrm>
        </p:spPr>
        <p:txBody>
          <a:bodyPr/>
          <a:lstStyle/>
          <a:p>
            <a:pPr eaLnBrk="1" hangingPunct="1">
              <a:lnSpc>
                <a:spcPct val="120000"/>
              </a:lnSpc>
              <a:spcBef>
                <a:spcPts val="0"/>
              </a:spcBef>
              <a:spcAft>
                <a:spcPts val="600"/>
              </a:spcAft>
              <a:defRPr/>
            </a:pPr>
            <a:r>
              <a:rPr lang="en-US" altLang="en-US" sz="3200" b="1" dirty="0">
                <a:effectLst>
                  <a:outerShdw blurRad="38100" dist="38100" dir="2700000" algn="tl">
                    <a:srgbClr val="000000">
                      <a:alpha val="43137"/>
                    </a:srgbClr>
                  </a:outerShdw>
                </a:effectLst>
              </a:rPr>
              <a:t>EBE SHIPS Mobile:</a:t>
            </a:r>
            <a:br>
              <a:rPr lang="en-US" altLang="en-US" sz="3200" b="1" dirty="0">
                <a:effectLst>
                  <a:outerShdw blurRad="38100" dist="38100" dir="2700000" algn="tl">
                    <a:srgbClr val="000000">
                      <a:alpha val="43137"/>
                    </a:srgbClr>
                  </a:outerShdw>
                </a:effectLst>
              </a:rPr>
            </a:br>
            <a:r>
              <a:rPr lang="en-US" altLang="en-US" sz="3200" b="1" dirty="0">
                <a:effectLst>
                  <a:outerShdw blurRad="38100" dist="38100" dir="2700000" algn="tl">
                    <a:srgbClr val="000000">
                      <a:alpha val="43137"/>
                    </a:srgbClr>
                  </a:outerShdw>
                </a:effectLst>
              </a:rPr>
              <a:t>BOLs &amp; Load/Trip Document Scanning.</a:t>
            </a:r>
            <a:endParaRPr lang="en-US" sz="2800" dirty="0">
              <a:effectLst>
                <a:outerShdw blurRad="38100" dist="38100" dir="2700000" algn="tl">
                  <a:srgbClr val="000000">
                    <a:alpha val="43137"/>
                  </a:srgbClr>
                </a:outerShdw>
              </a:effectLst>
            </a:endParaRPr>
          </a:p>
        </p:txBody>
      </p:sp>
      <p:graphicFrame>
        <p:nvGraphicFramePr>
          <p:cNvPr id="22" name="Content Placeholder 2">
            <a:extLst>
              <a:ext uri="{FF2B5EF4-FFF2-40B4-BE49-F238E27FC236}">
                <a16:creationId xmlns:a16="http://schemas.microsoft.com/office/drawing/2014/main" id="{77C0D3BA-3038-FD8D-1493-2061497ACD0A}"/>
              </a:ext>
            </a:extLst>
          </p:cNvPr>
          <p:cNvGraphicFramePr>
            <a:graphicFrameLocks noGrp="1"/>
          </p:cNvGraphicFramePr>
          <p:nvPr>
            <p:ph sz="half" idx="1"/>
          </p:nvPr>
        </p:nvGraphicFramePr>
        <p:xfrm>
          <a:off x="76200" y="1219200"/>
          <a:ext cx="6400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5284" name="Picture Placeholder 19" descr="City lights at night">
            <a:extLst>
              <a:ext uri="{FF2B5EF4-FFF2-40B4-BE49-F238E27FC236}">
                <a16:creationId xmlns:a16="http://schemas.microsoft.com/office/drawing/2014/main" id="{86AD40EB-A6AB-FE67-1A49-9BB0F20F2F20}"/>
              </a:ext>
            </a:extLst>
          </p:cNvPr>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t="52" b="52"/>
          <a:stretch>
            <a:fillRect/>
          </a:stretch>
        </p:blipFill>
        <p:spPr>
          <a:xfrm>
            <a:off x="6553200" y="-22225"/>
            <a:ext cx="2590800" cy="6902450"/>
          </a:xfrm>
        </p:spPr>
      </p:pic>
      <p:sp>
        <p:nvSpPr>
          <p:cNvPr id="3" name="TextBox 2">
            <a:extLst>
              <a:ext uri="{FF2B5EF4-FFF2-40B4-BE49-F238E27FC236}">
                <a16:creationId xmlns:a16="http://schemas.microsoft.com/office/drawing/2014/main" id="{84D37439-E875-8319-7AA7-A7182D052346}"/>
              </a:ext>
            </a:extLst>
          </p:cNvPr>
          <p:cNvSpPr txBox="1"/>
          <p:nvPr/>
        </p:nvSpPr>
        <p:spPr>
          <a:xfrm>
            <a:off x="2427288" y="2590800"/>
            <a:ext cx="1927225" cy="1600200"/>
          </a:xfrm>
          <a:prstGeom prst="rect">
            <a:avLst/>
          </a:prstGeom>
          <a:noFill/>
        </p:spPr>
        <p:txBody>
          <a:bodyPr>
            <a:spAutoFit/>
          </a:bodyPr>
          <a:lstStyle/>
          <a:p>
            <a:pPr algn="ctr">
              <a:defRPr/>
            </a:pPr>
            <a:r>
              <a:rPr lang="en-US" sz="1400" dirty="0">
                <a:latin typeface="+mn-lt"/>
              </a:rPr>
              <a:t>Scan BOLs</a:t>
            </a:r>
          </a:p>
          <a:p>
            <a:pPr algn="ctr">
              <a:defRPr/>
            </a:pPr>
            <a:r>
              <a:rPr lang="en-US" sz="1400" dirty="0">
                <a:latin typeface="+mn-lt"/>
              </a:rPr>
              <a:t>in Workflow as part of the unloading process as soon as you’re unloaded, and they are signed by the consignee!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5" descr="Close-up of a bridge with wires">
            <a:extLst>
              <a:ext uri="{FF2B5EF4-FFF2-40B4-BE49-F238E27FC236}">
                <a16:creationId xmlns:a16="http://schemas.microsoft.com/office/drawing/2014/main" id="{74463D8F-6121-F282-E073-B0DBA32E8718}"/>
              </a:ext>
            </a:extLst>
          </p:cNvPr>
          <p:cNvPicPr>
            <a:picLocks noGrp="1" noChangeAspect="1"/>
          </p:cNvPicPr>
          <p:nvPr>
            <p:ph type="pic" sz="quarter" idx="10"/>
          </p:nvPr>
        </p:nvPicPr>
        <p:blipFill rotWithShape="1">
          <a:blip r:embed="rId3"/>
          <a:srcRect l="20" r="20"/>
          <a:stretch/>
        </p:blipFill>
        <p:spPr>
          <a:xfrm>
            <a:off x="2858" y="0"/>
            <a:ext cx="2740342" cy="6858000"/>
          </a:xfr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4CDCA8-1E9C-F842-DFBB-C53B50F3A0C1}"/>
              </a:ext>
            </a:extLst>
          </p:cNvPr>
          <p:cNvSpPr>
            <a:spLocks noGrp="1"/>
          </p:cNvSpPr>
          <p:nvPr>
            <p:ph type="title"/>
          </p:nvPr>
        </p:nvSpPr>
        <p:spPr>
          <a:xfrm>
            <a:off x="2819400" y="1066800"/>
            <a:ext cx="4114800" cy="2087563"/>
          </a:xfrm>
        </p:spPr>
        <p:txBody>
          <a:bodyPr/>
          <a:lstStyle/>
          <a:p>
            <a:pPr>
              <a:defRPr/>
            </a:pPr>
            <a:r>
              <a:rPr lang="en-US" sz="4000" b="1" dirty="0">
                <a:effectLst>
                  <a:outerShdw blurRad="38100" dist="38100" dir="2700000" algn="tl">
                    <a:srgbClr val="000000">
                      <a:alpha val="43137"/>
                    </a:srgbClr>
                  </a:outerShdw>
                </a:effectLst>
              </a:rPr>
              <a:t>Thank You</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Any questions?</a:t>
            </a:r>
          </a:p>
        </p:txBody>
      </p:sp>
      <p:sp>
        <p:nvSpPr>
          <p:cNvPr id="227332" name="Content Placeholder 2">
            <a:extLst>
              <a:ext uri="{FF2B5EF4-FFF2-40B4-BE49-F238E27FC236}">
                <a16:creationId xmlns:a16="http://schemas.microsoft.com/office/drawing/2014/main" id="{826F73D4-F4F1-B3D4-42FD-5947EDF48BC9}"/>
              </a:ext>
            </a:extLst>
          </p:cNvPr>
          <p:cNvSpPr>
            <a:spLocks noGrp="1"/>
          </p:cNvSpPr>
          <p:nvPr>
            <p:ph idx="1"/>
          </p:nvPr>
        </p:nvSpPr>
        <p:spPr>
          <a:xfrm>
            <a:off x="2819400" y="3429000"/>
            <a:ext cx="4114800" cy="1752600"/>
          </a:xfrm>
        </p:spPr>
        <p:txBody>
          <a:bodyPr/>
          <a:lstStyle/>
          <a:p>
            <a:pPr marL="285750" indent="-285750">
              <a:buFont typeface="Arial" panose="020B0604020202020204" pitchFamily="34" charset="0"/>
              <a:buChar char="•"/>
            </a:pPr>
            <a:endParaRPr lang="en-US" altLang="en-US" sz="1800" dirty="0">
              <a:solidFill>
                <a:srgbClr val="99CA3C"/>
              </a:solidFill>
              <a:hlinkClick r:id="rId4">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altLang="en-US" sz="1800" dirty="0">
                <a:solidFill>
                  <a:srgbClr val="0000FF"/>
                </a:solidFill>
                <a:hlinkClick r:id="rId4">
                  <a:extLst>
                    <a:ext uri="{A12FA001-AC4F-418D-AE19-62706E023703}">
                      <ahyp:hlinkClr xmlns:ahyp="http://schemas.microsoft.com/office/drawing/2018/hyperlinkcolor" val="tx"/>
                    </a:ext>
                  </a:extLst>
                </a:hlinkClick>
              </a:rPr>
              <a:t>TruckingPayroll@Buchheits.com</a:t>
            </a:r>
            <a:r>
              <a:rPr lang="en-US" altLang="en-US" sz="1800" dirty="0">
                <a:solidFill>
                  <a:srgbClr val="0000FF"/>
                </a:solidFill>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A094-C3CF-49A9-8202-42085E27983F}"/>
              </a:ext>
            </a:extLst>
          </p:cNvPr>
          <p:cNvSpPr>
            <a:spLocks noGrp="1"/>
          </p:cNvSpPr>
          <p:nvPr>
            <p:ph type="title"/>
          </p:nvPr>
        </p:nvSpPr>
        <p:spPr>
          <a:xfrm>
            <a:off x="152400" y="155575"/>
            <a:ext cx="6348413" cy="835025"/>
          </a:xfrm>
        </p:spPr>
        <p:txBody>
          <a:bodyPr/>
          <a:lstStyle/>
          <a:p>
            <a:pPr>
              <a:defRPr/>
            </a:pPr>
            <a:r>
              <a:rPr lang="en-US" b="1" dirty="0">
                <a:solidFill>
                  <a:schemeClr val="accent1">
                    <a:lumMod val="50000"/>
                  </a:schemeClr>
                </a:solidFill>
                <a:effectLst>
                  <a:outerShdw blurRad="38100" dist="38100" dir="2700000" algn="tl">
                    <a:srgbClr val="000000">
                      <a:alpha val="43137"/>
                    </a:srgbClr>
                  </a:outerShdw>
                </a:effectLst>
              </a:rPr>
              <a:t>Bulk Fleet Specifics</a:t>
            </a:r>
          </a:p>
        </p:txBody>
      </p:sp>
      <p:sp>
        <p:nvSpPr>
          <p:cNvPr id="229379" name="Content Placeholder 2">
            <a:extLst>
              <a:ext uri="{FF2B5EF4-FFF2-40B4-BE49-F238E27FC236}">
                <a16:creationId xmlns:a16="http://schemas.microsoft.com/office/drawing/2014/main" id="{7572AE75-1066-D00B-0722-2B5308F8CC58}"/>
              </a:ext>
            </a:extLst>
          </p:cNvPr>
          <p:cNvSpPr>
            <a:spLocks noGrp="1"/>
          </p:cNvSpPr>
          <p:nvPr>
            <p:ph idx="1"/>
          </p:nvPr>
        </p:nvSpPr>
        <p:spPr>
          <a:xfrm>
            <a:off x="0" y="838200"/>
            <a:ext cx="9144000" cy="6019800"/>
          </a:xfrm>
        </p:spPr>
        <p:txBody>
          <a:bodyPr/>
          <a:lstStyle/>
          <a:p>
            <a:pPr>
              <a:spcBef>
                <a:spcPts val="600"/>
              </a:spcBef>
            </a:pPr>
            <a:r>
              <a:rPr lang="en-US" altLang="en-US" sz="1200"/>
              <a:t>Driver should have a broom, shovel/rake, safety glasses/goggles, Hi-Vis vest, hard-hat and proper footwear, etc.</a:t>
            </a:r>
          </a:p>
          <a:p>
            <a:pPr>
              <a:spcBef>
                <a:spcPts val="600"/>
              </a:spcBef>
            </a:pPr>
            <a:r>
              <a:rPr lang="en-US" altLang="en-US" sz="1200"/>
              <a:t>Check load during loading and prior to tarping to ensure trailer is loaded evenly (not heavy to one side). </a:t>
            </a:r>
          </a:p>
          <a:p>
            <a:pPr>
              <a:spcBef>
                <a:spcPts val="600"/>
              </a:spcBef>
            </a:pPr>
            <a:r>
              <a:rPr lang="en-US" altLang="en-US" sz="1200"/>
              <a:t>Use load gauge on truck and trailer to prevent overloading.</a:t>
            </a:r>
          </a:p>
          <a:p>
            <a:pPr>
              <a:spcBef>
                <a:spcPts val="600"/>
              </a:spcBef>
            </a:pPr>
            <a:r>
              <a:rPr lang="en-US" altLang="en-US" sz="1200"/>
              <a:t>Check BOL for Accuracy/Location, Delivery Time, etc. If the paperwork in incorrect or wrong trailer on the paperwork, do not leave until you have been cleared by dispatch or Fleet Manager. </a:t>
            </a:r>
          </a:p>
          <a:p>
            <a:pPr>
              <a:spcBef>
                <a:spcPts val="600"/>
              </a:spcBef>
            </a:pPr>
            <a:r>
              <a:rPr lang="en-US" altLang="en-US" sz="1200"/>
              <a:t>Any time driver is at customer and there is no scale to weigh it is the responsibility of the driver to either find a place to weigh or contact dispatch/fleet management to find a place to weigh.</a:t>
            </a:r>
          </a:p>
          <a:p>
            <a:pPr>
              <a:spcBef>
                <a:spcPts val="600"/>
              </a:spcBef>
            </a:pPr>
            <a:r>
              <a:rPr lang="en-US" altLang="en-US" sz="1200"/>
              <a:t>Keep tarp closed when moving. Affects fuel mileage and the driver can be cited for “unsecured load”.</a:t>
            </a:r>
          </a:p>
          <a:p>
            <a:pPr>
              <a:spcBef>
                <a:spcPts val="600"/>
              </a:spcBef>
            </a:pPr>
            <a:r>
              <a:rPr lang="en-US" altLang="en-US" sz="1200"/>
              <a:t>Check load after driving in hard rain and be sure to remove wet spots before delivering load.</a:t>
            </a:r>
          </a:p>
          <a:p>
            <a:pPr>
              <a:spcBef>
                <a:spcPts val="600"/>
              </a:spcBef>
            </a:pPr>
            <a:r>
              <a:rPr lang="en-US" altLang="en-US" sz="1200"/>
              <a:t>Before unloading an End-dump, check location for overhead power lines, wind and be sure trailer is on flat, even surface. Ensure load is not heavy to one side before dumping; load may have shifted in transit.</a:t>
            </a:r>
          </a:p>
          <a:p>
            <a:pPr>
              <a:spcBef>
                <a:spcPts val="600"/>
              </a:spcBef>
            </a:pPr>
            <a:r>
              <a:rPr lang="en-US" altLang="en-US" sz="1200"/>
              <a:t>Make sure mud flaps are up and secure, so they don’t get torn off during the dumping process.</a:t>
            </a:r>
          </a:p>
          <a:p>
            <a:pPr>
              <a:spcBef>
                <a:spcPts val="600"/>
              </a:spcBef>
            </a:pPr>
            <a:r>
              <a:rPr lang="en-US" altLang="en-US" sz="1200"/>
              <a:t>Dump air bags/open tarp before unloading to prevent vacuum from caving in bows. Use door locks; they’re important.</a:t>
            </a:r>
          </a:p>
          <a:p>
            <a:pPr>
              <a:spcBef>
                <a:spcPts val="600"/>
              </a:spcBef>
            </a:pPr>
            <a:r>
              <a:rPr lang="en-US" altLang="en-US" sz="1200"/>
              <a:t>Use the vibrator &amp; on a hopper, the knock rails, never hit slopes, address door rollers &amp; cross tube issues.</a:t>
            </a:r>
          </a:p>
          <a:p>
            <a:pPr>
              <a:spcBef>
                <a:spcPts val="600"/>
              </a:spcBef>
            </a:pPr>
            <a:r>
              <a:rPr lang="en-US" altLang="en-US" sz="1200"/>
              <a:t>Clean trailer after each load, no exceptions. Dirty trailers lead to claims and lost business (revenue).</a:t>
            </a:r>
          </a:p>
          <a:p>
            <a:pPr>
              <a:spcBef>
                <a:spcPts val="600"/>
              </a:spcBef>
            </a:pPr>
            <a:r>
              <a:rPr lang="en-US" altLang="en-US" sz="1200"/>
              <a:t>Ropes in the Hopper-bottom trailer are to assist with getting in/out to clean it. Be sure to sweep rails, doors, tracks &amp; hoods.</a:t>
            </a:r>
          </a:p>
          <a:p>
            <a:pPr>
              <a:spcBef>
                <a:spcPts val="600"/>
              </a:spcBef>
            </a:pPr>
            <a:r>
              <a:rPr lang="en-US" altLang="en-US" sz="1200"/>
              <a:t>Excess product goes in a dumpster, not on side of road or on the customer’s parking lot.</a:t>
            </a:r>
          </a:p>
          <a:p>
            <a:pPr>
              <a:spcBef>
                <a:spcPts val="600"/>
              </a:spcBef>
            </a:pPr>
            <a:r>
              <a:rPr lang="en-US" altLang="en-US" sz="1200"/>
              <a:t>Be mindful of cross contamination concerns with fertilizer, meat/bone, landscape rock, industrials before loading feed. </a:t>
            </a:r>
          </a:p>
          <a:p>
            <a:pPr>
              <a:spcBef>
                <a:spcPts val="600"/>
              </a:spcBef>
            </a:pPr>
            <a:r>
              <a:rPr lang="en-US" altLang="en-US" sz="1200"/>
              <a:t>MLC will require a 30 min MSHA training session before you can load for the first time. Wear long sleeves, long pants, gloves &amp; safety goggles to prevent burn hazard.  </a:t>
            </a:r>
          </a:p>
          <a:p>
            <a:pPr>
              <a:spcBef>
                <a:spcPts val="600"/>
              </a:spcBef>
            </a:pPr>
            <a:endParaRPr lang="en-US" altLang="en-US" sz="1200"/>
          </a:p>
        </p:txBody>
      </p:sp>
    </p:spTree>
  </p:cSld>
  <p:clrMapOvr>
    <a:masterClrMapping/>
  </p:clrMapOvr>
</p:sld>
</file>

<file path=ppt/theme/theme1.xml><?xml version="1.0" encoding="utf-8"?>
<a:theme xmlns:a="http://schemas.openxmlformats.org/drawingml/2006/main" name="Presentation1">
  <a:themeElements>
    <a:clrScheme name="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sentation1">
  <a:themeElements>
    <a:clrScheme name="1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esentation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esentatio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esentation3">
  <a:themeElements>
    <a:clrScheme name="Presentation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Presentation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RST.Presentation">
  <a:themeElements>
    <a:clrScheme name="1_CRST.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RST.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5" tIns="45713" rIns="91425" bIns="45713"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CRST.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RST.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RST.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RST.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RST.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RST.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RST.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RST.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RST.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RST.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RST.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RST.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me1">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3B1B8FB2-7A5A-4273-9281-1BCD95D4BB78}" vid="{F47DF442-72DC-4F0A-812F-AA992CE8DEB1}"/>
    </a:ext>
  </a:extLst>
</a:theme>
</file>

<file path=ppt/theme/theme8.xml><?xml version="1.0" encoding="utf-8"?>
<a:theme xmlns:a="http://schemas.openxmlformats.org/drawingml/2006/main" name="1_Theme1">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3B1B8FB2-7A5A-4273-9281-1BCD95D4BB78}" vid="{F47DF442-72DC-4F0A-812F-AA992CE8DEB1}"/>
    </a:ext>
  </a:extLst>
</a:theme>
</file>

<file path=ppt/theme/theme9.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Presentation1</Template>
  <TotalTime>40355</TotalTime>
  <Words>14743</Words>
  <Application>Microsoft Office PowerPoint</Application>
  <PresentationFormat>On-screen Show (4:3)</PresentationFormat>
  <Paragraphs>1117</Paragraphs>
  <Slides>103</Slides>
  <Notes>47</Notes>
  <HiddenSlides>13</HiddenSlides>
  <MMClips>0</MMClips>
  <ScaleCrop>false</ScaleCrop>
  <HeadingPairs>
    <vt:vector size="8" baseType="variant">
      <vt:variant>
        <vt:lpstr>Fonts Used</vt:lpstr>
      </vt:variant>
      <vt:variant>
        <vt:i4>19</vt:i4>
      </vt:variant>
      <vt:variant>
        <vt:lpstr>Theme</vt:lpstr>
      </vt:variant>
      <vt:variant>
        <vt:i4>9</vt:i4>
      </vt:variant>
      <vt:variant>
        <vt:lpstr>Embedded OLE Servers</vt:lpstr>
      </vt:variant>
      <vt:variant>
        <vt:i4>1</vt:i4>
      </vt:variant>
      <vt:variant>
        <vt:lpstr>Slide Titles</vt:lpstr>
      </vt:variant>
      <vt:variant>
        <vt:i4>103</vt:i4>
      </vt:variant>
    </vt:vector>
  </HeadingPairs>
  <TitlesOfParts>
    <vt:vector size="132" baseType="lpstr">
      <vt:lpstr>Arial</vt:lpstr>
      <vt:lpstr>Trebuchet MS</vt:lpstr>
      <vt:lpstr>Wingdings 3</vt:lpstr>
      <vt:lpstr>Times New Roman</vt:lpstr>
      <vt:lpstr>Symbol</vt:lpstr>
      <vt:lpstr>Helvetica Neue</vt:lpstr>
      <vt:lpstr>Arial Unicode MS</vt:lpstr>
      <vt:lpstr>Monotype Sorts</vt:lpstr>
      <vt:lpstr>SimSun</vt:lpstr>
      <vt:lpstr>Verdana</vt:lpstr>
      <vt:lpstr>MS PGothic</vt:lpstr>
      <vt:lpstr>Arial Black</vt:lpstr>
      <vt:lpstr>Garamond</vt:lpstr>
      <vt:lpstr>Calibri</vt:lpstr>
      <vt:lpstr>Wingdings</vt:lpstr>
      <vt:lpstr>Aptos</vt:lpstr>
      <vt:lpstr>Calibri Light</vt:lpstr>
      <vt:lpstr>+mj-lt</vt:lpstr>
      <vt:lpstr>Times</vt:lpstr>
      <vt:lpstr>Presentation1</vt:lpstr>
      <vt:lpstr>2_Default Design</vt:lpstr>
      <vt:lpstr>1_Presentation1</vt:lpstr>
      <vt:lpstr>3_Default Design</vt:lpstr>
      <vt:lpstr>Presentation3</vt:lpstr>
      <vt:lpstr>1_CRST.Presentation</vt:lpstr>
      <vt:lpstr>Theme1</vt:lpstr>
      <vt:lpstr>1_Theme1</vt:lpstr>
      <vt:lpstr>Facet</vt:lpstr>
      <vt:lpstr>Acrobat Document</vt:lpstr>
      <vt:lpstr>Welcome to Buchheit Logistics, Inc. Orientation                Scott City, MO Terminal</vt:lpstr>
      <vt:lpstr>Important Dates</vt:lpstr>
      <vt:lpstr>Welcome to Buchheit! </vt:lpstr>
      <vt:lpstr>Day 1 Administrative Requirements:</vt:lpstr>
      <vt:lpstr>Welcome to Buchheit!</vt:lpstr>
      <vt:lpstr>Career Options</vt:lpstr>
      <vt:lpstr>Career Options</vt:lpstr>
      <vt:lpstr>Career Options</vt:lpstr>
      <vt:lpstr>Driver Tools and Apps</vt:lpstr>
      <vt:lpstr>Human Resources Department</vt:lpstr>
      <vt:lpstr>Team Member “Benefits”</vt:lpstr>
      <vt:lpstr>BREAK TIME!</vt:lpstr>
      <vt:lpstr>Operations Department:</vt:lpstr>
      <vt:lpstr>Driver Policies &amp; Vehicle Use Agreement</vt:lpstr>
      <vt:lpstr>FMCSA Regulations &amp; Company Policies</vt:lpstr>
      <vt:lpstr>Accidents</vt:lpstr>
      <vt:lpstr>When to notify Safety:</vt:lpstr>
      <vt:lpstr>PowerPoint Presentation</vt:lpstr>
      <vt:lpstr>Driver Expectations: What does this mean to me?</vt:lpstr>
      <vt:lpstr>What is a GreenZone Score?</vt:lpstr>
      <vt:lpstr>What “Triggers” an Alert?</vt:lpstr>
      <vt:lpstr>What is a DriverStar* ?</vt:lpstr>
      <vt:lpstr>Netradyne (Driveri) </vt:lpstr>
      <vt:lpstr>Lunch with Safety!</vt:lpstr>
      <vt:lpstr>Safety Department</vt:lpstr>
      <vt:lpstr>Whistle Blowers Act</vt:lpstr>
      <vt:lpstr>Whistle Blowers Act</vt:lpstr>
      <vt:lpstr>Whistle Blowers Act</vt:lpstr>
      <vt:lpstr>Whistle Blower Protection</vt:lpstr>
      <vt:lpstr>Whistle Blower Protection</vt:lpstr>
      <vt:lpstr>Alcohol, Drugs and Intoxicating Substances </vt:lpstr>
      <vt:lpstr>Motorist Complaints</vt:lpstr>
      <vt:lpstr>Customer Policies, Footwear &amp; PPE:</vt:lpstr>
      <vt:lpstr>Driver Qualifications</vt:lpstr>
      <vt:lpstr>Training Requirements</vt:lpstr>
      <vt:lpstr>Backing and Low Speed Maneuvering:</vt:lpstr>
      <vt:lpstr>PowerPoint Presentation</vt:lpstr>
      <vt:lpstr>What does the DOT say about fatigue? 392.3—Ill or fatigued operator</vt:lpstr>
      <vt:lpstr>Vehicle Inspections  Pre-Trips/Post-Trips &amp; DVIRs   </vt:lpstr>
      <vt:lpstr>Pre-Trip Inspection</vt:lpstr>
      <vt:lpstr>Pre-Trip Inspection</vt:lpstr>
      <vt:lpstr>Post-Trip Inspections and Reporting (DVIR) Process:</vt:lpstr>
      <vt:lpstr>Proper Vehicle Inspections:</vt:lpstr>
      <vt:lpstr>FMCSR §396.7 — Unsafe Operations Forbidden</vt:lpstr>
      <vt:lpstr>PowerPoint Presentation</vt:lpstr>
      <vt:lpstr>How Can You Stay Legal?</vt:lpstr>
      <vt:lpstr>Off-Duty (Line 1):</vt:lpstr>
      <vt:lpstr>Sleeper-Berth (Line 2):</vt:lpstr>
      <vt:lpstr>Driving (Line 3):</vt:lpstr>
      <vt:lpstr>On-Duty, Not Driving (Line 4): </vt:lpstr>
      <vt:lpstr>Per Part 395.2 On-Duty time includes:</vt:lpstr>
      <vt:lpstr>Hours-of-Service Rules What creates a violation?</vt:lpstr>
      <vt:lpstr>Required “Rest Break” Rule</vt:lpstr>
      <vt:lpstr>11-Hour Rule:  FMCSR § 395.3 (a) (1)</vt:lpstr>
      <vt:lpstr>14-Hour On-Duty Rule:  FMCSR § 395.3 (a) (2)</vt:lpstr>
      <vt:lpstr>70-Hour Clock</vt:lpstr>
      <vt:lpstr>34-Hour Restart</vt:lpstr>
      <vt:lpstr>Exceptions</vt:lpstr>
      <vt:lpstr>Personal Conveyance Defined</vt:lpstr>
      <vt:lpstr>16-Hour Exception: Note – this only applies to a local driver who operates under OTR regulations.</vt:lpstr>
      <vt:lpstr>Team Drivers -</vt:lpstr>
      <vt:lpstr>FMCSR § 395.1(e) Short-haul operations</vt:lpstr>
      <vt:lpstr>“Rest / Break” versus “Work” </vt:lpstr>
      <vt:lpstr>Location of Change of Duty Status </vt:lpstr>
      <vt:lpstr>PowerPoint Presentation</vt:lpstr>
      <vt:lpstr>Electronic Logging Device(ELD)</vt:lpstr>
      <vt:lpstr>ELD RODS Review, Edit, and Approval</vt:lpstr>
      <vt:lpstr>ELD Tips</vt:lpstr>
      <vt:lpstr>PowerPoint Presentation</vt:lpstr>
      <vt:lpstr>BREAK TIME!</vt:lpstr>
      <vt:lpstr>Hazardous Materials</vt:lpstr>
      <vt:lpstr>Hazardous Materials</vt:lpstr>
      <vt:lpstr>Winter Chain Laws </vt:lpstr>
      <vt:lpstr>CSA Compliance, Safety, Accountability            Driver Handbook:  Page 115           Revised 2018</vt:lpstr>
      <vt:lpstr>SMS B.A.S.I.C.s</vt:lpstr>
      <vt:lpstr>BASIC’s Scores – Point Values</vt:lpstr>
      <vt:lpstr>Pre-employment Screening Program (PSP)</vt:lpstr>
      <vt:lpstr>Driver Records</vt:lpstr>
      <vt:lpstr>Current SMS ratings for: D.O.T. # 71052</vt:lpstr>
      <vt:lpstr>Jeff Buchheit – President</vt:lpstr>
      <vt:lpstr>End of Day 1</vt:lpstr>
      <vt:lpstr>Day 2 Begins! Welcome Back!!!</vt:lpstr>
      <vt:lpstr>ISAAC ELD Trainer</vt:lpstr>
      <vt:lpstr>Money! Money! Money!         $  Driver PAYROLL</vt:lpstr>
      <vt:lpstr>AGENDA</vt:lpstr>
      <vt:lpstr>Company Employee &amp; Independent Contractor What fleet; Dry-van, End-dump, Hopper-bottom Pay period is Sunday – Saturday.</vt:lpstr>
      <vt:lpstr>The Per Diem Program</vt:lpstr>
      <vt:lpstr>The Per Diem Program</vt:lpstr>
      <vt:lpstr> The Per Diem Program</vt:lpstr>
      <vt:lpstr>Facts about Per Diem</vt:lpstr>
      <vt:lpstr>Company Employee  Guaranteed Pay Program</vt:lpstr>
      <vt:lpstr>Driver Bonuses: Safety &amp; Performance</vt:lpstr>
      <vt:lpstr>Demurrage: Detention, Breakdown &amp; Layover</vt:lpstr>
      <vt:lpstr>Advances, Expenses &amp; Reimbursements </vt:lpstr>
      <vt:lpstr>Escrow Accounts</vt:lpstr>
      <vt:lpstr>CAT Scale &amp; Fuel Card Apps</vt:lpstr>
      <vt:lpstr>EBE SHIPS Mobile: BOLs &amp; Load/Trip Document Scanning.</vt:lpstr>
      <vt:lpstr>Thank You Any questions?</vt:lpstr>
      <vt:lpstr>Bulk Fleet Specifics</vt:lpstr>
      <vt:lpstr>Maintenance Department  Policies &amp; Info</vt:lpstr>
      <vt:lpstr>PowerPoint Presentation</vt:lpstr>
      <vt:lpstr>Lunch with Operations!</vt:lpstr>
      <vt:lpstr>End of Classroom Orientation!  WELCOME to the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Brad Redden</dc:creator>
  <cp:lastModifiedBy>Brad Redden</cp:lastModifiedBy>
  <cp:revision>299</cp:revision>
  <dcterms:created xsi:type="dcterms:W3CDTF">2009-05-20T18:10:48Z</dcterms:created>
  <dcterms:modified xsi:type="dcterms:W3CDTF">2025-12-19T15:09:17Z</dcterms:modified>
</cp:coreProperties>
</file>