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1"/>
  </p:notesMasterIdLst>
  <p:sldIdLst>
    <p:sldId id="259" r:id="rId4"/>
    <p:sldId id="258" r:id="rId5"/>
    <p:sldId id="257" r:id="rId6"/>
    <p:sldId id="261" r:id="rId7"/>
    <p:sldId id="264" r:id="rId8"/>
    <p:sldId id="262" r:id="rId9"/>
    <p:sldId id="263" r:id="rId10"/>
    <p:sldId id="265"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10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ED6663-29B1-41B9-9E97-89D502789F74}" type="datetimeFigureOut">
              <a:rPr lang="en-US" smtClean="0"/>
              <a:t>8/10/2018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A5460C-C711-4386-8512-C26E74C57D3E}" type="slidenum">
              <a:rPr lang="en-US" smtClean="0"/>
              <a:t>‹#›</a:t>
            </a:fld>
            <a:endParaRPr lang="en-US"/>
          </a:p>
        </p:txBody>
      </p:sp>
    </p:spTree>
    <p:extLst>
      <p:ext uri="{BB962C8B-B14F-4D97-AF65-F5344CB8AC3E}">
        <p14:creationId xmlns:p14="http://schemas.microsoft.com/office/powerpoint/2010/main" val="221408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solidFill>
                  <a:prstClr val="black"/>
                </a:solidFill>
              </a:rPr>
              <a:t>Transportation Compliance Training for Concentrate Truck Drivers</a:t>
            </a:r>
          </a:p>
        </p:txBody>
      </p:sp>
      <p:sp>
        <p:nvSpPr>
          <p:cNvPr id="5" name="Rectangle 7"/>
          <p:cNvSpPr>
            <a:spLocks noGrp="1" noChangeArrowheads="1"/>
          </p:cNvSpPr>
          <p:nvPr>
            <p:ph type="sldNum" sz="quarter" idx="5"/>
          </p:nvPr>
        </p:nvSpPr>
        <p:spPr>
          <a:ln/>
        </p:spPr>
        <p:txBody>
          <a:bodyPr/>
          <a:lstStyle/>
          <a:p>
            <a:pPr>
              <a:defRPr/>
            </a:pPr>
            <a:fld id="{759FB800-57A1-4AAC-A2E1-C5DC8802E511}" type="slidenum">
              <a:rPr lang="en-US">
                <a:solidFill>
                  <a:prstClr val="black"/>
                </a:solidFill>
              </a:rPr>
              <a:pPr>
                <a:defRPr/>
              </a:pPr>
              <a:t>1</a:t>
            </a:fld>
            <a:endParaRPr lang="en-US">
              <a:solidFill>
                <a:prstClr val="black"/>
              </a:solidFill>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cs typeface="Arial" charset="0"/>
              </a:rPr>
              <a:t>Unit Time: 90 minutes</a:t>
            </a:r>
          </a:p>
          <a:p>
            <a:pPr eaLnBrk="1" hangingPunct="1"/>
            <a:r>
              <a:rPr lang="en-US" smtClean="0">
                <a:latin typeface="Arial" charset="0"/>
                <a:cs typeface="Arial" charset="0"/>
              </a:rPr>
              <a:t>You will need the following to facilitate this module:</a:t>
            </a:r>
          </a:p>
          <a:p>
            <a:pPr marL="742950" lvl="1" indent="-285750" eaLnBrk="1" hangingPunct="1">
              <a:buFontTx/>
              <a:buChar char="•"/>
            </a:pPr>
            <a:r>
              <a:rPr lang="en-US" smtClean="0">
                <a:latin typeface="Arial" charset="0"/>
                <a:cs typeface="Arial" charset="0"/>
              </a:rPr>
              <a:t>For Each Participant:</a:t>
            </a:r>
          </a:p>
          <a:p>
            <a:pPr marL="1143000" lvl="2" indent="-228600" eaLnBrk="1" hangingPunct="1">
              <a:buFontTx/>
              <a:buChar char="•"/>
            </a:pPr>
            <a:r>
              <a:rPr lang="en-US" smtClean="0">
                <a:latin typeface="Arial" charset="0"/>
                <a:cs typeface="Arial" charset="0"/>
              </a:rPr>
              <a:t>Handbook </a:t>
            </a:r>
          </a:p>
          <a:p>
            <a:pPr marL="1143000" lvl="2" indent="-228600" eaLnBrk="1" hangingPunct="1">
              <a:buFontTx/>
              <a:buChar char="•"/>
            </a:pPr>
            <a:r>
              <a:rPr lang="en-US" smtClean="0">
                <a:latin typeface="Arial" charset="0"/>
                <a:cs typeface="Arial" charset="0"/>
              </a:rPr>
              <a:t>Inspection Form</a:t>
            </a:r>
          </a:p>
          <a:p>
            <a:pPr marL="1143000" lvl="2" indent="-228600" eaLnBrk="1" hangingPunct="1">
              <a:buFontTx/>
              <a:buChar char="•"/>
            </a:pPr>
            <a:r>
              <a:rPr lang="en-US" smtClean="0">
                <a:latin typeface="Arial" charset="0"/>
                <a:cs typeface="Arial" charset="0"/>
              </a:rPr>
              <a:t>Written Assessment</a:t>
            </a:r>
          </a:p>
          <a:p>
            <a:pPr marL="1143000" lvl="2" indent="-228600" eaLnBrk="1" hangingPunct="1">
              <a:buFontTx/>
              <a:buChar char="•"/>
            </a:pPr>
            <a:r>
              <a:rPr lang="en-US" smtClean="0">
                <a:latin typeface="Arial" charset="0"/>
                <a:cs typeface="Arial" charset="0"/>
              </a:rPr>
              <a:t>Workshop Evaluation Form</a:t>
            </a:r>
          </a:p>
          <a:p>
            <a:pPr marL="1143000" lvl="2" indent="-228600" eaLnBrk="1" hangingPunct="1">
              <a:buFontTx/>
              <a:buChar char="•"/>
            </a:pPr>
            <a:r>
              <a:rPr lang="en-US" smtClean="0">
                <a:latin typeface="Arial" charset="0"/>
                <a:cs typeface="Arial" charset="0"/>
              </a:rPr>
              <a:t>Blank Certificate of Training </a:t>
            </a:r>
          </a:p>
          <a:p>
            <a:pPr marL="742950" lvl="1" indent="-285750" eaLnBrk="1" hangingPunct="1">
              <a:buFontTx/>
              <a:buChar char="•"/>
            </a:pPr>
            <a:r>
              <a:rPr lang="en-US" smtClean="0">
                <a:latin typeface="Arial" charset="0"/>
                <a:cs typeface="Arial" charset="0"/>
              </a:rPr>
              <a:t>Flipchart stand and paper</a:t>
            </a:r>
          </a:p>
          <a:p>
            <a:pPr marL="742950" lvl="1" indent="-285750" eaLnBrk="1" hangingPunct="1">
              <a:buFontTx/>
              <a:buChar char="•"/>
            </a:pPr>
            <a:r>
              <a:rPr lang="en-US" smtClean="0">
                <a:latin typeface="Arial" charset="0"/>
                <a:cs typeface="Arial" charset="0"/>
              </a:rPr>
              <a:t>Tape (if not using Post-it flipchart pad)</a:t>
            </a:r>
          </a:p>
          <a:p>
            <a:pPr marL="742950" lvl="1" indent="-285750" eaLnBrk="1" hangingPunct="1">
              <a:buFontTx/>
              <a:buChar char="•"/>
            </a:pPr>
            <a:r>
              <a:rPr lang="en-US" smtClean="0">
                <a:latin typeface="Arial" charset="0"/>
                <a:cs typeface="Arial" charset="0"/>
              </a:rPr>
              <a:t>Markers</a:t>
            </a:r>
          </a:p>
          <a:p>
            <a:pPr marL="742950" lvl="1" indent="-285750" eaLnBrk="1" hangingPunct="1">
              <a:buFontTx/>
              <a:buChar char="•"/>
            </a:pPr>
            <a:r>
              <a:rPr lang="en-US" smtClean="0">
                <a:latin typeface="Arial" charset="0"/>
                <a:cs typeface="Arial" charset="0"/>
              </a:rPr>
              <a:t>Tarp Pieces – examples of holes</a:t>
            </a:r>
          </a:p>
          <a:p>
            <a:pPr eaLnBrk="1" hangingPunct="1"/>
            <a:r>
              <a:rPr lang="en-US" smtClean="0">
                <a:latin typeface="Arial" charset="0"/>
                <a:cs typeface="Arial" charset="0"/>
              </a:rPr>
              <a:t>Set up the room with tables and chairs, 4 people per table</a:t>
            </a:r>
          </a:p>
          <a:p>
            <a:pPr eaLnBrk="1" hangingPunct="1"/>
            <a:r>
              <a:rPr lang="en-US" smtClean="0">
                <a:latin typeface="Arial" charset="0"/>
                <a:cs typeface="Arial" charset="0"/>
              </a:rPr>
              <a:t>Review the content of the module:</a:t>
            </a:r>
          </a:p>
          <a:p>
            <a:pPr marL="742950" lvl="1" indent="-285750" eaLnBrk="1" hangingPunct="1">
              <a:buFontTx/>
              <a:buChar char="•"/>
            </a:pPr>
            <a:r>
              <a:rPr lang="en-US" smtClean="0">
                <a:latin typeface="Arial" charset="0"/>
                <a:cs typeface="Arial" charset="0"/>
              </a:rPr>
              <a:t>This PowerPoint</a:t>
            </a:r>
          </a:p>
          <a:p>
            <a:pPr marL="742950" lvl="1" indent="-285750" eaLnBrk="1" hangingPunct="1">
              <a:buFontTx/>
              <a:buChar char="•"/>
            </a:pPr>
            <a:r>
              <a:rPr lang="en-US" smtClean="0">
                <a:latin typeface="Arial" charset="0"/>
                <a:cs typeface="Arial" charset="0"/>
              </a:rPr>
              <a:t>Workbook</a:t>
            </a:r>
          </a:p>
          <a:p>
            <a:pPr eaLnBrk="1" hangingPunct="1"/>
            <a:endParaRPr lang="en-US" smtClean="0">
              <a:latin typeface="Arial" charset="0"/>
              <a:cs typeface="Arial" charset="0"/>
            </a:endParaRPr>
          </a:p>
        </p:txBody>
      </p:sp>
    </p:spTree>
    <p:extLst>
      <p:ext uri="{BB962C8B-B14F-4D97-AF65-F5344CB8AC3E}">
        <p14:creationId xmlns:p14="http://schemas.microsoft.com/office/powerpoint/2010/main" val="389698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Transportation Compliance Training for Concentrate Truck Drivers</a:t>
            </a:r>
          </a:p>
        </p:txBody>
      </p:sp>
      <p:sp>
        <p:nvSpPr>
          <p:cNvPr id="5" name="Rectangle 7"/>
          <p:cNvSpPr>
            <a:spLocks noGrp="1" noChangeArrowheads="1"/>
          </p:cNvSpPr>
          <p:nvPr>
            <p:ph type="sldNum" sz="quarter" idx="5"/>
          </p:nvPr>
        </p:nvSpPr>
        <p:spPr>
          <a:ln/>
        </p:spPr>
        <p:txBody>
          <a:bodyPr/>
          <a:lstStyle/>
          <a:p>
            <a:pPr>
              <a:defRPr/>
            </a:pPr>
            <a:fld id="{E4B780DF-77FA-4CAE-949B-51F662864479}" type="slidenum">
              <a:rPr lang="en-US"/>
              <a:pPr>
                <a:defRPr/>
              </a:pPr>
              <a:t>2</a:t>
            </a:fld>
            <a:endParaRPr lang="en-US"/>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xfrm>
            <a:off x="685800" y="3124513"/>
            <a:ext cx="5486400" cy="571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cs typeface="Arial" charset="0"/>
              </a:rPr>
              <a:t>Objective: </a:t>
            </a:r>
            <a:r>
              <a:rPr lang="en-US" smtClean="0">
                <a:latin typeface="Arial" charset="0"/>
                <a:cs typeface="Arial" charset="0"/>
              </a:rPr>
              <a:t>Provide learners with an understanding of the consequences if Doe Run does not comply with the Order.</a:t>
            </a:r>
          </a:p>
          <a:p>
            <a:pPr eaLnBrk="1" hangingPunct="1"/>
            <a:r>
              <a:rPr lang="en-US" b="1" smtClean="0">
                <a:latin typeface="Arial" charset="0"/>
                <a:cs typeface="Arial" charset="0"/>
              </a:rPr>
              <a:t>Explain to learners.</a:t>
            </a:r>
          </a:p>
          <a:p>
            <a:pPr eaLnBrk="1" hangingPunct="1">
              <a:buFontTx/>
              <a:buChar char="•"/>
            </a:pPr>
            <a:r>
              <a:rPr lang="en-US" smtClean="0">
                <a:latin typeface="Arial" charset="0"/>
                <a:cs typeface="Arial" charset="0"/>
              </a:rPr>
              <a:t>These are our penalties if we don’t meet the terms of the Order:</a:t>
            </a:r>
          </a:p>
          <a:p>
            <a:pPr eaLnBrk="1" hangingPunct="1">
              <a:buFontTx/>
              <a:buChar char="•"/>
            </a:pPr>
            <a:r>
              <a:rPr lang="en-US" b="1" smtClean="0">
                <a:latin typeface="Arial" charset="0"/>
                <a:cs typeface="Arial" charset="0"/>
              </a:rPr>
              <a:t>$2,000</a:t>
            </a:r>
            <a:r>
              <a:rPr lang="en-US" smtClean="0">
                <a:latin typeface="Arial" charset="0"/>
                <a:cs typeface="Arial" charset="0"/>
              </a:rPr>
              <a:t> </a:t>
            </a:r>
            <a:r>
              <a:rPr lang="en-US" b="1" i="1" smtClean="0">
                <a:latin typeface="Arial" charset="0"/>
                <a:cs typeface="Arial" charset="0"/>
              </a:rPr>
              <a:t>per violation per day</a:t>
            </a:r>
            <a:r>
              <a:rPr lang="en-US" smtClean="0">
                <a:latin typeface="Arial" charset="0"/>
                <a:cs typeface="Arial" charset="0"/>
              </a:rPr>
              <a:t> for not complying with:</a:t>
            </a:r>
          </a:p>
          <a:p>
            <a:pPr lvl="1" eaLnBrk="1" hangingPunct="1">
              <a:buFontTx/>
              <a:buChar char="•"/>
            </a:pPr>
            <a:r>
              <a:rPr lang="en-US" smtClean="0">
                <a:latin typeface="Arial" charset="0"/>
                <a:cs typeface="Arial" charset="0"/>
              </a:rPr>
              <a:t>Street cleaning requirements</a:t>
            </a:r>
          </a:p>
          <a:p>
            <a:pPr lvl="1" eaLnBrk="1" hangingPunct="1">
              <a:buFontTx/>
              <a:buChar char="•"/>
            </a:pPr>
            <a:r>
              <a:rPr lang="en-US" smtClean="0">
                <a:latin typeface="Arial" charset="0"/>
                <a:cs typeface="Arial" charset="0"/>
              </a:rPr>
              <a:t>Truck inspection and wash procedures</a:t>
            </a:r>
          </a:p>
          <a:p>
            <a:pPr eaLnBrk="1" hangingPunct="1">
              <a:buFontTx/>
              <a:buChar char="•"/>
            </a:pPr>
            <a:r>
              <a:rPr lang="en-US" b="1" smtClean="0">
                <a:latin typeface="Arial" charset="0"/>
                <a:cs typeface="Arial" charset="0"/>
              </a:rPr>
              <a:t>$4,000</a:t>
            </a:r>
            <a:r>
              <a:rPr lang="en-US" smtClean="0">
                <a:latin typeface="Arial" charset="0"/>
                <a:cs typeface="Arial" charset="0"/>
              </a:rPr>
              <a:t> </a:t>
            </a:r>
            <a:r>
              <a:rPr lang="en-US" i="1" smtClean="0">
                <a:latin typeface="Arial" charset="0"/>
                <a:cs typeface="Arial" charset="0"/>
              </a:rPr>
              <a:t>per violation per day</a:t>
            </a:r>
            <a:r>
              <a:rPr lang="en-US" smtClean="0">
                <a:latin typeface="Arial" charset="0"/>
                <a:cs typeface="Arial" charset="0"/>
              </a:rPr>
              <a:t> for not constructing vehicle wash stations as specified.</a:t>
            </a:r>
          </a:p>
          <a:p>
            <a:pPr eaLnBrk="1" hangingPunct="1">
              <a:buFontTx/>
              <a:buChar char="•"/>
            </a:pPr>
            <a:r>
              <a:rPr lang="en-US" b="1" smtClean="0">
                <a:latin typeface="Arial" charset="0"/>
                <a:cs typeface="Arial" charset="0"/>
              </a:rPr>
              <a:t>$1,500</a:t>
            </a:r>
            <a:r>
              <a:rPr lang="en-US" smtClean="0">
                <a:latin typeface="Arial" charset="0"/>
                <a:cs typeface="Arial" charset="0"/>
              </a:rPr>
              <a:t> </a:t>
            </a:r>
            <a:r>
              <a:rPr lang="en-US" i="1" smtClean="0">
                <a:latin typeface="Arial" charset="0"/>
                <a:cs typeface="Arial" charset="0"/>
              </a:rPr>
              <a:t>per violation per day</a:t>
            </a:r>
            <a:r>
              <a:rPr lang="en-US" smtClean="0">
                <a:latin typeface="Arial" charset="0"/>
                <a:cs typeface="Arial" charset="0"/>
              </a:rPr>
              <a:t> for not submitting a written monthly monitoring report in a timely and adequate manner.</a:t>
            </a:r>
          </a:p>
          <a:p>
            <a:pPr eaLnBrk="1" hangingPunct="1">
              <a:buFontTx/>
              <a:buChar char="•"/>
            </a:pPr>
            <a:r>
              <a:rPr lang="en-US" b="1" smtClean="0">
                <a:latin typeface="Arial" charset="0"/>
                <a:cs typeface="Arial" charset="0"/>
              </a:rPr>
              <a:t>$10,000</a:t>
            </a:r>
            <a:r>
              <a:rPr lang="en-US" smtClean="0">
                <a:latin typeface="Arial" charset="0"/>
                <a:cs typeface="Arial" charset="0"/>
              </a:rPr>
              <a:t> </a:t>
            </a:r>
            <a:r>
              <a:rPr lang="en-US" i="1" smtClean="0">
                <a:latin typeface="Arial" charset="0"/>
                <a:cs typeface="Arial" charset="0"/>
              </a:rPr>
              <a:t>per violation</a:t>
            </a:r>
            <a:r>
              <a:rPr lang="en-US" smtClean="0">
                <a:latin typeface="Arial" charset="0"/>
                <a:cs typeface="Arial" charset="0"/>
              </a:rPr>
              <a:t> for:</a:t>
            </a:r>
          </a:p>
          <a:p>
            <a:pPr lvl="1" eaLnBrk="1" hangingPunct="1">
              <a:buFontTx/>
              <a:buChar char="•"/>
            </a:pPr>
            <a:r>
              <a:rPr lang="en-US" smtClean="0">
                <a:latin typeface="Arial" charset="0"/>
                <a:cs typeface="Arial" charset="0"/>
              </a:rPr>
              <a:t>Any truck driver obtaining a load of lead-bearing material in a truck that was previously rejected for “bad order” and not corrected.</a:t>
            </a:r>
          </a:p>
          <a:p>
            <a:pPr lvl="1" eaLnBrk="1" hangingPunct="1">
              <a:buFontTx/>
              <a:buChar char="•"/>
            </a:pPr>
            <a:r>
              <a:rPr lang="en-US" smtClean="0">
                <a:latin typeface="Arial" charset="0"/>
                <a:cs typeface="Arial" charset="0"/>
              </a:rPr>
              <a:t>Any release of lead-bearing material from a truck to publicly accessible streets, roads, residential yards, or other non-DRC property.</a:t>
            </a:r>
          </a:p>
          <a:p>
            <a:pPr eaLnBrk="1" hangingPunct="1">
              <a:buFontTx/>
              <a:buChar char="•"/>
            </a:pPr>
            <a:r>
              <a:rPr lang="en-US" smtClean="0">
                <a:latin typeface="Arial" charset="0"/>
                <a:cs typeface="Arial" charset="0"/>
              </a:rPr>
              <a:t>You can see that the penalties are substantial and could accumulate very quickly if proper procedures are not precisely followed. </a:t>
            </a:r>
          </a:p>
          <a:p>
            <a:pPr eaLnBrk="1" hangingPunct="1">
              <a:buFontTx/>
              <a:buChar char="•"/>
            </a:pPr>
            <a:r>
              <a:rPr lang="en-US" smtClean="0">
                <a:latin typeface="Arial" charset="0"/>
                <a:cs typeface="Arial" charset="0"/>
              </a:rPr>
              <a:t>This is why it is so important for us to do our jobs as the Order says – this is why we have to inspect and wash every truck. We have to Bad Order (BO) any truck that doesn’t pass inspection. </a:t>
            </a:r>
          </a:p>
        </p:txBody>
      </p:sp>
    </p:spTree>
    <p:extLst>
      <p:ext uri="{BB962C8B-B14F-4D97-AF65-F5344CB8AC3E}">
        <p14:creationId xmlns:p14="http://schemas.microsoft.com/office/powerpoint/2010/main" val="315946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Transportation Compliance Training for Concentrate Truck Drivers</a:t>
            </a:r>
          </a:p>
        </p:txBody>
      </p:sp>
      <p:sp>
        <p:nvSpPr>
          <p:cNvPr id="5" name="Rectangle 7"/>
          <p:cNvSpPr>
            <a:spLocks noGrp="1" noChangeArrowheads="1"/>
          </p:cNvSpPr>
          <p:nvPr>
            <p:ph type="sldNum" sz="quarter" idx="5"/>
          </p:nvPr>
        </p:nvSpPr>
        <p:spPr>
          <a:ln/>
        </p:spPr>
        <p:txBody>
          <a:bodyPr/>
          <a:lstStyle/>
          <a:p>
            <a:pPr>
              <a:defRPr/>
            </a:pPr>
            <a:fld id="{642AE587-8066-4F1D-AD70-DB1C6676944A}" type="slidenum">
              <a:rPr lang="en-US"/>
              <a:pPr>
                <a:defRPr/>
              </a:pPr>
              <a:t>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cs typeface="Arial" charset="0"/>
              </a:rPr>
              <a:t>Objective: </a:t>
            </a:r>
            <a:r>
              <a:rPr lang="en-US" smtClean="0">
                <a:latin typeface="Arial" charset="0"/>
                <a:cs typeface="Arial" charset="0"/>
              </a:rPr>
              <a:t>Provide learners with a clear picture of the loading, unload, and inspection processes.</a:t>
            </a:r>
          </a:p>
          <a:p>
            <a:pPr eaLnBrk="1" hangingPunct="1"/>
            <a:r>
              <a:rPr lang="en-US" b="1" smtClean="0">
                <a:latin typeface="Arial" charset="0"/>
                <a:cs typeface="Arial" charset="0"/>
              </a:rPr>
              <a:t>Explain to learners:</a:t>
            </a:r>
          </a:p>
          <a:p>
            <a:pPr eaLnBrk="1" hangingPunct="1">
              <a:buFontTx/>
              <a:buChar char="•"/>
            </a:pPr>
            <a:r>
              <a:rPr lang="en-US" smtClean="0">
                <a:latin typeface="Arial" charset="0"/>
                <a:cs typeface="Arial" charset="0"/>
              </a:rPr>
              <a:t>This graphic shows the Transportation compliance process.</a:t>
            </a:r>
          </a:p>
          <a:p>
            <a:pPr eaLnBrk="1" hangingPunct="1">
              <a:buFontTx/>
              <a:buChar char="•"/>
            </a:pPr>
            <a:r>
              <a:rPr lang="en-US" smtClean="0">
                <a:latin typeface="Arial" charset="0"/>
                <a:cs typeface="Arial" charset="0"/>
              </a:rPr>
              <a:t>You will be inspected before loading or unloading.</a:t>
            </a:r>
          </a:p>
          <a:p>
            <a:pPr eaLnBrk="1" hangingPunct="1">
              <a:buFontTx/>
              <a:buChar char="•"/>
            </a:pPr>
            <a:r>
              <a:rPr lang="en-US" smtClean="0">
                <a:latin typeface="Arial" charset="0"/>
                <a:cs typeface="Arial" charset="0"/>
              </a:rPr>
              <a:t>You will be inspected again after loading or unloading.</a:t>
            </a:r>
          </a:p>
          <a:p>
            <a:pPr eaLnBrk="1" hangingPunct="1">
              <a:buFontTx/>
              <a:buChar char="•"/>
            </a:pPr>
            <a:r>
              <a:rPr lang="en-US" smtClean="0">
                <a:latin typeface="Arial" charset="0"/>
                <a:cs typeface="Arial" charset="0"/>
              </a:rPr>
              <a:t>You will be inspected again after the truck wash.</a:t>
            </a:r>
          </a:p>
          <a:p>
            <a:pPr eaLnBrk="1" hangingPunct="1">
              <a:buFontTx/>
              <a:buChar char="•"/>
            </a:pPr>
            <a:r>
              <a:rPr lang="en-US" smtClean="0">
                <a:latin typeface="Arial" charset="0"/>
                <a:cs typeface="Arial" charset="0"/>
              </a:rPr>
              <a:t>You will not be allowed to load in your truck does not pass inspection.</a:t>
            </a:r>
          </a:p>
          <a:p>
            <a:pPr eaLnBrk="1" hangingPunct="1">
              <a:buFontTx/>
              <a:buChar char="•"/>
            </a:pPr>
            <a:r>
              <a:rPr lang="en-US" smtClean="0">
                <a:latin typeface="Arial" charset="0"/>
                <a:cs typeface="Arial" charset="0"/>
              </a:rPr>
              <a:t>If you have already loaded when a problem is discovered, you will be asked to unload. </a:t>
            </a:r>
          </a:p>
          <a:p>
            <a:pPr eaLnBrk="1" hangingPunct="1">
              <a:buFontTx/>
              <a:buChar char="•"/>
            </a:pPr>
            <a:r>
              <a:rPr lang="en-US" smtClean="0">
                <a:latin typeface="Arial" charset="0"/>
                <a:cs typeface="Arial" charset="0"/>
              </a:rPr>
              <a:t>If a problem is discovered after unloading, it will have to be fixed before you can be loaded again.</a:t>
            </a:r>
          </a:p>
          <a:p>
            <a:pPr eaLnBrk="1" hangingPunct="1"/>
            <a:r>
              <a:rPr lang="en-US" b="1" smtClean="0">
                <a:latin typeface="Arial" charset="0"/>
                <a:cs typeface="Arial" charset="0"/>
              </a:rPr>
              <a:t>Ask:</a:t>
            </a:r>
            <a:r>
              <a:rPr lang="en-US" smtClean="0">
                <a:latin typeface="Arial" charset="0"/>
                <a:cs typeface="Arial" charset="0"/>
              </a:rPr>
              <a:t> </a:t>
            </a:r>
            <a:r>
              <a:rPr lang="en-US" i="1" smtClean="0">
                <a:latin typeface="Arial" charset="0"/>
                <a:cs typeface="Arial" charset="0"/>
              </a:rPr>
              <a:t>Do you have any questions about this process?</a:t>
            </a:r>
          </a:p>
          <a:p>
            <a:pPr eaLnBrk="1" hangingPunct="1">
              <a:buFontTx/>
              <a:buChar char="•"/>
            </a:pPr>
            <a:r>
              <a:rPr lang="en-US" smtClean="0">
                <a:latin typeface="Arial" charset="0"/>
                <a:cs typeface="Arial" charset="0"/>
              </a:rPr>
              <a:t>Next we will take a look at the inspection form</a:t>
            </a:r>
          </a:p>
          <a:p>
            <a:endParaRPr lang="en-US" smtClean="0">
              <a:latin typeface="Arial" charset="0"/>
              <a:cs typeface="Arial" charset="0"/>
            </a:endParaRPr>
          </a:p>
        </p:txBody>
      </p:sp>
    </p:spTree>
    <p:extLst>
      <p:ext uri="{BB962C8B-B14F-4D97-AF65-F5344CB8AC3E}">
        <p14:creationId xmlns:p14="http://schemas.microsoft.com/office/powerpoint/2010/main" val="245667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Transportation Compliance Training for Concentrate Truck Drivers</a:t>
            </a:r>
          </a:p>
        </p:txBody>
      </p:sp>
      <p:sp>
        <p:nvSpPr>
          <p:cNvPr id="5" name="Rectangle 7"/>
          <p:cNvSpPr>
            <a:spLocks noGrp="1" noChangeArrowheads="1"/>
          </p:cNvSpPr>
          <p:nvPr>
            <p:ph type="sldNum" sz="quarter" idx="5"/>
          </p:nvPr>
        </p:nvSpPr>
        <p:spPr>
          <a:ln/>
        </p:spPr>
        <p:txBody>
          <a:bodyPr/>
          <a:lstStyle/>
          <a:p>
            <a:pPr>
              <a:defRPr/>
            </a:pPr>
            <a:fld id="{4D861A22-1B87-4282-AB08-03E1CA87D1D7}" type="slidenum">
              <a:rPr lang="en-US"/>
              <a:pPr>
                <a:defRPr/>
              </a:pPr>
              <a:t>4</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cs typeface="Arial" charset="0"/>
              </a:rPr>
              <a:t>Objective: Review Inspection Form with Truck Drives</a:t>
            </a:r>
          </a:p>
          <a:p>
            <a:pPr eaLnBrk="1" hangingPunct="1"/>
            <a:endParaRPr lang="en-US" smtClean="0">
              <a:latin typeface="Arial" charset="0"/>
              <a:cs typeface="Arial" charset="0"/>
            </a:endParaRPr>
          </a:p>
          <a:p>
            <a:pPr eaLnBrk="1" hangingPunct="1"/>
            <a:r>
              <a:rPr lang="en-US" b="1" smtClean="0">
                <a:latin typeface="Arial" charset="0"/>
                <a:cs typeface="Arial" charset="0"/>
              </a:rPr>
              <a:t>Distribute copy of Inspection Form for Truck Transporting Concentrate</a:t>
            </a:r>
          </a:p>
          <a:p>
            <a:pPr eaLnBrk="1" hangingPunct="1"/>
            <a:endParaRPr lang="en-US" b="1" smtClean="0">
              <a:latin typeface="Arial" charset="0"/>
              <a:cs typeface="Arial" charset="0"/>
            </a:endParaRPr>
          </a:p>
          <a:p>
            <a:pPr eaLnBrk="1" hangingPunct="1"/>
            <a:r>
              <a:rPr lang="en-US" b="1" smtClean="0">
                <a:latin typeface="Arial" charset="0"/>
                <a:cs typeface="Arial" charset="0"/>
              </a:rPr>
              <a:t>Explain to learners:</a:t>
            </a:r>
          </a:p>
          <a:p>
            <a:pPr eaLnBrk="1" hangingPunct="1"/>
            <a:r>
              <a:rPr lang="en-US" b="1" smtClean="0">
                <a:latin typeface="Arial" charset="0"/>
                <a:cs typeface="Arial" charset="0"/>
              </a:rPr>
              <a:t>Truck Drivers will have several inspections during the loading, unloading and truck wash.</a:t>
            </a:r>
          </a:p>
          <a:p>
            <a:pPr eaLnBrk="1" hangingPunct="1"/>
            <a:r>
              <a:rPr lang="en-US" b="1" smtClean="0">
                <a:latin typeface="Arial" charset="0"/>
                <a:cs typeface="Arial" charset="0"/>
              </a:rPr>
              <a:t>Walk learners through:</a:t>
            </a:r>
          </a:p>
          <a:p>
            <a:pPr lvl="1" eaLnBrk="1" hangingPunct="1">
              <a:buFontTx/>
              <a:buChar char="•"/>
            </a:pPr>
            <a:r>
              <a:rPr lang="en-US" b="1" smtClean="0">
                <a:latin typeface="Arial" charset="0"/>
                <a:cs typeface="Arial" charset="0"/>
              </a:rPr>
              <a:t>Loading Station</a:t>
            </a:r>
          </a:p>
          <a:p>
            <a:pPr lvl="1" eaLnBrk="1" hangingPunct="1">
              <a:buFontTx/>
              <a:buChar char="•"/>
            </a:pPr>
            <a:r>
              <a:rPr lang="en-US" b="1" smtClean="0">
                <a:latin typeface="Arial" charset="0"/>
                <a:cs typeface="Arial" charset="0"/>
              </a:rPr>
              <a:t>Loading Wash Station</a:t>
            </a:r>
          </a:p>
          <a:p>
            <a:pPr lvl="1" eaLnBrk="1" hangingPunct="1">
              <a:buFontTx/>
              <a:buChar char="•"/>
            </a:pPr>
            <a:r>
              <a:rPr lang="en-US" b="1" smtClean="0">
                <a:latin typeface="Arial" charset="0"/>
                <a:cs typeface="Arial" charset="0"/>
              </a:rPr>
              <a:t>Unloading Station</a:t>
            </a:r>
          </a:p>
          <a:p>
            <a:pPr lvl="1" eaLnBrk="1" hangingPunct="1">
              <a:buFontTx/>
              <a:buChar char="•"/>
            </a:pPr>
            <a:r>
              <a:rPr lang="en-US" b="1" smtClean="0">
                <a:latin typeface="Arial" charset="0"/>
                <a:cs typeface="Arial" charset="0"/>
              </a:rPr>
              <a:t>Unloading Wash Station</a:t>
            </a:r>
          </a:p>
          <a:p>
            <a:pPr lvl="1" eaLnBrk="1" hangingPunct="1">
              <a:buFontTx/>
              <a:buChar char="•"/>
            </a:pPr>
            <a:r>
              <a:rPr lang="en-US" b="1" smtClean="0">
                <a:latin typeface="Arial" charset="0"/>
                <a:cs typeface="Arial" charset="0"/>
              </a:rPr>
              <a:t>Signatures</a:t>
            </a:r>
          </a:p>
          <a:p>
            <a:pPr eaLnBrk="1" hangingPunct="1"/>
            <a:endParaRPr lang="en-US" b="1" smtClean="0">
              <a:latin typeface="Arial" charset="0"/>
              <a:cs typeface="Arial" charset="0"/>
            </a:endParaRPr>
          </a:p>
          <a:p>
            <a:pPr eaLnBrk="1" hangingPunct="1"/>
            <a:r>
              <a:rPr lang="en-US" b="1" smtClean="0">
                <a:latin typeface="Arial" charset="0"/>
                <a:cs typeface="Arial" charset="0"/>
              </a:rPr>
              <a:t>Ask:</a:t>
            </a:r>
            <a:r>
              <a:rPr lang="en-US" smtClean="0">
                <a:latin typeface="Arial" charset="0"/>
                <a:cs typeface="Arial" charset="0"/>
              </a:rPr>
              <a:t> </a:t>
            </a:r>
            <a:r>
              <a:rPr lang="en-US" i="1" smtClean="0">
                <a:latin typeface="Arial" charset="0"/>
                <a:cs typeface="Arial" charset="0"/>
              </a:rPr>
              <a:t>Do you have any questions about this process?</a:t>
            </a:r>
          </a:p>
          <a:p>
            <a:pPr eaLnBrk="1" hangingPunct="1">
              <a:buFontTx/>
              <a:buChar char="•"/>
            </a:pPr>
            <a:r>
              <a:rPr lang="en-US" smtClean="0">
                <a:latin typeface="Arial" charset="0"/>
                <a:cs typeface="Arial" charset="0"/>
              </a:rPr>
              <a:t>Next we will talk about the inspections. First, the tarp inspection.</a:t>
            </a:r>
            <a:endParaRPr lang="en-US" b="1" smtClean="0">
              <a:latin typeface="Arial" charset="0"/>
              <a:cs typeface="Arial" charset="0"/>
            </a:endParaRPr>
          </a:p>
          <a:p>
            <a:pPr eaLnBrk="1" hangingPunct="1"/>
            <a:endParaRPr lang="en-US" b="1" smtClean="0">
              <a:latin typeface="Arial" charset="0"/>
              <a:cs typeface="Arial" charset="0"/>
            </a:endParaRPr>
          </a:p>
          <a:p>
            <a:endParaRPr lang="en-US" smtClean="0">
              <a:latin typeface="Arial" charset="0"/>
              <a:cs typeface="Arial" charset="0"/>
            </a:endParaRPr>
          </a:p>
        </p:txBody>
      </p:sp>
    </p:spTree>
    <p:extLst>
      <p:ext uri="{BB962C8B-B14F-4D97-AF65-F5344CB8AC3E}">
        <p14:creationId xmlns:p14="http://schemas.microsoft.com/office/powerpoint/2010/main" val="388324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solidFill>
                  <a:prstClr val="black"/>
                </a:solidFill>
              </a:rPr>
              <a:t>Transportation Compliance Training for Concentrate Truck Drivers</a:t>
            </a:r>
          </a:p>
        </p:txBody>
      </p:sp>
      <p:sp>
        <p:nvSpPr>
          <p:cNvPr id="5" name="Rectangle 7"/>
          <p:cNvSpPr>
            <a:spLocks noGrp="1" noChangeArrowheads="1"/>
          </p:cNvSpPr>
          <p:nvPr>
            <p:ph type="sldNum" sz="quarter" idx="5"/>
          </p:nvPr>
        </p:nvSpPr>
        <p:spPr>
          <a:ln/>
        </p:spPr>
        <p:txBody>
          <a:bodyPr/>
          <a:lstStyle/>
          <a:p>
            <a:pPr>
              <a:defRPr/>
            </a:pPr>
            <a:fld id="{9AC8A1ED-6E62-4C3A-8751-8AC4C6B5FB27}" type="slidenum">
              <a:rPr lang="en-US">
                <a:solidFill>
                  <a:prstClr val="black"/>
                </a:solidFill>
              </a:rPr>
              <a:pPr>
                <a:defRPr/>
              </a:pPr>
              <a:t>5</a:t>
            </a:fld>
            <a:endParaRPr lang="en-US">
              <a:solidFill>
                <a:prstClr val="black"/>
              </a:solidFill>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cs typeface="Arial" charset="0"/>
              </a:rPr>
              <a:t>Objective: </a:t>
            </a:r>
            <a:r>
              <a:rPr lang="en-US" smtClean="0">
                <a:latin typeface="Arial" charset="0"/>
                <a:cs typeface="Arial" charset="0"/>
              </a:rPr>
              <a:t>Provide learners with an understanding of the requirements for tarp inspection.</a:t>
            </a:r>
          </a:p>
          <a:p>
            <a:pPr eaLnBrk="1" hangingPunct="1"/>
            <a:r>
              <a:rPr lang="en-US" b="1" smtClean="0">
                <a:latin typeface="Arial" charset="0"/>
                <a:cs typeface="Arial" charset="0"/>
              </a:rPr>
              <a:t>Explain to learners:</a:t>
            </a:r>
          </a:p>
          <a:p>
            <a:pPr eaLnBrk="1" hangingPunct="1">
              <a:buFontTx/>
              <a:buChar char="•"/>
            </a:pPr>
            <a:r>
              <a:rPr lang="en-US" smtClean="0">
                <a:latin typeface="Arial" charset="0"/>
                <a:cs typeface="Arial" charset="0"/>
              </a:rPr>
              <a:t>This inspection is conducted before loading and unloading.</a:t>
            </a:r>
          </a:p>
          <a:p>
            <a:pPr eaLnBrk="1" hangingPunct="1">
              <a:buFontTx/>
              <a:buChar char="•"/>
            </a:pPr>
            <a:r>
              <a:rPr lang="en-US" smtClean="0">
                <a:latin typeface="Arial" charset="0"/>
                <a:cs typeface="Arial" charset="0"/>
              </a:rPr>
              <a:t>The attendant will tell the driver where to stop. </a:t>
            </a:r>
          </a:p>
          <a:p>
            <a:pPr eaLnBrk="1" hangingPunct="1">
              <a:buFontTx/>
              <a:buChar char="•"/>
            </a:pPr>
            <a:r>
              <a:rPr lang="en-US" smtClean="0">
                <a:latin typeface="Arial" charset="0"/>
                <a:cs typeface="Arial" charset="0"/>
              </a:rPr>
              <a:t>We begin by inspecting the tarp. The tarp should be closed.</a:t>
            </a:r>
          </a:p>
          <a:p>
            <a:pPr eaLnBrk="1" hangingPunct="1">
              <a:buFontTx/>
              <a:buChar char="•"/>
            </a:pPr>
            <a:r>
              <a:rPr lang="en-US" smtClean="0">
                <a:latin typeface="Arial" charset="0"/>
                <a:cs typeface="Arial" charset="0"/>
              </a:rPr>
              <a:t>The inspector will have the best view from the platform ladder.</a:t>
            </a:r>
          </a:p>
          <a:p>
            <a:pPr eaLnBrk="1" hangingPunct="1">
              <a:buFontTx/>
              <a:buChar char="•"/>
            </a:pPr>
            <a:r>
              <a:rPr lang="en-US" smtClean="0">
                <a:latin typeface="Arial" charset="0"/>
                <a:cs typeface="Arial" charset="0"/>
              </a:rPr>
              <a:t>The inspector will look for the following</a:t>
            </a:r>
          </a:p>
          <a:p>
            <a:pPr marL="742950" lvl="1" indent="-285750" eaLnBrk="1" hangingPunct="1"/>
            <a:r>
              <a:rPr lang="en-US" smtClean="0">
                <a:latin typeface="Arial" charset="0"/>
                <a:cs typeface="Arial" charset="0"/>
              </a:rPr>
              <a:t>1) No holes or tears in tarp – The rule of “thumb”</a:t>
            </a:r>
          </a:p>
          <a:p>
            <a:pPr marL="742950" lvl="1" indent="-285750" eaLnBrk="1" hangingPunct="1"/>
            <a:r>
              <a:rPr lang="en-US" smtClean="0">
                <a:latin typeface="Arial" charset="0"/>
                <a:cs typeface="Arial" charset="0"/>
              </a:rPr>
              <a:t>2) No gaps between tarp and rim</a:t>
            </a:r>
          </a:p>
          <a:p>
            <a:pPr marL="742950" lvl="1" indent="-285750" eaLnBrk="1" hangingPunct="1"/>
            <a:r>
              <a:rPr lang="en-US" smtClean="0">
                <a:latin typeface="Arial" charset="0"/>
                <a:cs typeface="Arial" charset="0"/>
              </a:rPr>
              <a:t>3) Tarp and/or bonnet in place to prevent wind from entering over front edge of the trailer</a:t>
            </a:r>
          </a:p>
          <a:p>
            <a:pPr eaLnBrk="1" hangingPunct="1"/>
            <a:r>
              <a:rPr lang="en-US" b="1" smtClean="0">
                <a:latin typeface="Arial" charset="0"/>
                <a:cs typeface="Arial" charset="0"/>
              </a:rPr>
              <a:t>Ask:</a:t>
            </a:r>
            <a:r>
              <a:rPr lang="en-US" smtClean="0">
                <a:latin typeface="Arial" charset="0"/>
                <a:cs typeface="Arial" charset="0"/>
              </a:rPr>
              <a:t> </a:t>
            </a:r>
            <a:r>
              <a:rPr lang="en-US" i="1" smtClean="0">
                <a:latin typeface="Arial" charset="0"/>
                <a:cs typeface="Arial" charset="0"/>
              </a:rPr>
              <a:t>What is the rule of “thumb?”</a:t>
            </a:r>
          </a:p>
          <a:p>
            <a:pPr eaLnBrk="1" hangingPunct="1"/>
            <a:r>
              <a:rPr lang="en-US" b="1" smtClean="0">
                <a:latin typeface="Arial" charset="0"/>
                <a:cs typeface="Arial" charset="0"/>
              </a:rPr>
              <a:t>Answer:</a:t>
            </a:r>
            <a:r>
              <a:rPr lang="en-US" smtClean="0">
                <a:latin typeface="Arial" charset="0"/>
                <a:cs typeface="Arial" charset="0"/>
              </a:rPr>
              <a:t> </a:t>
            </a:r>
            <a:r>
              <a:rPr lang="en-US" i="1" smtClean="0">
                <a:latin typeface="Arial" charset="0"/>
                <a:cs typeface="Arial" charset="0"/>
              </a:rPr>
              <a:t>The hole can be no larger than your thumb, and you as the driver can temporarily patch it for that day only. Repairs must be completed before loading the next day.</a:t>
            </a:r>
          </a:p>
          <a:p>
            <a:pPr eaLnBrk="1" hangingPunct="1"/>
            <a:r>
              <a:rPr lang="en-US" b="1" smtClean="0">
                <a:latin typeface="Arial" charset="0"/>
                <a:cs typeface="Arial" charset="0"/>
              </a:rPr>
              <a:t>Facilitator: Provide photos or examples of acceptable vs.  unacceptable tarp inspection.</a:t>
            </a:r>
          </a:p>
          <a:p>
            <a:pPr eaLnBrk="1" hangingPunct="1">
              <a:buFontTx/>
              <a:buChar char="•"/>
            </a:pPr>
            <a:r>
              <a:rPr lang="en-US" smtClean="0">
                <a:latin typeface="Arial" charset="0"/>
                <a:cs typeface="Arial" charset="0"/>
              </a:rPr>
              <a:t>The inspector will mark his findings on the Inspection Form.</a:t>
            </a:r>
          </a:p>
          <a:p>
            <a:pPr eaLnBrk="1" hangingPunct="1"/>
            <a:endParaRPr lang="en-US" smtClean="0">
              <a:latin typeface="Arial" charset="0"/>
              <a:cs typeface="Arial" charset="0"/>
            </a:endParaRPr>
          </a:p>
        </p:txBody>
      </p:sp>
    </p:spTree>
    <p:extLst>
      <p:ext uri="{BB962C8B-B14F-4D97-AF65-F5344CB8AC3E}">
        <p14:creationId xmlns:p14="http://schemas.microsoft.com/office/powerpoint/2010/main" val="378487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solidFill>
                  <a:prstClr val="black"/>
                </a:solidFill>
              </a:rPr>
              <a:t>Transportation Compliance Training for Concentrate Truck Drivers</a:t>
            </a:r>
          </a:p>
        </p:txBody>
      </p:sp>
      <p:sp>
        <p:nvSpPr>
          <p:cNvPr id="5" name="Rectangle 7"/>
          <p:cNvSpPr>
            <a:spLocks noGrp="1" noChangeArrowheads="1"/>
          </p:cNvSpPr>
          <p:nvPr>
            <p:ph type="sldNum" sz="quarter" idx="5"/>
          </p:nvPr>
        </p:nvSpPr>
        <p:spPr>
          <a:ln/>
        </p:spPr>
        <p:txBody>
          <a:bodyPr/>
          <a:lstStyle/>
          <a:p>
            <a:pPr>
              <a:defRPr/>
            </a:pPr>
            <a:fld id="{9AC8A1ED-6E62-4C3A-8751-8AC4C6B5FB27}" type="slidenum">
              <a:rPr lang="en-US">
                <a:solidFill>
                  <a:prstClr val="black"/>
                </a:solidFill>
              </a:rPr>
              <a:pPr>
                <a:defRPr/>
              </a:pPr>
              <a:t>6</a:t>
            </a:fld>
            <a:endParaRPr lang="en-US">
              <a:solidFill>
                <a:prstClr val="black"/>
              </a:solidFill>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cs typeface="Arial" charset="0"/>
              </a:rPr>
              <a:t>Objective: </a:t>
            </a:r>
            <a:r>
              <a:rPr lang="en-US" smtClean="0">
                <a:latin typeface="Arial" charset="0"/>
                <a:cs typeface="Arial" charset="0"/>
              </a:rPr>
              <a:t>Provide learners with an understanding of the requirements for tarp inspection.</a:t>
            </a:r>
          </a:p>
          <a:p>
            <a:pPr eaLnBrk="1" hangingPunct="1"/>
            <a:r>
              <a:rPr lang="en-US" b="1" smtClean="0">
                <a:latin typeface="Arial" charset="0"/>
                <a:cs typeface="Arial" charset="0"/>
              </a:rPr>
              <a:t>Explain to learners:</a:t>
            </a:r>
          </a:p>
          <a:p>
            <a:pPr eaLnBrk="1" hangingPunct="1">
              <a:buFontTx/>
              <a:buChar char="•"/>
            </a:pPr>
            <a:r>
              <a:rPr lang="en-US" smtClean="0">
                <a:latin typeface="Arial" charset="0"/>
                <a:cs typeface="Arial" charset="0"/>
              </a:rPr>
              <a:t>This inspection is conducted before loading and unloading.</a:t>
            </a:r>
          </a:p>
          <a:p>
            <a:pPr eaLnBrk="1" hangingPunct="1">
              <a:buFontTx/>
              <a:buChar char="•"/>
            </a:pPr>
            <a:r>
              <a:rPr lang="en-US" smtClean="0">
                <a:latin typeface="Arial" charset="0"/>
                <a:cs typeface="Arial" charset="0"/>
              </a:rPr>
              <a:t>The attendant will tell the driver where to stop. </a:t>
            </a:r>
          </a:p>
          <a:p>
            <a:pPr eaLnBrk="1" hangingPunct="1">
              <a:buFontTx/>
              <a:buChar char="•"/>
            </a:pPr>
            <a:r>
              <a:rPr lang="en-US" smtClean="0">
                <a:latin typeface="Arial" charset="0"/>
                <a:cs typeface="Arial" charset="0"/>
              </a:rPr>
              <a:t>We begin by inspecting the tarp. The tarp should be closed.</a:t>
            </a:r>
          </a:p>
          <a:p>
            <a:pPr eaLnBrk="1" hangingPunct="1">
              <a:buFontTx/>
              <a:buChar char="•"/>
            </a:pPr>
            <a:r>
              <a:rPr lang="en-US" smtClean="0">
                <a:latin typeface="Arial" charset="0"/>
                <a:cs typeface="Arial" charset="0"/>
              </a:rPr>
              <a:t>The inspector will have the best view from the platform ladder.</a:t>
            </a:r>
          </a:p>
          <a:p>
            <a:pPr eaLnBrk="1" hangingPunct="1">
              <a:buFontTx/>
              <a:buChar char="•"/>
            </a:pPr>
            <a:r>
              <a:rPr lang="en-US" smtClean="0">
                <a:latin typeface="Arial" charset="0"/>
                <a:cs typeface="Arial" charset="0"/>
              </a:rPr>
              <a:t>The inspector will look for the following</a:t>
            </a:r>
          </a:p>
          <a:p>
            <a:pPr marL="742950" lvl="1" indent="-285750" eaLnBrk="1" hangingPunct="1"/>
            <a:r>
              <a:rPr lang="en-US" smtClean="0">
                <a:latin typeface="Arial" charset="0"/>
                <a:cs typeface="Arial" charset="0"/>
              </a:rPr>
              <a:t>1) No holes or tears in tarp – The rule of “thumb”</a:t>
            </a:r>
          </a:p>
          <a:p>
            <a:pPr marL="742950" lvl="1" indent="-285750" eaLnBrk="1" hangingPunct="1"/>
            <a:r>
              <a:rPr lang="en-US" smtClean="0">
                <a:latin typeface="Arial" charset="0"/>
                <a:cs typeface="Arial" charset="0"/>
              </a:rPr>
              <a:t>2) No gaps between tarp and rim</a:t>
            </a:r>
          </a:p>
          <a:p>
            <a:pPr marL="742950" lvl="1" indent="-285750" eaLnBrk="1" hangingPunct="1"/>
            <a:r>
              <a:rPr lang="en-US" smtClean="0">
                <a:latin typeface="Arial" charset="0"/>
                <a:cs typeface="Arial" charset="0"/>
              </a:rPr>
              <a:t>3) Tarp and/or bonnet in place to prevent wind from entering over front edge of the trailer</a:t>
            </a:r>
          </a:p>
          <a:p>
            <a:pPr eaLnBrk="1" hangingPunct="1"/>
            <a:r>
              <a:rPr lang="en-US" b="1" smtClean="0">
                <a:latin typeface="Arial" charset="0"/>
                <a:cs typeface="Arial" charset="0"/>
              </a:rPr>
              <a:t>Ask:</a:t>
            </a:r>
            <a:r>
              <a:rPr lang="en-US" smtClean="0">
                <a:latin typeface="Arial" charset="0"/>
                <a:cs typeface="Arial" charset="0"/>
              </a:rPr>
              <a:t> </a:t>
            </a:r>
            <a:r>
              <a:rPr lang="en-US" i="1" smtClean="0">
                <a:latin typeface="Arial" charset="0"/>
                <a:cs typeface="Arial" charset="0"/>
              </a:rPr>
              <a:t>What is the rule of “thumb?”</a:t>
            </a:r>
          </a:p>
          <a:p>
            <a:pPr eaLnBrk="1" hangingPunct="1"/>
            <a:r>
              <a:rPr lang="en-US" b="1" smtClean="0">
                <a:latin typeface="Arial" charset="0"/>
                <a:cs typeface="Arial" charset="0"/>
              </a:rPr>
              <a:t>Answer:</a:t>
            </a:r>
            <a:r>
              <a:rPr lang="en-US" smtClean="0">
                <a:latin typeface="Arial" charset="0"/>
                <a:cs typeface="Arial" charset="0"/>
              </a:rPr>
              <a:t> </a:t>
            </a:r>
            <a:r>
              <a:rPr lang="en-US" i="1" smtClean="0">
                <a:latin typeface="Arial" charset="0"/>
                <a:cs typeface="Arial" charset="0"/>
              </a:rPr>
              <a:t>The hole can be no larger than your thumb, and you as the driver can temporarily patch it for that day only. Repairs must be completed before loading the next day.</a:t>
            </a:r>
          </a:p>
          <a:p>
            <a:pPr eaLnBrk="1" hangingPunct="1"/>
            <a:r>
              <a:rPr lang="en-US" b="1" smtClean="0">
                <a:latin typeface="Arial" charset="0"/>
                <a:cs typeface="Arial" charset="0"/>
              </a:rPr>
              <a:t>Facilitator: Provide photos or examples of acceptable vs.  unacceptable tarp inspection.</a:t>
            </a:r>
          </a:p>
          <a:p>
            <a:pPr eaLnBrk="1" hangingPunct="1">
              <a:buFontTx/>
              <a:buChar char="•"/>
            </a:pPr>
            <a:r>
              <a:rPr lang="en-US" smtClean="0">
                <a:latin typeface="Arial" charset="0"/>
                <a:cs typeface="Arial" charset="0"/>
              </a:rPr>
              <a:t>The inspector will mark his findings on the Inspection Form.</a:t>
            </a:r>
          </a:p>
          <a:p>
            <a:pPr eaLnBrk="1" hangingPunct="1"/>
            <a:endParaRPr lang="en-US" smtClean="0">
              <a:latin typeface="Arial" charset="0"/>
              <a:cs typeface="Arial" charset="0"/>
            </a:endParaRPr>
          </a:p>
        </p:txBody>
      </p:sp>
    </p:spTree>
    <p:extLst>
      <p:ext uri="{BB962C8B-B14F-4D97-AF65-F5344CB8AC3E}">
        <p14:creationId xmlns:p14="http://schemas.microsoft.com/office/powerpoint/2010/main" val="2793286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solidFill>
                  <a:prstClr val="black"/>
                </a:solidFill>
              </a:rPr>
              <a:t>Transportation Compliance Training for Concentrate Truck Drivers</a:t>
            </a:r>
          </a:p>
        </p:txBody>
      </p:sp>
      <p:sp>
        <p:nvSpPr>
          <p:cNvPr id="5" name="Rectangle 7"/>
          <p:cNvSpPr>
            <a:spLocks noGrp="1" noChangeArrowheads="1"/>
          </p:cNvSpPr>
          <p:nvPr>
            <p:ph type="sldNum" sz="quarter" idx="5"/>
          </p:nvPr>
        </p:nvSpPr>
        <p:spPr>
          <a:ln/>
        </p:spPr>
        <p:txBody>
          <a:bodyPr/>
          <a:lstStyle/>
          <a:p>
            <a:pPr>
              <a:defRPr/>
            </a:pPr>
            <a:fld id="{9AC8A1ED-6E62-4C3A-8751-8AC4C6B5FB27}" type="slidenum">
              <a:rPr lang="en-US">
                <a:solidFill>
                  <a:prstClr val="black"/>
                </a:solidFill>
              </a:rPr>
              <a:pPr>
                <a:defRPr/>
              </a:pPr>
              <a:t>7</a:t>
            </a:fld>
            <a:endParaRPr lang="en-US">
              <a:solidFill>
                <a:prstClr val="black"/>
              </a:solidFill>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cs typeface="Arial" charset="0"/>
              </a:rPr>
              <a:t>Objective: </a:t>
            </a:r>
            <a:r>
              <a:rPr lang="en-US" smtClean="0">
                <a:latin typeface="Arial" charset="0"/>
                <a:cs typeface="Arial" charset="0"/>
              </a:rPr>
              <a:t>Provide learners with an understanding of the requirements for tarp inspection.</a:t>
            </a:r>
          </a:p>
          <a:p>
            <a:pPr eaLnBrk="1" hangingPunct="1"/>
            <a:r>
              <a:rPr lang="en-US" b="1" smtClean="0">
                <a:latin typeface="Arial" charset="0"/>
                <a:cs typeface="Arial" charset="0"/>
              </a:rPr>
              <a:t>Explain to learners:</a:t>
            </a:r>
          </a:p>
          <a:p>
            <a:pPr eaLnBrk="1" hangingPunct="1">
              <a:buFontTx/>
              <a:buChar char="•"/>
            </a:pPr>
            <a:r>
              <a:rPr lang="en-US" smtClean="0">
                <a:latin typeface="Arial" charset="0"/>
                <a:cs typeface="Arial" charset="0"/>
              </a:rPr>
              <a:t>This inspection is conducted before loading and unloading.</a:t>
            </a:r>
          </a:p>
          <a:p>
            <a:pPr eaLnBrk="1" hangingPunct="1">
              <a:buFontTx/>
              <a:buChar char="•"/>
            </a:pPr>
            <a:r>
              <a:rPr lang="en-US" smtClean="0">
                <a:latin typeface="Arial" charset="0"/>
                <a:cs typeface="Arial" charset="0"/>
              </a:rPr>
              <a:t>The attendant will tell the driver where to stop. </a:t>
            </a:r>
          </a:p>
          <a:p>
            <a:pPr eaLnBrk="1" hangingPunct="1">
              <a:buFontTx/>
              <a:buChar char="•"/>
            </a:pPr>
            <a:r>
              <a:rPr lang="en-US" smtClean="0">
                <a:latin typeface="Arial" charset="0"/>
                <a:cs typeface="Arial" charset="0"/>
              </a:rPr>
              <a:t>We begin by inspecting the tarp. The tarp should be closed.</a:t>
            </a:r>
          </a:p>
          <a:p>
            <a:pPr eaLnBrk="1" hangingPunct="1">
              <a:buFontTx/>
              <a:buChar char="•"/>
            </a:pPr>
            <a:r>
              <a:rPr lang="en-US" smtClean="0">
                <a:latin typeface="Arial" charset="0"/>
                <a:cs typeface="Arial" charset="0"/>
              </a:rPr>
              <a:t>The inspector will have the best view from the platform ladder.</a:t>
            </a:r>
          </a:p>
          <a:p>
            <a:pPr eaLnBrk="1" hangingPunct="1">
              <a:buFontTx/>
              <a:buChar char="•"/>
            </a:pPr>
            <a:r>
              <a:rPr lang="en-US" smtClean="0">
                <a:latin typeface="Arial" charset="0"/>
                <a:cs typeface="Arial" charset="0"/>
              </a:rPr>
              <a:t>The inspector will look for the following</a:t>
            </a:r>
          </a:p>
          <a:p>
            <a:pPr marL="742950" lvl="1" indent="-285750" eaLnBrk="1" hangingPunct="1"/>
            <a:r>
              <a:rPr lang="en-US" smtClean="0">
                <a:latin typeface="Arial" charset="0"/>
                <a:cs typeface="Arial" charset="0"/>
              </a:rPr>
              <a:t>1) No holes or tears in tarp – The rule of “thumb”</a:t>
            </a:r>
          </a:p>
          <a:p>
            <a:pPr marL="742950" lvl="1" indent="-285750" eaLnBrk="1" hangingPunct="1"/>
            <a:r>
              <a:rPr lang="en-US" smtClean="0">
                <a:latin typeface="Arial" charset="0"/>
                <a:cs typeface="Arial" charset="0"/>
              </a:rPr>
              <a:t>2) No gaps between tarp and rim</a:t>
            </a:r>
          </a:p>
          <a:p>
            <a:pPr marL="742950" lvl="1" indent="-285750" eaLnBrk="1" hangingPunct="1"/>
            <a:r>
              <a:rPr lang="en-US" smtClean="0">
                <a:latin typeface="Arial" charset="0"/>
                <a:cs typeface="Arial" charset="0"/>
              </a:rPr>
              <a:t>3) Tarp and/or bonnet in place to prevent wind from entering over front edge of the trailer</a:t>
            </a:r>
          </a:p>
          <a:p>
            <a:pPr eaLnBrk="1" hangingPunct="1"/>
            <a:r>
              <a:rPr lang="en-US" b="1" smtClean="0">
                <a:latin typeface="Arial" charset="0"/>
                <a:cs typeface="Arial" charset="0"/>
              </a:rPr>
              <a:t>Ask:</a:t>
            </a:r>
            <a:r>
              <a:rPr lang="en-US" smtClean="0">
                <a:latin typeface="Arial" charset="0"/>
                <a:cs typeface="Arial" charset="0"/>
              </a:rPr>
              <a:t> </a:t>
            </a:r>
            <a:r>
              <a:rPr lang="en-US" i="1" smtClean="0">
                <a:latin typeface="Arial" charset="0"/>
                <a:cs typeface="Arial" charset="0"/>
              </a:rPr>
              <a:t>What is the rule of “thumb?”</a:t>
            </a:r>
          </a:p>
          <a:p>
            <a:pPr eaLnBrk="1" hangingPunct="1"/>
            <a:r>
              <a:rPr lang="en-US" b="1" smtClean="0">
                <a:latin typeface="Arial" charset="0"/>
                <a:cs typeface="Arial" charset="0"/>
              </a:rPr>
              <a:t>Answer:</a:t>
            </a:r>
            <a:r>
              <a:rPr lang="en-US" smtClean="0">
                <a:latin typeface="Arial" charset="0"/>
                <a:cs typeface="Arial" charset="0"/>
              </a:rPr>
              <a:t> </a:t>
            </a:r>
            <a:r>
              <a:rPr lang="en-US" i="1" smtClean="0">
                <a:latin typeface="Arial" charset="0"/>
                <a:cs typeface="Arial" charset="0"/>
              </a:rPr>
              <a:t>The hole can be no larger than your thumb, and you as the driver can temporarily patch it for that day only. Repairs must be completed before loading the next day.</a:t>
            </a:r>
          </a:p>
          <a:p>
            <a:pPr eaLnBrk="1" hangingPunct="1"/>
            <a:r>
              <a:rPr lang="en-US" b="1" smtClean="0">
                <a:latin typeface="Arial" charset="0"/>
                <a:cs typeface="Arial" charset="0"/>
              </a:rPr>
              <a:t>Facilitator: Provide photos or examples of acceptable vs.  unacceptable tarp inspection.</a:t>
            </a:r>
          </a:p>
          <a:p>
            <a:pPr eaLnBrk="1" hangingPunct="1">
              <a:buFontTx/>
              <a:buChar char="•"/>
            </a:pPr>
            <a:r>
              <a:rPr lang="en-US" smtClean="0">
                <a:latin typeface="Arial" charset="0"/>
                <a:cs typeface="Arial" charset="0"/>
              </a:rPr>
              <a:t>The inspector will mark his findings on the Inspection Form.</a:t>
            </a:r>
          </a:p>
          <a:p>
            <a:pPr eaLnBrk="1" hangingPunct="1"/>
            <a:endParaRPr lang="en-US" smtClean="0">
              <a:latin typeface="Arial" charset="0"/>
              <a:cs typeface="Arial" charset="0"/>
            </a:endParaRPr>
          </a:p>
        </p:txBody>
      </p:sp>
    </p:spTree>
    <p:extLst>
      <p:ext uri="{BB962C8B-B14F-4D97-AF65-F5344CB8AC3E}">
        <p14:creationId xmlns:p14="http://schemas.microsoft.com/office/powerpoint/2010/main" val="2827869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solidFill>
                  <a:prstClr val="black"/>
                </a:solidFill>
              </a:rPr>
              <a:t>Transportation Compliance Training for Concentrate Truck Drivers</a:t>
            </a:r>
          </a:p>
        </p:txBody>
      </p:sp>
      <p:sp>
        <p:nvSpPr>
          <p:cNvPr id="5" name="Rectangle 7"/>
          <p:cNvSpPr>
            <a:spLocks noGrp="1" noChangeArrowheads="1"/>
          </p:cNvSpPr>
          <p:nvPr>
            <p:ph type="sldNum" sz="quarter" idx="5"/>
          </p:nvPr>
        </p:nvSpPr>
        <p:spPr>
          <a:ln/>
        </p:spPr>
        <p:txBody>
          <a:bodyPr/>
          <a:lstStyle/>
          <a:p>
            <a:pPr>
              <a:defRPr/>
            </a:pPr>
            <a:fld id="{9AC8A1ED-6E62-4C3A-8751-8AC4C6B5FB27}" type="slidenum">
              <a:rPr lang="en-US">
                <a:solidFill>
                  <a:prstClr val="black"/>
                </a:solidFill>
              </a:rPr>
              <a:pPr>
                <a:defRPr/>
              </a:pPr>
              <a:t>8</a:t>
            </a:fld>
            <a:endParaRPr lang="en-US">
              <a:solidFill>
                <a:prstClr val="black"/>
              </a:solidFill>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cs typeface="Arial" charset="0"/>
              </a:rPr>
              <a:t>Objective: </a:t>
            </a:r>
            <a:r>
              <a:rPr lang="en-US" smtClean="0">
                <a:latin typeface="Arial" charset="0"/>
                <a:cs typeface="Arial" charset="0"/>
              </a:rPr>
              <a:t>Provide learners with an understanding of the requirements for tarp inspection.</a:t>
            </a:r>
          </a:p>
          <a:p>
            <a:pPr eaLnBrk="1" hangingPunct="1"/>
            <a:r>
              <a:rPr lang="en-US" b="1" smtClean="0">
                <a:latin typeface="Arial" charset="0"/>
                <a:cs typeface="Arial" charset="0"/>
              </a:rPr>
              <a:t>Explain to learners:</a:t>
            </a:r>
          </a:p>
          <a:p>
            <a:pPr eaLnBrk="1" hangingPunct="1">
              <a:buFontTx/>
              <a:buChar char="•"/>
            </a:pPr>
            <a:r>
              <a:rPr lang="en-US" smtClean="0">
                <a:latin typeface="Arial" charset="0"/>
                <a:cs typeface="Arial" charset="0"/>
              </a:rPr>
              <a:t>This inspection is conducted before loading and unloading.</a:t>
            </a:r>
          </a:p>
          <a:p>
            <a:pPr eaLnBrk="1" hangingPunct="1">
              <a:buFontTx/>
              <a:buChar char="•"/>
            </a:pPr>
            <a:r>
              <a:rPr lang="en-US" smtClean="0">
                <a:latin typeface="Arial" charset="0"/>
                <a:cs typeface="Arial" charset="0"/>
              </a:rPr>
              <a:t>The attendant will tell the driver where to stop. </a:t>
            </a:r>
          </a:p>
          <a:p>
            <a:pPr eaLnBrk="1" hangingPunct="1">
              <a:buFontTx/>
              <a:buChar char="•"/>
            </a:pPr>
            <a:r>
              <a:rPr lang="en-US" smtClean="0">
                <a:latin typeface="Arial" charset="0"/>
                <a:cs typeface="Arial" charset="0"/>
              </a:rPr>
              <a:t>We begin by inspecting the tarp. The tarp should be closed.</a:t>
            </a:r>
          </a:p>
          <a:p>
            <a:pPr eaLnBrk="1" hangingPunct="1">
              <a:buFontTx/>
              <a:buChar char="•"/>
            </a:pPr>
            <a:r>
              <a:rPr lang="en-US" smtClean="0">
                <a:latin typeface="Arial" charset="0"/>
                <a:cs typeface="Arial" charset="0"/>
              </a:rPr>
              <a:t>The inspector will have the best view from the platform ladder.</a:t>
            </a:r>
          </a:p>
          <a:p>
            <a:pPr eaLnBrk="1" hangingPunct="1">
              <a:buFontTx/>
              <a:buChar char="•"/>
            </a:pPr>
            <a:r>
              <a:rPr lang="en-US" smtClean="0">
                <a:latin typeface="Arial" charset="0"/>
                <a:cs typeface="Arial" charset="0"/>
              </a:rPr>
              <a:t>The inspector will look for the following</a:t>
            </a:r>
          </a:p>
          <a:p>
            <a:pPr marL="742950" lvl="1" indent="-285750" eaLnBrk="1" hangingPunct="1"/>
            <a:r>
              <a:rPr lang="en-US" smtClean="0">
                <a:latin typeface="Arial" charset="0"/>
                <a:cs typeface="Arial" charset="0"/>
              </a:rPr>
              <a:t>1) No holes or tears in tarp – The rule of “thumb”</a:t>
            </a:r>
          </a:p>
          <a:p>
            <a:pPr marL="742950" lvl="1" indent="-285750" eaLnBrk="1" hangingPunct="1"/>
            <a:r>
              <a:rPr lang="en-US" smtClean="0">
                <a:latin typeface="Arial" charset="0"/>
                <a:cs typeface="Arial" charset="0"/>
              </a:rPr>
              <a:t>2) No gaps between tarp and rim</a:t>
            </a:r>
          </a:p>
          <a:p>
            <a:pPr marL="742950" lvl="1" indent="-285750" eaLnBrk="1" hangingPunct="1"/>
            <a:r>
              <a:rPr lang="en-US" smtClean="0">
                <a:latin typeface="Arial" charset="0"/>
                <a:cs typeface="Arial" charset="0"/>
              </a:rPr>
              <a:t>3) Tarp and/or bonnet in place to prevent wind from entering over front edge of the trailer</a:t>
            </a:r>
          </a:p>
          <a:p>
            <a:pPr eaLnBrk="1" hangingPunct="1"/>
            <a:r>
              <a:rPr lang="en-US" b="1" smtClean="0">
                <a:latin typeface="Arial" charset="0"/>
                <a:cs typeface="Arial" charset="0"/>
              </a:rPr>
              <a:t>Ask:</a:t>
            </a:r>
            <a:r>
              <a:rPr lang="en-US" smtClean="0">
                <a:latin typeface="Arial" charset="0"/>
                <a:cs typeface="Arial" charset="0"/>
              </a:rPr>
              <a:t> </a:t>
            </a:r>
            <a:r>
              <a:rPr lang="en-US" i="1" smtClean="0">
                <a:latin typeface="Arial" charset="0"/>
                <a:cs typeface="Arial" charset="0"/>
              </a:rPr>
              <a:t>What is the rule of “thumb?”</a:t>
            </a:r>
          </a:p>
          <a:p>
            <a:pPr eaLnBrk="1" hangingPunct="1"/>
            <a:r>
              <a:rPr lang="en-US" b="1" smtClean="0">
                <a:latin typeface="Arial" charset="0"/>
                <a:cs typeface="Arial" charset="0"/>
              </a:rPr>
              <a:t>Answer:</a:t>
            </a:r>
            <a:r>
              <a:rPr lang="en-US" smtClean="0">
                <a:latin typeface="Arial" charset="0"/>
                <a:cs typeface="Arial" charset="0"/>
              </a:rPr>
              <a:t> </a:t>
            </a:r>
            <a:r>
              <a:rPr lang="en-US" i="1" smtClean="0">
                <a:latin typeface="Arial" charset="0"/>
                <a:cs typeface="Arial" charset="0"/>
              </a:rPr>
              <a:t>The hole can be no larger than your thumb, and you as the driver can temporarily patch it for that day only. Repairs must be completed before loading the next day.</a:t>
            </a:r>
          </a:p>
          <a:p>
            <a:pPr eaLnBrk="1" hangingPunct="1"/>
            <a:r>
              <a:rPr lang="en-US" b="1" smtClean="0">
                <a:latin typeface="Arial" charset="0"/>
                <a:cs typeface="Arial" charset="0"/>
              </a:rPr>
              <a:t>Facilitator: Provide photos or examples of acceptable vs.  unacceptable tarp inspection.</a:t>
            </a:r>
          </a:p>
          <a:p>
            <a:pPr eaLnBrk="1" hangingPunct="1">
              <a:buFontTx/>
              <a:buChar char="•"/>
            </a:pPr>
            <a:r>
              <a:rPr lang="en-US" smtClean="0">
                <a:latin typeface="Arial" charset="0"/>
                <a:cs typeface="Arial" charset="0"/>
              </a:rPr>
              <a:t>The inspector will mark his findings on the Inspection Form.</a:t>
            </a:r>
          </a:p>
          <a:p>
            <a:pPr eaLnBrk="1" hangingPunct="1"/>
            <a:endParaRPr lang="en-US" smtClean="0">
              <a:latin typeface="Arial" charset="0"/>
              <a:cs typeface="Arial" charset="0"/>
            </a:endParaRPr>
          </a:p>
        </p:txBody>
      </p:sp>
    </p:spTree>
    <p:extLst>
      <p:ext uri="{BB962C8B-B14F-4D97-AF65-F5344CB8AC3E}">
        <p14:creationId xmlns:p14="http://schemas.microsoft.com/office/powerpoint/2010/main" val="7826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solidFill>
                  <a:prstClr val="black"/>
                </a:solidFill>
              </a:rPr>
              <a:t>Transportation Compliance Training for Concentrate Truck Drivers</a:t>
            </a:r>
          </a:p>
        </p:txBody>
      </p:sp>
      <p:sp>
        <p:nvSpPr>
          <p:cNvPr id="5" name="Rectangle 7"/>
          <p:cNvSpPr>
            <a:spLocks noGrp="1" noChangeArrowheads="1"/>
          </p:cNvSpPr>
          <p:nvPr>
            <p:ph type="sldNum" sz="quarter" idx="5"/>
          </p:nvPr>
        </p:nvSpPr>
        <p:spPr>
          <a:ln/>
        </p:spPr>
        <p:txBody>
          <a:bodyPr/>
          <a:lstStyle/>
          <a:p>
            <a:pPr>
              <a:defRPr/>
            </a:pPr>
            <a:fld id="{9AC8A1ED-6E62-4C3A-8751-8AC4C6B5FB27}" type="slidenum">
              <a:rPr lang="en-US">
                <a:solidFill>
                  <a:prstClr val="black"/>
                </a:solidFill>
              </a:rPr>
              <a:pPr>
                <a:defRPr/>
              </a:pPr>
              <a:t>9</a:t>
            </a:fld>
            <a:endParaRPr lang="en-US">
              <a:solidFill>
                <a:prstClr val="black"/>
              </a:solidFill>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cs typeface="Arial" charset="0"/>
              </a:rPr>
              <a:t>Objective: </a:t>
            </a:r>
            <a:r>
              <a:rPr lang="en-US" smtClean="0">
                <a:latin typeface="Arial" charset="0"/>
                <a:cs typeface="Arial" charset="0"/>
              </a:rPr>
              <a:t>Provide learners with an understanding of the requirements for tarp inspection.</a:t>
            </a:r>
          </a:p>
          <a:p>
            <a:pPr eaLnBrk="1" hangingPunct="1"/>
            <a:r>
              <a:rPr lang="en-US" b="1" smtClean="0">
                <a:latin typeface="Arial" charset="0"/>
                <a:cs typeface="Arial" charset="0"/>
              </a:rPr>
              <a:t>Explain to learners:</a:t>
            </a:r>
          </a:p>
          <a:p>
            <a:pPr eaLnBrk="1" hangingPunct="1">
              <a:buFontTx/>
              <a:buChar char="•"/>
            </a:pPr>
            <a:r>
              <a:rPr lang="en-US" smtClean="0">
                <a:latin typeface="Arial" charset="0"/>
                <a:cs typeface="Arial" charset="0"/>
              </a:rPr>
              <a:t>This inspection is conducted before loading and unloading.</a:t>
            </a:r>
          </a:p>
          <a:p>
            <a:pPr eaLnBrk="1" hangingPunct="1">
              <a:buFontTx/>
              <a:buChar char="•"/>
            </a:pPr>
            <a:r>
              <a:rPr lang="en-US" smtClean="0">
                <a:latin typeface="Arial" charset="0"/>
                <a:cs typeface="Arial" charset="0"/>
              </a:rPr>
              <a:t>The attendant will tell the driver where to stop. </a:t>
            </a:r>
          </a:p>
          <a:p>
            <a:pPr eaLnBrk="1" hangingPunct="1">
              <a:buFontTx/>
              <a:buChar char="•"/>
            </a:pPr>
            <a:r>
              <a:rPr lang="en-US" smtClean="0">
                <a:latin typeface="Arial" charset="0"/>
                <a:cs typeface="Arial" charset="0"/>
              </a:rPr>
              <a:t>We begin by inspecting the tarp. The tarp should be closed.</a:t>
            </a:r>
          </a:p>
          <a:p>
            <a:pPr eaLnBrk="1" hangingPunct="1">
              <a:buFontTx/>
              <a:buChar char="•"/>
            </a:pPr>
            <a:r>
              <a:rPr lang="en-US" smtClean="0">
                <a:latin typeface="Arial" charset="0"/>
                <a:cs typeface="Arial" charset="0"/>
              </a:rPr>
              <a:t>The inspector will have the best view from the platform ladder.</a:t>
            </a:r>
          </a:p>
          <a:p>
            <a:pPr eaLnBrk="1" hangingPunct="1">
              <a:buFontTx/>
              <a:buChar char="•"/>
            </a:pPr>
            <a:r>
              <a:rPr lang="en-US" smtClean="0">
                <a:latin typeface="Arial" charset="0"/>
                <a:cs typeface="Arial" charset="0"/>
              </a:rPr>
              <a:t>The inspector will look for the following</a:t>
            </a:r>
          </a:p>
          <a:p>
            <a:pPr marL="742950" lvl="1" indent="-285750" eaLnBrk="1" hangingPunct="1"/>
            <a:r>
              <a:rPr lang="en-US" smtClean="0">
                <a:latin typeface="Arial" charset="0"/>
                <a:cs typeface="Arial" charset="0"/>
              </a:rPr>
              <a:t>1) No holes or tears in tarp – The rule of “thumb”</a:t>
            </a:r>
          </a:p>
          <a:p>
            <a:pPr marL="742950" lvl="1" indent="-285750" eaLnBrk="1" hangingPunct="1"/>
            <a:r>
              <a:rPr lang="en-US" smtClean="0">
                <a:latin typeface="Arial" charset="0"/>
                <a:cs typeface="Arial" charset="0"/>
              </a:rPr>
              <a:t>2) No gaps between tarp and rim</a:t>
            </a:r>
          </a:p>
          <a:p>
            <a:pPr marL="742950" lvl="1" indent="-285750" eaLnBrk="1" hangingPunct="1"/>
            <a:r>
              <a:rPr lang="en-US" smtClean="0">
                <a:latin typeface="Arial" charset="0"/>
                <a:cs typeface="Arial" charset="0"/>
              </a:rPr>
              <a:t>3) Tarp and/or bonnet in place to prevent wind from entering over front edge of the trailer</a:t>
            </a:r>
          </a:p>
          <a:p>
            <a:pPr eaLnBrk="1" hangingPunct="1"/>
            <a:r>
              <a:rPr lang="en-US" b="1" smtClean="0">
                <a:latin typeface="Arial" charset="0"/>
                <a:cs typeface="Arial" charset="0"/>
              </a:rPr>
              <a:t>Ask:</a:t>
            </a:r>
            <a:r>
              <a:rPr lang="en-US" smtClean="0">
                <a:latin typeface="Arial" charset="0"/>
                <a:cs typeface="Arial" charset="0"/>
              </a:rPr>
              <a:t> </a:t>
            </a:r>
            <a:r>
              <a:rPr lang="en-US" i="1" smtClean="0">
                <a:latin typeface="Arial" charset="0"/>
                <a:cs typeface="Arial" charset="0"/>
              </a:rPr>
              <a:t>What is the rule of “thumb?”</a:t>
            </a:r>
          </a:p>
          <a:p>
            <a:pPr eaLnBrk="1" hangingPunct="1"/>
            <a:r>
              <a:rPr lang="en-US" b="1" smtClean="0">
                <a:latin typeface="Arial" charset="0"/>
                <a:cs typeface="Arial" charset="0"/>
              </a:rPr>
              <a:t>Answer:</a:t>
            </a:r>
            <a:r>
              <a:rPr lang="en-US" smtClean="0">
                <a:latin typeface="Arial" charset="0"/>
                <a:cs typeface="Arial" charset="0"/>
              </a:rPr>
              <a:t> </a:t>
            </a:r>
            <a:r>
              <a:rPr lang="en-US" i="1" smtClean="0">
                <a:latin typeface="Arial" charset="0"/>
                <a:cs typeface="Arial" charset="0"/>
              </a:rPr>
              <a:t>The hole can be no larger than your thumb, and you as the driver can temporarily patch it for that day only. Repairs must be completed before loading the next day.</a:t>
            </a:r>
          </a:p>
          <a:p>
            <a:pPr eaLnBrk="1" hangingPunct="1"/>
            <a:r>
              <a:rPr lang="en-US" b="1" smtClean="0">
                <a:latin typeface="Arial" charset="0"/>
                <a:cs typeface="Arial" charset="0"/>
              </a:rPr>
              <a:t>Facilitator: Provide photos or examples of acceptable vs.  unacceptable tarp inspection.</a:t>
            </a:r>
          </a:p>
          <a:p>
            <a:pPr eaLnBrk="1" hangingPunct="1">
              <a:buFontTx/>
              <a:buChar char="•"/>
            </a:pPr>
            <a:r>
              <a:rPr lang="en-US" smtClean="0">
                <a:latin typeface="Arial" charset="0"/>
                <a:cs typeface="Arial" charset="0"/>
              </a:rPr>
              <a:t>The inspector will mark his findings on the Inspection Form.</a:t>
            </a:r>
          </a:p>
          <a:p>
            <a:pPr eaLnBrk="1" hangingPunct="1"/>
            <a:endParaRPr lang="en-US" smtClean="0">
              <a:latin typeface="Arial" charset="0"/>
              <a:cs typeface="Arial" charset="0"/>
            </a:endParaRPr>
          </a:p>
        </p:txBody>
      </p:sp>
    </p:spTree>
    <p:extLst>
      <p:ext uri="{BB962C8B-B14F-4D97-AF65-F5344CB8AC3E}">
        <p14:creationId xmlns:p14="http://schemas.microsoft.com/office/powerpoint/2010/main" val="858696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0030C2-BB3A-44FC-B69A-0F1BC80EE3F7}"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ECC84-8A6B-485D-B9C3-C3DE01AA156D}" type="slidenum">
              <a:rPr lang="en-US" smtClean="0"/>
              <a:t>‹#›</a:t>
            </a:fld>
            <a:endParaRPr lang="en-US"/>
          </a:p>
        </p:txBody>
      </p:sp>
    </p:spTree>
    <p:extLst>
      <p:ext uri="{BB962C8B-B14F-4D97-AF65-F5344CB8AC3E}">
        <p14:creationId xmlns:p14="http://schemas.microsoft.com/office/powerpoint/2010/main" val="111737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30C2-BB3A-44FC-B69A-0F1BC80EE3F7}"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ECC84-8A6B-485D-B9C3-C3DE01AA156D}" type="slidenum">
              <a:rPr lang="en-US" smtClean="0"/>
              <a:t>‹#›</a:t>
            </a:fld>
            <a:endParaRPr lang="en-US"/>
          </a:p>
        </p:txBody>
      </p:sp>
    </p:spTree>
    <p:extLst>
      <p:ext uri="{BB962C8B-B14F-4D97-AF65-F5344CB8AC3E}">
        <p14:creationId xmlns:p14="http://schemas.microsoft.com/office/powerpoint/2010/main" val="1683823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30C2-BB3A-44FC-B69A-0F1BC80EE3F7}"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ECC84-8A6B-485D-B9C3-C3DE01AA156D}" type="slidenum">
              <a:rPr lang="en-US" smtClean="0"/>
              <a:t>‹#›</a:t>
            </a:fld>
            <a:endParaRPr lang="en-US"/>
          </a:p>
        </p:txBody>
      </p:sp>
    </p:spTree>
    <p:extLst>
      <p:ext uri="{BB962C8B-B14F-4D97-AF65-F5344CB8AC3E}">
        <p14:creationId xmlns:p14="http://schemas.microsoft.com/office/powerpoint/2010/main" val="2221868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71200083"/>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515579"/>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04415000"/>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3118976"/>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1864405"/>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92864772"/>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853767"/>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0558393"/>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30C2-BB3A-44FC-B69A-0F1BC80EE3F7}"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ECC84-8A6B-485D-B9C3-C3DE01AA156D}" type="slidenum">
              <a:rPr lang="en-US" smtClean="0"/>
              <a:t>‹#›</a:t>
            </a:fld>
            <a:endParaRPr lang="en-US"/>
          </a:p>
        </p:txBody>
      </p:sp>
    </p:spTree>
    <p:extLst>
      <p:ext uri="{BB962C8B-B14F-4D97-AF65-F5344CB8AC3E}">
        <p14:creationId xmlns:p14="http://schemas.microsoft.com/office/powerpoint/2010/main" val="2921906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5699112"/>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7064524"/>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6437993"/>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6538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1525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0736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810000" cy="483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47800"/>
            <a:ext cx="3811588" cy="483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2763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3065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5899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06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030C2-BB3A-44FC-B69A-0F1BC80EE3F7}"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ECC84-8A6B-485D-B9C3-C3DE01AA156D}" type="slidenum">
              <a:rPr lang="en-US" smtClean="0"/>
              <a:t>‹#›</a:t>
            </a:fld>
            <a:endParaRPr lang="en-US"/>
          </a:p>
        </p:txBody>
      </p:sp>
    </p:spTree>
    <p:extLst>
      <p:ext uri="{BB962C8B-B14F-4D97-AF65-F5344CB8AC3E}">
        <p14:creationId xmlns:p14="http://schemas.microsoft.com/office/powerpoint/2010/main" val="2475343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7774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5038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027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59513" y="166688"/>
            <a:ext cx="1971675" cy="6113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1313" y="166688"/>
            <a:ext cx="5765800" cy="6113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2400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313" y="166688"/>
            <a:ext cx="7812087" cy="660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810000" cy="4832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19600" y="1447800"/>
            <a:ext cx="3811588" cy="4832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0026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1313" y="166688"/>
            <a:ext cx="7812087" cy="660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3810000" cy="4832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47800"/>
            <a:ext cx="3811588" cy="4832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6473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313" y="166688"/>
            <a:ext cx="7812087" cy="660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3810000" cy="233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0175"/>
            <a:ext cx="3810000" cy="233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419600" y="1447800"/>
            <a:ext cx="3811588" cy="4832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141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0030C2-BB3A-44FC-B69A-0F1BC80EE3F7}"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ECC84-8A6B-485D-B9C3-C3DE01AA156D}" type="slidenum">
              <a:rPr lang="en-US" smtClean="0"/>
              <a:t>‹#›</a:t>
            </a:fld>
            <a:endParaRPr lang="en-US"/>
          </a:p>
        </p:txBody>
      </p:sp>
    </p:spTree>
    <p:extLst>
      <p:ext uri="{BB962C8B-B14F-4D97-AF65-F5344CB8AC3E}">
        <p14:creationId xmlns:p14="http://schemas.microsoft.com/office/powerpoint/2010/main" val="265794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030C2-BB3A-44FC-B69A-0F1BC80EE3F7}"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5ECC84-8A6B-485D-B9C3-C3DE01AA156D}" type="slidenum">
              <a:rPr lang="en-US" smtClean="0"/>
              <a:t>‹#›</a:t>
            </a:fld>
            <a:endParaRPr lang="en-US"/>
          </a:p>
        </p:txBody>
      </p:sp>
    </p:spTree>
    <p:extLst>
      <p:ext uri="{BB962C8B-B14F-4D97-AF65-F5344CB8AC3E}">
        <p14:creationId xmlns:p14="http://schemas.microsoft.com/office/powerpoint/2010/main" val="186082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0030C2-BB3A-44FC-B69A-0F1BC80EE3F7}"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5ECC84-8A6B-485D-B9C3-C3DE01AA156D}" type="slidenum">
              <a:rPr lang="en-US" smtClean="0"/>
              <a:t>‹#›</a:t>
            </a:fld>
            <a:endParaRPr lang="en-US"/>
          </a:p>
        </p:txBody>
      </p:sp>
    </p:spTree>
    <p:extLst>
      <p:ext uri="{BB962C8B-B14F-4D97-AF65-F5344CB8AC3E}">
        <p14:creationId xmlns:p14="http://schemas.microsoft.com/office/powerpoint/2010/main" val="311608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030C2-BB3A-44FC-B69A-0F1BC80EE3F7}"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5ECC84-8A6B-485D-B9C3-C3DE01AA156D}" type="slidenum">
              <a:rPr lang="en-US" smtClean="0"/>
              <a:t>‹#›</a:t>
            </a:fld>
            <a:endParaRPr lang="en-US"/>
          </a:p>
        </p:txBody>
      </p:sp>
    </p:spTree>
    <p:extLst>
      <p:ext uri="{BB962C8B-B14F-4D97-AF65-F5344CB8AC3E}">
        <p14:creationId xmlns:p14="http://schemas.microsoft.com/office/powerpoint/2010/main" val="212665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030C2-BB3A-44FC-B69A-0F1BC80EE3F7}"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ECC84-8A6B-485D-B9C3-C3DE01AA156D}" type="slidenum">
              <a:rPr lang="en-US" smtClean="0"/>
              <a:t>‹#›</a:t>
            </a:fld>
            <a:endParaRPr lang="en-US"/>
          </a:p>
        </p:txBody>
      </p:sp>
    </p:spTree>
    <p:extLst>
      <p:ext uri="{BB962C8B-B14F-4D97-AF65-F5344CB8AC3E}">
        <p14:creationId xmlns:p14="http://schemas.microsoft.com/office/powerpoint/2010/main" val="136960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030C2-BB3A-44FC-B69A-0F1BC80EE3F7}"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ECC84-8A6B-485D-B9C3-C3DE01AA156D}" type="slidenum">
              <a:rPr lang="en-US" smtClean="0"/>
              <a:t>‹#›</a:t>
            </a:fld>
            <a:endParaRPr lang="en-US"/>
          </a:p>
        </p:txBody>
      </p:sp>
    </p:spTree>
    <p:extLst>
      <p:ext uri="{BB962C8B-B14F-4D97-AF65-F5344CB8AC3E}">
        <p14:creationId xmlns:p14="http://schemas.microsoft.com/office/powerpoint/2010/main" val="21309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030C2-BB3A-44FC-B69A-0F1BC80EE3F7}" type="datetimeFigureOut">
              <a:rPr lang="en-US" smtClean="0"/>
              <a:t>8/10/2018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ECC84-8A6B-485D-B9C3-C3DE01AA156D}" type="slidenum">
              <a:rPr lang="en-US" smtClean="0"/>
              <a:t>‹#›</a:t>
            </a:fld>
            <a:endParaRPr lang="en-US"/>
          </a:p>
        </p:txBody>
      </p:sp>
    </p:spTree>
    <p:extLst>
      <p:ext uri="{BB962C8B-B14F-4D97-AF65-F5344CB8AC3E}">
        <p14:creationId xmlns:p14="http://schemas.microsoft.com/office/powerpoint/2010/main" val="1134754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MP900431673[1]"/>
          <p:cNvPicPr>
            <a:picLocks noChangeAspect="1" noChangeArrowheads="1"/>
          </p:cNvPicPr>
          <p:nvPr userDrawn="1"/>
        </p:nvPicPr>
        <p:blipFill>
          <a:blip r:embed="rId13">
            <a:lum bright="22000" contrast="52000"/>
            <a:extLst>
              <a:ext uri="{28A0092B-C50C-407E-A947-70E740481C1C}">
                <a14:useLocalDpi xmlns:a14="http://schemas.microsoft.com/office/drawing/2010/main" val="0"/>
              </a:ext>
            </a:extLst>
          </a:blip>
          <a:srcRect/>
          <a:stretch>
            <a:fillRect/>
          </a:stretch>
        </p:blipFill>
        <p:spPr bwMode="auto">
          <a:xfrm>
            <a:off x="0" y="1524000"/>
            <a:ext cx="3475038" cy="534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11"/>
          <p:cNvGrpSpPr>
            <a:grpSpLocks/>
          </p:cNvGrpSpPr>
          <p:nvPr userDrawn="1"/>
        </p:nvGrpSpPr>
        <p:grpSpPr bwMode="auto">
          <a:xfrm>
            <a:off x="0" y="0"/>
            <a:ext cx="9144000" cy="1593850"/>
            <a:chOff x="0" y="1632"/>
            <a:chExt cx="5760" cy="1004"/>
          </a:xfrm>
        </p:grpSpPr>
        <p:sp>
          <p:nvSpPr>
            <p:cNvPr id="9" name="Rectangle 3"/>
            <p:cNvSpPr>
              <a:spLocks noChangeArrowheads="1"/>
            </p:cNvSpPr>
            <p:nvPr/>
          </p:nvSpPr>
          <p:spPr bwMode="auto">
            <a:xfrm>
              <a:off x="0" y="1632"/>
              <a:ext cx="5760" cy="950"/>
            </a:xfrm>
            <a:prstGeom prst="rect">
              <a:avLst/>
            </a:prstGeom>
            <a:solidFill>
              <a:srgbClr val="FFCC00"/>
            </a:soli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Arial" charset="0"/>
                <a:cs typeface="Arial" charset="0"/>
              </a:endParaRPr>
            </a:p>
          </p:txBody>
        </p:sp>
        <p:sp>
          <p:nvSpPr>
            <p:cNvPr id="10" name="Rectangle 4"/>
            <p:cNvSpPr>
              <a:spLocks noChangeArrowheads="1"/>
            </p:cNvSpPr>
            <p:nvPr/>
          </p:nvSpPr>
          <p:spPr bwMode="auto">
            <a:xfrm>
              <a:off x="0" y="2544"/>
              <a:ext cx="5760" cy="92"/>
            </a:xfrm>
            <a:prstGeom prst="rect">
              <a:avLst/>
            </a:prstGeom>
            <a:solidFill>
              <a:srgbClr val="3D7A00"/>
            </a:soli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Arial" charset="0"/>
                <a:cs typeface="Arial" charset="0"/>
              </a:endParaRPr>
            </a:p>
          </p:txBody>
        </p:sp>
      </p:grpSp>
      <p:pic>
        <p:nvPicPr>
          <p:cNvPr id="1028" name="Picture 7" descr="DoeRun-rev"/>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 y="288925"/>
            <a:ext cx="2819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6581775"/>
            <a:ext cx="2930525" cy="322263"/>
          </a:xfrm>
          <a:prstGeom prst="rect">
            <a:avLst/>
          </a:prstGeom>
          <a:noFill/>
          <a:ln w="25400">
            <a:noFill/>
            <a:miter lim="800000"/>
            <a:headEnd/>
            <a:tailEnd type="none" w="lg" len="lg"/>
          </a:ln>
        </p:spPr>
        <p:txBody>
          <a:bodyPr lIns="91432" tIns="45716" rIns="91432" bIns="45716">
            <a:spAutoFit/>
          </a:bodyPr>
          <a:lstStyle/>
          <a:p>
            <a:pPr defTabSz="865188" eaLnBrk="0" fontAlgn="base" hangingPunct="0">
              <a:spcBef>
                <a:spcPct val="50000"/>
              </a:spcBef>
              <a:spcAft>
                <a:spcPct val="0"/>
              </a:spcAft>
              <a:defRPr/>
            </a:pPr>
            <a:endParaRPr lang="en-US" sz="600">
              <a:solidFill>
                <a:srgbClr val="FFFFFF"/>
              </a:solidFill>
              <a:latin typeface="Arial" pitchFamily="34" charset="0"/>
              <a:cs typeface="Arial" pitchFamily="34" charset="0"/>
            </a:endParaRPr>
          </a:p>
          <a:p>
            <a:pPr defTabSz="865188" eaLnBrk="0" fontAlgn="base" hangingPunct="0">
              <a:spcBef>
                <a:spcPct val="50000"/>
              </a:spcBef>
              <a:spcAft>
                <a:spcPct val="0"/>
              </a:spcAft>
              <a:defRPr/>
            </a:pPr>
            <a:r>
              <a:rPr lang="en-US" sz="600" i="1">
                <a:solidFill>
                  <a:srgbClr val="FFFFFF"/>
                </a:solidFill>
                <a:latin typeface="Arial" pitchFamily="34" charset="0"/>
                <a:cs typeface="Arial" pitchFamily="34" charset="0"/>
              </a:rPr>
              <a:t>©The Doe Run Company 2010</a:t>
            </a:r>
          </a:p>
        </p:txBody>
      </p:sp>
    </p:spTree>
    <p:extLst>
      <p:ext uri="{BB962C8B-B14F-4D97-AF65-F5344CB8AC3E}">
        <p14:creationId xmlns:p14="http://schemas.microsoft.com/office/powerpoint/2010/main" val="3642675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
  </p:transition>
  <p:timing>
    <p:tnLst>
      <p:par>
        <p:cTn id="1" dur="indefinite" restart="never" nodeType="tmRoot"/>
      </p:par>
    </p:tnLst>
  </p:timing>
  <p:hf hdr="0" dt="0"/>
  <p:txStyles>
    <p:titleStyle>
      <a:lvl1pPr algn="l" defTabSz="865188" rtl="0" eaLnBrk="0" fontAlgn="base" hangingPunct="0">
        <a:spcBef>
          <a:spcPct val="0"/>
        </a:spcBef>
        <a:spcAft>
          <a:spcPct val="0"/>
        </a:spcAft>
        <a:defRPr sz="2400">
          <a:solidFill>
            <a:schemeClr val="bg1"/>
          </a:solidFill>
          <a:latin typeface="+mj-lt"/>
          <a:ea typeface="+mj-ea"/>
          <a:cs typeface="+mj-cs"/>
        </a:defRPr>
      </a:lvl1pPr>
      <a:lvl2pPr algn="l" defTabSz="865188" rtl="0" eaLnBrk="0" fontAlgn="base" hangingPunct="0">
        <a:spcBef>
          <a:spcPct val="0"/>
        </a:spcBef>
        <a:spcAft>
          <a:spcPct val="0"/>
        </a:spcAft>
        <a:defRPr sz="2400">
          <a:solidFill>
            <a:schemeClr val="bg1"/>
          </a:solidFill>
          <a:latin typeface="Verdana" pitchFamily="34" charset="0"/>
        </a:defRPr>
      </a:lvl2pPr>
      <a:lvl3pPr algn="l" defTabSz="865188" rtl="0" eaLnBrk="0" fontAlgn="base" hangingPunct="0">
        <a:spcBef>
          <a:spcPct val="0"/>
        </a:spcBef>
        <a:spcAft>
          <a:spcPct val="0"/>
        </a:spcAft>
        <a:defRPr sz="2400">
          <a:solidFill>
            <a:schemeClr val="bg1"/>
          </a:solidFill>
          <a:latin typeface="Verdana" pitchFamily="34" charset="0"/>
        </a:defRPr>
      </a:lvl3pPr>
      <a:lvl4pPr algn="l" defTabSz="865188" rtl="0" eaLnBrk="0" fontAlgn="base" hangingPunct="0">
        <a:spcBef>
          <a:spcPct val="0"/>
        </a:spcBef>
        <a:spcAft>
          <a:spcPct val="0"/>
        </a:spcAft>
        <a:defRPr sz="2400">
          <a:solidFill>
            <a:schemeClr val="bg1"/>
          </a:solidFill>
          <a:latin typeface="Verdana" pitchFamily="34" charset="0"/>
        </a:defRPr>
      </a:lvl4pPr>
      <a:lvl5pPr algn="l" defTabSz="865188" rtl="0" eaLnBrk="0" fontAlgn="base" hangingPunct="0">
        <a:spcBef>
          <a:spcPct val="0"/>
        </a:spcBef>
        <a:spcAft>
          <a:spcPct val="0"/>
        </a:spcAft>
        <a:defRPr sz="2400">
          <a:solidFill>
            <a:schemeClr val="bg1"/>
          </a:solidFill>
          <a:latin typeface="Verdana" pitchFamily="34" charset="0"/>
        </a:defRPr>
      </a:lvl5pPr>
      <a:lvl6pPr marL="457200" algn="l" defTabSz="865188" rtl="0" eaLnBrk="0" fontAlgn="base" hangingPunct="0">
        <a:spcBef>
          <a:spcPct val="0"/>
        </a:spcBef>
        <a:spcAft>
          <a:spcPct val="0"/>
        </a:spcAft>
        <a:defRPr sz="2400">
          <a:solidFill>
            <a:schemeClr val="bg1"/>
          </a:solidFill>
          <a:latin typeface="Verdana" pitchFamily="34" charset="0"/>
        </a:defRPr>
      </a:lvl6pPr>
      <a:lvl7pPr marL="914400" algn="l" defTabSz="865188" rtl="0" eaLnBrk="0" fontAlgn="base" hangingPunct="0">
        <a:spcBef>
          <a:spcPct val="0"/>
        </a:spcBef>
        <a:spcAft>
          <a:spcPct val="0"/>
        </a:spcAft>
        <a:defRPr sz="2400">
          <a:solidFill>
            <a:schemeClr val="bg1"/>
          </a:solidFill>
          <a:latin typeface="Verdana" pitchFamily="34" charset="0"/>
        </a:defRPr>
      </a:lvl7pPr>
      <a:lvl8pPr marL="1371600" algn="l" defTabSz="865188" rtl="0" eaLnBrk="0" fontAlgn="base" hangingPunct="0">
        <a:spcBef>
          <a:spcPct val="0"/>
        </a:spcBef>
        <a:spcAft>
          <a:spcPct val="0"/>
        </a:spcAft>
        <a:defRPr sz="2400">
          <a:solidFill>
            <a:schemeClr val="bg1"/>
          </a:solidFill>
          <a:latin typeface="Verdana" pitchFamily="34" charset="0"/>
        </a:defRPr>
      </a:lvl8pPr>
      <a:lvl9pPr marL="1828800" algn="l" defTabSz="865188" rtl="0" eaLnBrk="0" fontAlgn="base" hangingPunct="0">
        <a:spcBef>
          <a:spcPct val="0"/>
        </a:spcBef>
        <a:spcAft>
          <a:spcPct val="0"/>
        </a:spcAft>
        <a:defRPr sz="2400">
          <a:solidFill>
            <a:schemeClr val="bg1"/>
          </a:solidFill>
          <a:latin typeface="Verdana" pitchFamily="34" charset="0"/>
        </a:defRPr>
      </a:lvl9pPr>
    </p:titleStyle>
    <p:bodyStyle>
      <a:lvl1pPr marL="231775" indent="-231775" algn="l" defTabSz="865188" rtl="0" eaLnBrk="0" fontAlgn="base" hangingPunct="0">
        <a:spcBef>
          <a:spcPct val="20000"/>
        </a:spcBef>
        <a:spcAft>
          <a:spcPct val="0"/>
        </a:spcAft>
        <a:buClr>
          <a:srgbClr val="0000CC"/>
        </a:buClr>
        <a:buChar char="•"/>
        <a:defRPr sz="2000">
          <a:solidFill>
            <a:schemeClr val="tx1"/>
          </a:solidFill>
          <a:latin typeface="+mn-lt"/>
          <a:ea typeface="+mn-ea"/>
          <a:cs typeface="+mn-cs"/>
        </a:defRPr>
      </a:lvl1pPr>
      <a:lvl2pPr marL="741363" indent="-284163" algn="l" defTabSz="865188" rtl="0" eaLnBrk="0" fontAlgn="base" hangingPunct="0">
        <a:spcBef>
          <a:spcPct val="20000"/>
        </a:spcBef>
        <a:spcAft>
          <a:spcPct val="0"/>
        </a:spcAft>
        <a:buClr>
          <a:srgbClr val="0000CC"/>
        </a:buClr>
        <a:buChar char="–"/>
        <a:defRPr sz="1700">
          <a:solidFill>
            <a:schemeClr val="tx1"/>
          </a:solidFill>
          <a:latin typeface="+mn-lt"/>
        </a:defRPr>
      </a:lvl2pPr>
      <a:lvl3pPr marL="1143000" indent="-228600" algn="l" defTabSz="865188" rtl="0" eaLnBrk="0" fontAlgn="base" hangingPunct="0">
        <a:spcBef>
          <a:spcPct val="20000"/>
        </a:spcBef>
        <a:spcAft>
          <a:spcPct val="0"/>
        </a:spcAft>
        <a:buClr>
          <a:srgbClr val="0000CC"/>
        </a:buClr>
        <a:buChar char="•"/>
        <a:defRPr sz="1600">
          <a:solidFill>
            <a:schemeClr val="tx1"/>
          </a:solidFill>
          <a:latin typeface="+mn-lt"/>
        </a:defRPr>
      </a:lvl3pPr>
      <a:lvl4pPr marL="1598613" indent="-227013" algn="l" defTabSz="865188" rtl="0" eaLnBrk="0" fontAlgn="base" hangingPunct="0">
        <a:spcBef>
          <a:spcPct val="20000"/>
        </a:spcBef>
        <a:spcAft>
          <a:spcPct val="0"/>
        </a:spcAft>
        <a:buClr>
          <a:srgbClr val="0000CC"/>
        </a:buClr>
        <a:buChar char="–"/>
        <a:defRPr sz="1400">
          <a:solidFill>
            <a:schemeClr val="tx1"/>
          </a:solidFill>
          <a:latin typeface="+mn-lt"/>
        </a:defRPr>
      </a:lvl4pPr>
      <a:lvl5pPr marL="2057400" indent="-228600" algn="l" defTabSz="865188" rtl="0" eaLnBrk="0" fontAlgn="base" hangingPunct="0">
        <a:spcBef>
          <a:spcPct val="20000"/>
        </a:spcBef>
        <a:spcAft>
          <a:spcPct val="0"/>
        </a:spcAft>
        <a:buClr>
          <a:srgbClr val="0000CC"/>
        </a:buClr>
        <a:buChar char="»"/>
        <a:defRPr sz="1400">
          <a:solidFill>
            <a:schemeClr val="tx1"/>
          </a:solidFill>
          <a:latin typeface="+mn-lt"/>
        </a:defRPr>
      </a:lvl5pPr>
      <a:lvl6pPr marL="2514600" indent="-228600" algn="l" defTabSz="865188" rtl="0" eaLnBrk="0" fontAlgn="base" hangingPunct="0">
        <a:spcBef>
          <a:spcPct val="20000"/>
        </a:spcBef>
        <a:spcAft>
          <a:spcPct val="0"/>
        </a:spcAft>
        <a:buClr>
          <a:srgbClr val="0000CC"/>
        </a:buClr>
        <a:buChar char="»"/>
        <a:defRPr sz="1400">
          <a:solidFill>
            <a:schemeClr val="tx1"/>
          </a:solidFill>
          <a:latin typeface="+mn-lt"/>
        </a:defRPr>
      </a:lvl6pPr>
      <a:lvl7pPr marL="2971800" indent="-228600" algn="l" defTabSz="865188" rtl="0" eaLnBrk="0" fontAlgn="base" hangingPunct="0">
        <a:spcBef>
          <a:spcPct val="20000"/>
        </a:spcBef>
        <a:spcAft>
          <a:spcPct val="0"/>
        </a:spcAft>
        <a:buClr>
          <a:srgbClr val="0000CC"/>
        </a:buClr>
        <a:buChar char="»"/>
        <a:defRPr sz="1400">
          <a:solidFill>
            <a:schemeClr val="tx1"/>
          </a:solidFill>
          <a:latin typeface="+mn-lt"/>
        </a:defRPr>
      </a:lvl7pPr>
      <a:lvl8pPr marL="3429000" indent="-228600" algn="l" defTabSz="865188" rtl="0" eaLnBrk="0" fontAlgn="base" hangingPunct="0">
        <a:spcBef>
          <a:spcPct val="20000"/>
        </a:spcBef>
        <a:spcAft>
          <a:spcPct val="0"/>
        </a:spcAft>
        <a:buClr>
          <a:srgbClr val="0000CC"/>
        </a:buClr>
        <a:buChar char="»"/>
        <a:defRPr sz="1400">
          <a:solidFill>
            <a:schemeClr val="tx1"/>
          </a:solidFill>
          <a:latin typeface="+mn-lt"/>
        </a:defRPr>
      </a:lvl8pPr>
      <a:lvl9pPr marL="3886200" indent="-228600" algn="l" defTabSz="865188" rtl="0" eaLnBrk="0" fontAlgn="base" hangingPunct="0">
        <a:spcBef>
          <a:spcPct val="20000"/>
        </a:spcBef>
        <a:spcAft>
          <a:spcPct val="0"/>
        </a:spcAft>
        <a:buClr>
          <a:srgbClr val="0000CC"/>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1313" y="166688"/>
            <a:ext cx="78120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en-US" smtClean="0"/>
              <a:t>Click to edit Master title style</a:t>
            </a:r>
          </a:p>
        </p:txBody>
      </p:sp>
      <p:sp>
        <p:nvSpPr>
          <p:cNvPr id="1048" name="Text Box 24"/>
          <p:cNvSpPr txBox="1">
            <a:spLocks noChangeArrowheads="1"/>
          </p:cNvSpPr>
          <p:nvPr/>
        </p:nvSpPr>
        <p:spPr bwMode="auto">
          <a:xfrm>
            <a:off x="4572000" y="842963"/>
            <a:ext cx="4210050" cy="274637"/>
          </a:xfrm>
          <a:prstGeom prst="rect">
            <a:avLst/>
          </a:prstGeom>
          <a:noFill/>
          <a:ln w="9525">
            <a:noFill/>
            <a:miter lim="800000"/>
            <a:headEnd/>
            <a:tailEnd/>
          </a:ln>
        </p:spPr>
        <p:txBody>
          <a:bodyPr lIns="91408" tIns="45704" rIns="91408" bIns="45704" anchor="ctr">
            <a:spAutoFit/>
          </a:bodyPr>
          <a:lstStyle/>
          <a:p>
            <a:pPr algn="r" defTabSz="865188" fontAlgn="base">
              <a:spcBef>
                <a:spcPct val="50000"/>
              </a:spcBef>
              <a:spcAft>
                <a:spcPct val="0"/>
              </a:spcAft>
              <a:defRPr/>
            </a:pPr>
            <a:r>
              <a:rPr lang="en-US" sz="1200">
                <a:solidFill>
                  <a:srgbClr val="FFFFFF"/>
                </a:solidFill>
                <a:cs typeface="Arial" charset="0"/>
              </a:rPr>
              <a:t>Composites Fabrication – </a:t>
            </a:r>
            <a:r>
              <a:rPr lang="en-US" altLang="ko-KR" sz="1200">
                <a:solidFill>
                  <a:srgbClr val="FFFFFF"/>
                </a:solidFill>
                <a:ea typeface="굴림" charset="-127"/>
                <a:cs typeface="Arial" charset="0"/>
              </a:rPr>
              <a:t>Pressure and Cure</a:t>
            </a:r>
            <a:endParaRPr lang="en-US" sz="1200">
              <a:solidFill>
                <a:srgbClr val="FFFFFF"/>
              </a:solidFill>
              <a:cs typeface="Arial" charset="0"/>
            </a:endParaRPr>
          </a:p>
        </p:txBody>
      </p:sp>
      <p:sp>
        <p:nvSpPr>
          <p:cNvPr id="2052" name="Rectangle 25"/>
          <p:cNvSpPr>
            <a:spLocks noGrp="1" noChangeArrowheads="1"/>
          </p:cNvSpPr>
          <p:nvPr>
            <p:ph type="body" idx="1"/>
          </p:nvPr>
        </p:nvSpPr>
        <p:spPr bwMode="auto">
          <a:xfrm>
            <a:off x="457200" y="1447800"/>
            <a:ext cx="777398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0" name="Text Box 26"/>
          <p:cNvSpPr txBox="1">
            <a:spLocks noChangeArrowheads="1"/>
          </p:cNvSpPr>
          <p:nvPr/>
        </p:nvSpPr>
        <p:spPr bwMode="auto">
          <a:xfrm>
            <a:off x="228600" y="6400800"/>
            <a:ext cx="2930525" cy="184150"/>
          </a:xfrm>
          <a:prstGeom prst="rect">
            <a:avLst/>
          </a:prstGeom>
          <a:noFill/>
          <a:ln w="25400">
            <a:noFill/>
            <a:miter lim="800000"/>
            <a:headEnd/>
            <a:tailEnd type="none" w="lg" len="lg"/>
          </a:ln>
        </p:spPr>
        <p:txBody>
          <a:bodyPr lIns="91408" tIns="45704" rIns="91408" bIns="45704">
            <a:spAutoFit/>
          </a:bodyPr>
          <a:lstStyle/>
          <a:p>
            <a:pPr defTabSz="865188" fontAlgn="base">
              <a:spcBef>
                <a:spcPct val="50000"/>
              </a:spcBef>
              <a:spcAft>
                <a:spcPct val="0"/>
              </a:spcAft>
              <a:defRPr/>
            </a:pPr>
            <a:r>
              <a:rPr lang="en-US" sz="600">
                <a:solidFill>
                  <a:srgbClr val="000000"/>
                </a:solidFill>
                <a:latin typeface="Arial" charset="0"/>
                <a:cs typeface="Arial" charset="0"/>
              </a:rPr>
              <a:t>©The Doe Run Company 2011</a:t>
            </a:r>
          </a:p>
        </p:txBody>
      </p:sp>
      <p:sp>
        <p:nvSpPr>
          <p:cNvPr id="1034" name="Text Box 10"/>
          <p:cNvSpPr txBox="1">
            <a:spLocks noChangeArrowheads="1"/>
          </p:cNvSpPr>
          <p:nvPr/>
        </p:nvSpPr>
        <p:spPr bwMode="auto">
          <a:xfrm>
            <a:off x="6967538" y="6432550"/>
            <a:ext cx="1778000" cy="244475"/>
          </a:xfrm>
          <a:prstGeom prst="rect">
            <a:avLst/>
          </a:prstGeom>
          <a:noFill/>
          <a:ln w="25400">
            <a:noFill/>
            <a:miter lim="800000"/>
            <a:headEnd/>
            <a:tailEnd type="none" w="lg" len="lg"/>
          </a:ln>
        </p:spPr>
        <p:txBody>
          <a:bodyPr lIns="91408" tIns="45704" rIns="91408" bIns="45704">
            <a:spAutoFit/>
          </a:bodyPr>
          <a:lstStyle/>
          <a:p>
            <a:pPr algn="r" defTabSz="865188" fontAlgn="base">
              <a:spcBef>
                <a:spcPct val="50000"/>
              </a:spcBef>
              <a:spcAft>
                <a:spcPct val="0"/>
              </a:spcAft>
              <a:defRPr/>
            </a:pPr>
            <a:fld id="{5905841B-96FF-44AA-A58A-ADA47430C233}" type="slidenum">
              <a:rPr lang="en-US" sz="1000">
                <a:solidFill>
                  <a:srgbClr val="000000"/>
                </a:solidFill>
                <a:latin typeface="Arial" charset="0"/>
                <a:cs typeface="Arial" charset="0"/>
              </a:rPr>
              <a:pPr algn="r" defTabSz="865188" fontAlgn="base">
                <a:spcBef>
                  <a:spcPct val="50000"/>
                </a:spcBef>
                <a:spcAft>
                  <a:spcPct val="0"/>
                </a:spcAft>
                <a:defRPr/>
              </a:pPr>
              <a:t>‹#›</a:t>
            </a:fld>
            <a:endParaRPr lang="en-US" sz="1000">
              <a:solidFill>
                <a:srgbClr val="000000"/>
              </a:solidFill>
              <a:latin typeface="Arial" charset="0"/>
              <a:cs typeface="Arial" charset="0"/>
            </a:endParaRPr>
          </a:p>
        </p:txBody>
      </p:sp>
      <p:sp>
        <p:nvSpPr>
          <p:cNvPr id="168962" name="Rectangle 2"/>
          <p:cNvSpPr>
            <a:spLocks noChangeArrowheads="1"/>
          </p:cNvSpPr>
          <p:nvPr/>
        </p:nvSpPr>
        <p:spPr bwMode="auto">
          <a:xfrm>
            <a:off x="0" y="914400"/>
            <a:ext cx="9144000" cy="242888"/>
          </a:xfrm>
          <a:prstGeom prst="rect">
            <a:avLst/>
          </a:prstGeom>
          <a:solidFill>
            <a:srgbClr val="FFCC00"/>
          </a:soli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Arial" charset="0"/>
              <a:cs typeface="Arial" charset="0"/>
            </a:endParaRPr>
          </a:p>
        </p:txBody>
      </p:sp>
      <p:sp>
        <p:nvSpPr>
          <p:cNvPr id="168963" name="Rectangle 3"/>
          <p:cNvSpPr>
            <a:spLocks noChangeArrowheads="1"/>
          </p:cNvSpPr>
          <p:nvPr/>
        </p:nvSpPr>
        <p:spPr bwMode="auto">
          <a:xfrm>
            <a:off x="0" y="0"/>
            <a:ext cx="9144000" cy="914400"/>
          </a:xfrm>
          <a:prstGeom prst="rect">
            <a:avLst/>
          </a:prstGeom>
          <a:solidFill>
            <a:srgbClr val="3D7A00"/>
          </a:soli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Arial" charset="0"/>
              <a:cs typeface="Arial" charset="0"/>
            </a:endParaRPr>
          </a:p>
        </p:txBody>
      </p:sp>
      <p:pic>
        <p:nvPicPr>
          <p:cNvPr id="2057" name="Picture 7" descr="DoeRun-rev"/>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24800" y="304800"/>
            <a:ext cx="9906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11"/>
          <p:cNvSpPr txBox="1">
            <a:spLocks noChangeArrowheads="1"/>
          </p:cNvSpPr>
          <p:nvPr/>
        </p:nvSpPr>
        <p:spPr bwMode="auto">
          <a:xfrm>
            <a:off x="3200400" y="914400"/>
            <a:ext cx="5638800" cy="274638"/>
          </a:xfrm>
          <a:prstGeom prst="rect">
            <a:avLst/>
          </a:prstGeom>
          <a:noFill/>
          <a:ln w="9525">
            <a:noFill/>
            <a:miter lim="800000"/>
            <a:headEnd/>
            <a:tailEnd/>
          </a:ln>
          <a:effectLst/>
        </p:spPr>
        <p:txBody>
          <a:bodyPr>
            <a:spAutoFit/>
          </a:bodyPr>
          <a:lstStyle/>
          <a:p>
            <a:pPr algn="r" fontAlgn="base">
              <a:spcBef>
                <a:spcPct val="50000"/>
              </a:spcBef>
              <a:spcAft>
                <a:spcPct val="0"/>
              </a:spcAft>
              <a:defRPr/>
            </a:pPr>
            <a:r>
              <a:rPr lang="en-US" sz="1200">
                <a:solidFill>
                  <a:srgbClr val="000000"/>
                </a:solidFill>
                <a:cs typeface="Arial" charset="0"/>
              </a:rPr>
              <a:t>Transportation Compliance Training for Concentrate Truck Drivers</a:t>
            </a:r>
          </a:p>
        </p:txBody>
      </p:sp>
    </p:spTree>
    <p:extLst>
      <p:ext uri="{BB962C8B-B14F-4D97-AF65-F5344CB8AC3E}">
        <p14:creationId xmlns:p14="http://schemas.microsoft.com/office/powerpoint/2010/main" val="1412142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dt="0"/>
  <p:txStyles>
    <p:titleStyle>
      <a:lvl1pPr algn="l" defTabSz="865188" rtl="0" eaLnBrk="0" fontAlgn="base" hangingPunct="0">
        <a:spcBef>
          <a:spcPct val="0"/>
        </a:spcBef>
        <a:spcAft>
          <a:spcPct val="0"/>
        </a:spcAft>
        <a:defRPr sz="2400">
          <a:solidFill>
            <a:schemeClr val="bg1"/>
          </a:solidFill>
          <a:latin typeface="+mj-lt"/>
          <a:ea typeface="+mj-ea"/>
          <a:cs typeface="+mj-cs"/>
        </a:defRPr>
      </a:lvl1pPr>
      <a:lvl2pPr algn="l" defTabSz="865188" rtl="0" eaLnBrk="0" fontAlgn="base" hangingPunct="0">
        <a:spcBef>
          <a:spcPct val="0"/>
        </a:spcBef>
        <a:spcAft>
          <a:spcPct val="0"/>
        </a:spcAft>
        <a:defRPr sz="2400">
          <a:solidFill>
            <a:schemeClr val="bg1"/>
          </a:solidFill>
          <a:latin typeface="Verdana" pitchFamily="34" charset="0"/>
        </a:defRPr>
      </a:lvl2pPr>
      <a:lvl3pPr algn="l" defTabSz="865188" rtl="0" eaLnBrk="0" fontAlgn="base" hangingPunct="0">
        <a:spcBef>
          <a:spcPct val="0"/>
        </a:spcBef>
        <a:spcAft>
          <a:spcPct val="0"/>
        </a:spcAft>
        <a:defRPr sz="2400">
          <a:solidFill>
            <a:schemeClr val="bg1"/>
          </a:solidFill>
          <a:latin typeface="Verdana" pitchFamily="34" charset="0"/>
        </a:defRPr>
      </a:lvl3pPr>
      <a:lvl4pPr algn="l" defTabSz="865188" rtl="0" eaLnBrk="0" fontAlgn="base" hangingPunct="0">
        <a:spcBef>
          <a:spcPct val="0"/>
        </a:spcBef>
        <a:spcAft>
          <a:spcPct val="0"/>
        </a:spcAft>
        <a:defRPr sz="2400">
          <a:solidFill>
            <a:schemeClr val="bg1"/>
          </a:solidFill>
          <a:latin typeface="Verdana" pitchFamily="34" charset="0"/>
        </a:defRPr>
      </a:lvl4pPr>
      <a:lvl5pPr algn="l" defTabSz="865188" rtl="0" eaLnBrk="0" fontAlgn="base" hangingPunct="0">
        <a:spcBef>
          <a:spcPct val="0"/>
        </a:spcBef>
        <a:spcAft>
          <a:spcPct val="0"/>
        </a:spcAft>
        <a:defRPr sz="2400">
          <a:solidFill>
            <a:schemeClr val="bg1"/>
          </a:solidFill>
          <a:latin typeface="Verdana" pitchFamily="34" charset="0"/>
        </a:defRPr>
      </a:lvl5pPr>
      <a:lvl6pPr marL="457200" algn="l" defTabSz="865188" rtl="0" eaLnBrk="0" fontAlgn="base" hangingPunct="0">
        <a:spcBef>
          <a:spcPct val="0"/>
        </a:spcBef>
        <a:spcAft>
          <a:spcPct val="0"/>
        </a:spcAft>
        <a:defRPr sz="2400">
          <a:solidFill>
            <a:schemeClr val="bg1"/>
          </a:solidFill>
          <a:latin typeface="Verdana" pitchFamily="34" charset="0"/>
        </a:defRPr>
      </a:lvl6pPr>
      <a:lvl7pPr marL="914400" algn="l" defTabSz="865188" rtl="0" eaLnBrk="0" fontAlgn="base" hangingPunct="0">
        <a:spcBef>
          <a:spcPct val="0"/>
        </a:spcBef>
        <a:spcAft>
          <a:spcPct val="0"/>
        </a:spcAft>
        <a:defRPr sz="2400">
          <a:solidFill>
            <a:schemeClr val="bg1"/>
          </a:solidFill>
          <a:latin typeface="Verdana" pitchFamily="34" charset="0"/>
        </a:defRPr>
      </a:lvl7pPr>
      <a:lvl8pPr marL="1371600" algn="l" defTabSz="865188" rtl="0" eaLnBrk="0" fontAlgn="base" hangingPunct="0">
        <a:spcBef>
          <a:spcPct val="0"/>
        </a:spcBef>
        <a:spcAft>
          <a:spcPct val="0"/>
        </a:spcAft>
        <a:defRPr sz="2400">
          <a:solidFill>
            <a:schemeClr val="bg1"/>
          </a:solidFill>
          <a:latin typeface="Verdana" pitchFamily="34" charset="0"/>
        </a:defRPr>
      </a:lvl8pPr>
      <a:lvl9pPr marL="1828800" algn="l" defTabSz="865188" rtl="0" eaLnBrk="0" fontAlgn="base" hangingPunct="0">
        <a:spcBef>
          <a:spcPct val="0"/>
        </a:spcBef>
        <a:spcAft>
          <a:spcPct val="0"/>
        </a:spcAft>
        <a:defRPr sz="2400">
          <a:solidFill>
            <a:schemeClr val="bg1"/>
          </a:solidFill>
          <a:latin typeface="Verdana" pitchFamily="34" charset="0"/>
        </a:defRPr>
      </a:lvl9pPr>
    </p:titleStyle>
    <p:bodyStyle>
      <a:lvl1pPr marL="231775" indent="-231775" algn="l" defTabSz="865188" rtl="0" eaLnBrk="0" fontAlgn="base" hangingPunct="0">
        <a:spcBef>
          <a:spcPct val="0"/>
        </a:spcBef>
        <a:spcAft>
          <a:spcPts val="600"/>
        </a:spcAft>
        <a:buChar char="•"/>
        <a:defRPr sz="2000">
          <a:solidFill>
            <a:schemeClr val="tx1"/>
          </a:solidFill>
          <a:latin typeface="+mn-lt"/>
          <a:ea typeface="+mn-ea"/>
          <a:cs typeface="+mn-cs"/>
        </a:defRPr>
      </a:lvl1pPr>
      <a:lvl2pPr marL="741363" indent="-284163" algn="l" defTabSz="865188" rtl="0" eaLnBrk="0" fontAlgn="base" hangingPunct="0">
        <a:spcBef>
          <a:spcPct val="0"/>
        </a:spcBef>
        <a:spcAft>
          <a:spcPts val="600"/>
        </a:spcAft>
        <a:buChar char="–"/>
        <a:defRPr>
          <a:solidFill>
            <a:schemeClr val="tx1"/>
          </a:solidFill>
          <a:latin typeface="+mn-lt"/>
        </a:defRPr>
      </a:lvl2pPr>
      <a:lvl3pPr marL="1143000" indent="-228600" algn="l" defTabSz="865188" rtl="0" eaLnBrk="0" fontAlgn="base" hangingPunct="0">
        <a:spcBef>
          <a:spcPct val="0"/>
        </a:spcBef>
        <a:spcAft>
          <a:spcPts val="600"/>
        </a:spcAft>
        <a:buChar char="•"/>
        <a:defRPr sz="1600">
          <a:solidFill>
            <a:schemeClr val="tx1"/>
          </a:solidFill>
          <a:latin typeface="+mn-lt"/>
        </a:defRPr>
      </a:lvl3pPr>
      <a:lvl4pPr marL="1595438" indent="-223838" algn="l" defTabSz="865188" rtl="0" eaLnBrk="0" fontAlgn="base" hangingPunct="0">
        <a:spcBef>
          <a:spcPct val="0"/>
        </a:spcBef>
        <a:spcAft>
          <a:spcPts val="600"/>
        </a:spcAft>
        <a:buChar char="–"/>
        <a:defRPr sz="1400">
          <a:solidFill>
            <a:schemeClr val="tx1"/>
          </a:solidFill>
          <a:latin typeface="+mn-lt"/>
        </a:defRPr>
      </a:lvl4pPr>
      <a:lvl5pPr marL="2055813" indent="-228600" algn="l" defTabSz="865188" rtl="0" eaLnBrk="0" fontAlgn="base" hangingPunct="0">
        <a:spcBef>
          <a:spcPct val="0"/>
        </a:spcBef>
        <a:spcAft>
          <a:spcPts val="600"/>
        </a:spcAft>
        <a:buChar char="»"/>
        <a:defRPr sz="1200">
          <a:solidFill>
            <a:schemeClr val="tx1"/>
          </a:solidFill>
          <a:latin typeface="+mn-lt"/>
        </a:defRPr>
      </a:lvl5pPr>
      <a:lvl6pPr marL="2513013" indent="-228600" algn="l" defTabSz="865188" rtl="0" eaLnBrk="0" fontAlgn="base" hangingPunct="0">
        <a:spcBef>
          <a:spcPct val="0"/>
        </a:spcBef>
        <a:spcAft>
          <a:spcPts val="600"/>
        </a:spcAft>
        <a:buChar char="»"/>
        <a:defRPr sz="1200">
          <a:solidFill>
            <a:schemeClr val="tx1"/>
          </a:solidFill>
          <a:latin typeface="+mn-lt"/>
        </a:defRPr>
      </a:lvl6pPr>
      <a:lvl7pPr marL="2970213" indent="-228600" algn="l" defTabSz="865188" rtl="0" eaLnBrk="0" fontAlgn="base" hangingPunct="0">
        <a:spcBef>
          <a:spcPct val="0"/>
        </a:spcBef>
        <a:spcAft>
          <a:spcPts val="600"/>
        </a:spcAft>
        <a:buChar char="»"/>
        <a:defRPr sz="1200">
          <a:solidFill>
            <a:schemeClr val="tx1"/>
          </a:solidFill>
          <a:latin typeface="+mn-lt"/>
        </a:defRPr>
      </a:lvl7pPr>
      <a:lvl8pPr marL="3427413" indent="-228600" algn="l" defTabSz="865188" rtl="0" eaLnBrk="0" fontAlgn="base" hangingPunct="0">
        <a:spcBef>
          <a:spcPct val="0"/>
        </a:spcBef>
        <a:spcAft>
          <a:spcPts val="600"/>
        </a:spcAft>
        <a:buChar char="»"/>
        <a:defRPr sz="1200">
          <a:solidFill>
            <a:schemeClr val="tx1"/>
          </a:solidFill>
          <a:latin typeface="+mn-lt"/>
        </a:defRPr>
      </a:lvl8pPr>
      <a:lvl9pPr marL="3884613" indent="-228600" algn="l" defTabSz="865188" rtl="0" eaLnBrk="0" fontAlgn="base" hangingPunct="0">
        <a:spcBef>
          <a:spcPct val="0"/>
        </a:spcBef>
        <a:spcAft>
          <a:spcPts val="60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bwMode="auto">
          <a:xfrm>
            <a:off x="4038600" y="2667000"/>
            <a:ext cx="46482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smtClean="0">
                <a:solidFill>
                  <a:schemeClr val="tx1"/>
                </a:solidFill>
              </a:rPr>
              <a:t>Transportation Compliance Training:</a:t>
            </a:r>
            <a:br>
              <a:rPr lang="en-US" sz="3200" dirty="0" smtClean="0">
                <a:solidFill>
                  <a:schemeClr val="tx1"/>
                </a:solidFill>
              </a:rPr>
            </a:br>
            <a:r>
              <a:rPr lang="en-US" sz="2000" dirty="0" smtClean="0">
                <a:solidFill>
                  <a:schemeClr val="tx1"/>
                </a:solidFill>
              </a:rPr>
              <a:t>Concentrate Truck Drivers</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p:txBody>
      </p:sp>
    </p:spTree>
    <p:extLst>
      <p:ext uri="{BB962C8B-B14F-4D97-AF65-F5344CB8AC3E}">
        <p14:creationId xmlns:p14="http://schemas.microsoft.com/office/powerpoint/2010/main" val="2289507674"/>
      </p:ext>
    </p:extLst>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362200"/>
            <a:ext cx="5943600" cy="830997"/>
          </a:xfrm>
          <a:prstGeom prst="rect">
            <a:avLst/>
          </a:prstGeom>
          <a:noFill/>
        </p:spPr>
        <p:txBody>
          <a:bodyPr wrap="square" rtlCol="0">
            <a:spAutoFit/>
          </a:bodyPr>
          <a:lstStyle/>
          <a:p>
            <a:pPr algn="ctr"/>
            <a:r>
              <a:rPr lang="en-US" sz="2400" b="1" dirty="0"/>
              <a:t>SEMO Port </a:t>
            </a:r>
            <a:endParaRPr lang="en-US" sz="2400" b="1" dirty="0" smtClean="0"/>
          </a:p>
          <a:p>
            <a:pPr algn="ctr"/>
            <a:r>
              <a:rPr lang="en-US" sz="2400" b="1" dirty="0" smtClean="0"/>
              <a:t>Doe </a:t>
            </a:r>
            <a:r>
              <a:rPr lang="en-US" sz="2400" b="1" dirty="0"/>
              <a:t>Run Truck Unloading SOP</a:t>
            </a:r>
            <a:endParaRPr lang="en-US" sz="2400" dirty="0"/>
          </a:p>
        </p:txBody>
      </p:sp>
    </p:spTree>
    <p:extLst>
      <p:ext uri="{BB962C8B-B14F-4D97-AF65-F5344CB8AC3E}">
        <p14:creationId xmlns:p14="http://schemas.microsoft.com/office/powerpoint/2010/main" val="2159602895"/>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2133600"/>
            <a:ext cx="5334000" cy="4555093"/>
          </a:xfrm>
          <a:prstGeom prst="rect">
            <a:avLst/>
          </a:prstGeom>
          <a:noFill/>
        </p:spPr>
        <p:txBody>
          <a:bodyPr wrap="square" rtlCol="0">
            <a:spAutoFit/>
          </a:bodyPr>
          <a:lstStyle/>
          <a:p>
            <a:pPr lvl="0"/>
            <a:r>
              <a:rPr lang="en-US" dirty="0"/>
              <a:t> </a:t>
            </a:r>
            <a:r>
              <a:rPr lang="en-US" sz="1600" b="1" dirty="0"/>
              <a:t>Doe Run employees</a:t>
            </a:r>
            <a:r>
              <a:rPr lang="en-US" sz="1600" dirty="0"/>
              <a:t> will inspect incoming trucks according the TAOC requirements</a:t>
            </a:r>
          </a:p>
          <a:p>
            <a:r>
              <a:rPr lang="en-US" sz="1600" dirty="0"/>
              <a:t>and complete all applicable documentation on inspections.</a:t>
            </a:r>
          </a:p>
          <a:p>
            <a:r>
              <a:rPr lang="en-US" sz="1600" dirty="0"/>
              <a:t> </a:t>
            </a:r>
          </a:p>
          <a:p>
            <a:pPr lvl="0"/>
            <a:r>
              <a:rPr lang="en-US" sz="1600" dirty="0"/>
              <a:t>Before off-loading, </a:t>
            </a:r>
            <a:r>
              <a:rPr lang="en-US" sz="1600" b="1" dirty="0"/>
              <a:t>Doe Run employees</a:t>
            </a:r>
            <a:r>
              <a:rPr lang="en-US" sz="1600" dirty="0"/>
              <a:t> will undo tarp straps, roll the tarp and secure tarp handle in a safe position for dumping.  </a:t>
            </a:r>
          </a:p>
          <a:p>
            <a:r>
              <a:rPr lang="en-US" sz="1600" dirty="0"/>
              <a:t> </a:t>
            </a:r>
          </a:p>
          <a:p>
            <a:pPr lvl="0"/>
            <a:r>
              <a:rPr lang="en-US" sz="1600" b="1" dirty="0"/>
              <a:t>Doe Run employees</a:t>
            </a:r>
            <a:r>
              <a:rPr lang="en-US" sz="1600" dirty="0"/>
              <a:t> will drop and secure swing bows (if equipped) for safe dumping.</a:t>
            </a:r>
          </a:p>
          <a:p>
            <a:r>
              <a:rPr lang="en-US" sz="1600" dirty="0"/>
              <a:t> </a:t>
            </a:r>
          </a:p>
          <a:p>
            <a:pPr lvl="0"/>
            <a:r>
              <a:rPr lang="en-US" sz="1600" b="1" dirty="0"/>
              <a:t>Doe Run employees </a:t>
            </a:r>
            <a:r>
              <a:rPr lang="en-US" sz="1600" dirty="0"/>
              <a:t>will undo and secure Wing Nuts safely out of the way for dumping. </a:t>
            </a:r>
          </a:p>
          <a:p>
            <a:r>
              <a:rPr lang="en-US" sz="1600" dirty="0"/>
              <a:t> </a:t>
            </a:r>
          </a:p>
          <a:p>
            <a:pPr lvl="0"/>
            <a:r>
              <a:rPr lang="en-US" sz="1600" b="1" dirty="0">
                <a:solidFill>
                  <a:srgbClr val="FF0000"/>
                </a:solidFill>
              </a:rPr>
              <a:t>Truck Driver will open air locks and drop the air bags.</a:t>
            </a:r>
          </a:p>
          <a:p>
            <a:endParaRPr lang="en-US" sz="1600" dirty="0"/>
          </a:p>
        </p:txBody>
      </p:sp>
    </p:spTree>
    <p:extLst>
      <p:ext uri="{BB962C8B-B14F-4D97-AF65-F5344CB8AC3E}">
        <p14:creationId xmlns:p14="http://schemas.microsoft.com/office/powerpoint/2010/main" val="998892553"/>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752600"/>
            <a:ext cx="5715000" cy="5293757"/>
          </a:xfrm>
          <a:prstGeom prst="rect">
            <a:avLst/>
          </a:prstGeom>
          <a:noFill/>
        </p:spPr>
        <p:txBody>
          <a:bodyPr wrap="square" rtlCol="0">
            <a:spAutoFit/>
          </a:bodyPr>
          <a:lstStyle/>
          <a:p>
            <a:pPr lvl="0"/>
            <a:r>
              <a:rPr lang="en-US" sz="1600" b="1" dirty="0">
                <a:solidFill>
                  <a:srgbClr val="FF0000"/>
                </a:solidFill>
              </a:rPr>
              <a:t>Truck Driver will examine the trailer and make sure that </a:t>
            </a:r>
            <a:r>
              <a:rPr lang="en-US" sz="1600" b="1" u="sng" dirty="0">
                <a:solidFill>
                  <a:srgbClr val="FF0000"/>
                </a:solidFill>
              </a:rPr>
              <a:t>everything</a:t>
            </a:r>
            <a:r>
              <a:rPr lang="en-US" sz="1600" b="1" dirty="0">
                <a:solidFill>
                  <a:srgbClr val="FF0000"/>
                </a:solidFill>
              </a:rPr>
              <a:t> on his / her trailer is ready to dump (air locks, air bags, tarp and handle, swing bows, wing nuts).  The Truck Driver will </a:t>
            </a:r>
            <a:r>
              <a:rPr lang="en-US" sz="1600" b="1" u="sng" dirty="0">
                <a:solidFill>
                  <a:srgbClr val="FF0000"/>
                </a:solidFill>
              </a:rPr>
              <a:t>verbally</a:t>
            </a:r>
            <a:r>
              <a:rPr lang="en-US" sz="1600" b="1" dirty="0">
                <a:solidFill>
                  <a:srgbClr val="FF0000"/>
                </a:solidFill>
              </a:rPr>
              <a:t> let Doe Run employees know that the truck is ready to dump.  If the Truck Driver does not specifically state that everything is ready to dump it is the responsibility of the Doe Run employees to ask the Truck Driver if it is ready, thereby making sure this communication has happened.</a:t>
            </a:r>
          </a:p>
          <a:p>
            <a:r>
              <a:rPr lang="en-US" sz="1600" b="1" u="sng" dirty="0">
                <a:solidFill>
                  <a:srgbClr val="FF0000"/>
                </a:solidFill>
              </a:rPr>
              <a:t>*Note:</a:t>
            </a:r>
            <a:r>
              <a:rPr lang="en-US" sz="1600" b="1" dirty="0">
                <a:solidFill>
                  <a:srgbClr val="FF0000"/>
                </a:solidFill>
              </a:rPr>
              <a:t>  The Truck Driver is responsible for his / her own truck.  If any Truck Driver wishes to perform items 2, 3 or 4 above, that is their choice.  Doe Run employees are performing items 2, 3 and 4 above in the interest of off-loading trucks in a timely manner, however any Truck Driver who wishes to perform items 2, 3 and 4 above have that choice as they are ultimately responsible for their own truck.</a:t>
            </a:r>
          </a:p>
          <a:p>
            <a:r>
              <a:rPr lang="en-US" dirty="0"/>
              <a:t> </a:t>
            </a:r>
          </a:p>
        </p:txBody>
      </p:sp>
    </p:spTree>
    <p:extLst>
      <p:ext uri="{BB962C8B-B14F-4D97-AF65-F5344CB8AC3E}">
        <p14:creationId xmlns:p14="http://schemas.microsoft.com/office/powerpoint/2010/main" val="2804108901"/>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600200"/>
            <a:ext cx="5410200" cy="5262979"/>
          </a:xfrm>
          <a:prstGeom prst="rect">
            <a:avLst/>
          </a:prstGeom>
          <a:noFill/>
        </p:spPr>
        <p:txBody>
          <a:bodyPr wrap="square" rtlCol="0">
            <a:spAutoFit/>
          </a:bodyPr>
          <a:lstStyle/>
          <a:p>
            <a:pPr lvl="0"/>
            <a:r>
              <a:rPr lang="en-US" sz="1600" b="1" dirty="0">
                <a:solidFill>
                  <a:srgbClr val="FF0000"/>
                </a:solidFill>
              </a:rPr>
              <a:t>Once the Truck Driver has given his / her </a:t>
            </a:r>
            <a:r>
              <a:rPr lang="en-US" sz="1600" b="1" u="sng" dirty="0">
                <a:solidFill>
                  <a:srgbClr val="FF0000"/>
                </a:solidFill>
              </a:rPr>
              <a:t>verbal OK</a:t>
            </a:r>
            <a:r>
              <a:rPr lang="en-US" sz="1600" b="1" dirty="0">
                <a:solidFill>
                  <a:srgbClr val="FF0000"/>
                </a:solidFill>
              </a:rPr>
              <a:t> that the truck is ready to dump </a:t>
            </a:r>
            <a:r>
              <a:rPr lang="en-US" sz="1600" b="1" dirty="0"/>
              <a:t>Doe Run employees</a:t>
            </a:r>
            <a:r>
              <a:rPr lang="en-US" sz="1600" dirty="0"/>
              <a:t> </a:t>
            </a:r>
            <a:r>
              <a:rPr lang="en-US" sz="1600" u="sng" dirty="0"/>
              <a:t>will not touch the trailer </a:t>
            </a:r>
            <a:r>
              <a:rPr lang="en-US" sz="1600" dirty="0"/>
              <a:t>until after dumping is complete.  </a:t>
            </a:r>
          </a:p>
          <a:p>
            <a:r>
              <a:rPr lang="en-US" sz="1600" dirty="0"/>
              <a:t> </a:t>
            </a:r>
          </a:p>
          <a:p>
            <a:pPr lvl="0"/>
            <a:r>
              <a:rPr lang="en-US" sz="1600" b="1" dirty="0"/>
              <a:t>Doe Run employees</a:t>
            </a:r>
            <a:r>
              <a:rPr lang="en-US" sz="1600" dirty="0"/>
              <a:t> will make one final observation of the trailer just prior to dumping to insure that everything is OK to dump.  If anything is observed that would prevent safe dumping of the load </a:t>
            </a:r>
            <a:r>
              <a:rPr lang="en-US" sz="1600" b="1" dirty="0"/>
              <a:t>Doe Run employees </a:t>
            </a:r>
            <a:r>
              <a:rPr lang="en-US" sz="1600" dirty="0"/>
              <a:t>are to stop the </a:t>
            </a:r>
            <a:r>
              <a:rPr lang="en-US" sz="1600" b="1" dirty="0"/>
              <a:t>Truck Driver</a:t>
            </a:r>
            <a:r>
              <a:rPr lang="en-US" sz="1600" dirty="0"/>
              <a:t> from dumping.  </a:t>
            </a:r>
            <a:r>
              <a:rPr lang="en-US" sz="1600" b="1" dirty="0">
                <a:solidFill>
                  <a:srgbClr val="FF0000"/>
                </a:solidFill>
              </a:rPr>
              <a:t>The Truck Driver will be required to come back to the back of the trailer to correct whatever is preventing the off-loading from proceeding.  </a:t>
            </a:r>
            <a:r>
              <a:rPr lang="en-US" sz="1600" b="1" u="sng" dirty="0">
                <a:solidFill>
                  <a:srgbClr val="FF0000"/>
                </a:solidFill>
              </a:rPr>
              <a:t>*Note:</a:t>
            </a:r>
            <a:r>
              <a:rPr lang="en-US" sz="1600" b="1" dirty="0">
                <a:solidFill>
                  <a:srgbClr val="FF0000"/>
                </a:solidFill>
              </a:rPr>
              <a:t>  Again, the Truck Driver</a:t>
            </a:r>
          </a:p>
          <a:p>
            <a:r>
              <a:rPr lang="en-US" sz="1600" b="1" dirty="0">
                <a:solidFill>
                  <a:srgbClr val="FF0000"/>
                </a:solidFill>
              </a:rPr>
              <a:t>Is responsible for his / her own truck –</a:t>
            </a:r>
            <a:r>
              <a:rPr lang="en-US" sz="1600" dirty="0"/>
              <a:t> </a:t>
            </a:r>
            <a:r>
              <a:rPr lang="en-US" sz="1600" b="1" dirty="0"/>
              <a:t>Doe Run employees</a:t>
            </a:r>
            <a:r>
              <a:rPr lang="en-US" sz="1600" dirty="0"/>
              <a:t> </a:t>
            </a:r>
            <a:r>
              <a:rPr lang="en-US" sz="1600" u="sng" dirty="0"/>
              <a:t>will not touch the trailer</a:t>
            </a:r>
            <a:r>
              <a:rPr lang="en-US" sz="1600" dirty="0"/>
              <a:t> </a:t>
            </a:r>
            <a:r>
              <a:rPr lang="en-US" sz="1600" b="1" dirty="0">
                <a:solidFill>
                  <a:srgbClr val="FF0000"/>
                </a:solidFill>
              </a:rPr>
              <a:t>once the Truck Driver has </a:t>
            </a:r>
            <a:r>
              <a:rPr lang="en-US" sz="1600" b="1" u="sng" dirty="0">
                <a:solidFill>
                  <a:srgbClr val="FF0000"/>
                </a:solidFill>
              </a:rPr>
              <a:t>verbally </a:t>
            </a:r>
            <a:r>
              <a:rPr lang="en-US" sz="1600" b="1" dirty="0">
                <a:solidFill>
                  <a:srgbClr val="FF0000"/>
                </a:solidFill>
              </a:rPr>
              <a:t>given his / her OK that the load is ready to dump.</a:t>
            </a:r>
          </a:p>
          <a:p>
            <a:r>
              <a:rPr lang="en-US" sz="1600" dirty="0"/>
              <a:t> </a:t>
            </a:r>
          </a:p>
          <a:p>
            <a:endParaRPr lang="en-US" sz="1600" dirty="0"/>
          </a:p>
        </p:txBody>
      </p:sp>
    </p:spTree>
    <p:extLst>
      <p:ext uri="{BB962C8B-B14F-4D97-AF65-F5344CB8AC3E}">
        <p14:creationId xmlns:p14="http://schemas.microsoft.com/office/powerpoint/2010/main" val="639438636"/>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1600200"/>
            <a:ext cx="5410200" cy="2031325"/>
          </a:xfrm>
          <a:prstGeom prst="rect">
            <a:avLst/>
          </a:prstGeom>
          <a:noFill/>
        </p:spPr>
        <p:txBody>
          <a:bodyPr wrap="square" rtlCol="0">
            <a:spAutoFit/>
          </a:bodyPr>
          <a:lstStyle/>
          <a:p>
            <a:r>
              <a:rPr lang="en-US" dirty="0"/>
              <a:t>Once the load has been dumped and the bed cleaned according to TAOC requirements, </a:t>
            </a:r>
            <a:r>
              <a:rPr lang="en-US" b="1" dirty="0"/>
              <a:t>Doe Run employees </a:t>
            </a:r>
            <a:r>
              <a:rPr lang="en-US" dirty="0"/>
              <a:t>will move swing bows (if equipped) back in place, roll and secure the tarp, engage air locks back in a closed position, inflate air bags and lock wing nuts </a:t>
            </a:r>
          </a:p>
          <a:p>
            <a:endParaRPr lang="en-US" dirty="0"/>
          </a:p>
        </p:txBody>
      </p:sp>
    </p:spTree>
    <p:extLst>
      <p:ext uri="{BB962C8B-B14F-4D97-AF65-F5344CB8AC3E}">
        <p14:creationId xmlns:p14="http://schemas.microsoft.com/office/powerpoint/2010/main" val="963837681"/>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676400"/>
            <a:ext cx="5410200" cy="646331"/>
          </a:xfrm>
          <a:prstGeom prst="rect">
            <a:avLst/>
          </a:prstGeom>
          <a:noFill/>
        </p:spPr>
        <p:txBody>
          <a:bodyPr wrap="square" rtlCol="0">
            <a:spAutoFit/>
          </a:bodyPr>
          <a:lstStyle/>
          <a:p>
            <a:r>
              <a:rPr lang="en-US" sz="3600" b="1" dirty="0" err="1"/>
              <a:t>Bussen</a:t>
            </a:r>
            <a:r>
              <a:rPr lang="en-US" sz="3600" b="1" dirty="0"/>
              <a:t> Terminal</a:t>
            </a:r>
          </a:p>
        </p:txBody>
      </p:sp>
      <p:sp>
        <p:nvSpPr>
          <p:cNvPr id="3" name="TextBox 2"/>
          <p:cNvSpPr txBox="1"/>
          <p:nvPr/>
        </p:nvSpPr>
        <p:spPr>
          <a:xfrm>
            <a:off x="3429000" y="2743200"/>
            <a:ext cx="5257800" cy="1200329"/>
          </a:xfrm>
          <a:prstGeom prst="rect">
            <a:avLst/>
          </a:prstGeom>
          <a:noFill/>
        </p:spPr>
        <p:txBody>
          <a:bodyPr wrap="square" rtlCol="0">
            <a:spAutoFit/>
          </a:bodyPr>
          <a:lstStyle/>
          <a:p>
            <a:r>
              <a:rPr lang="en-US" dirty="0" smtClean="0"/>
              <a:t>Drivers are prohibited from arriving on the </a:t>
            </a:r>
            <a:r>
              <a:rPr lang="en-US" dirty="0" err="1" smtClean="0"/>
              <a:t>Bussen</a:t>
            </a:r>
            <a:r>
              <a:rPr lang="en-US" dirty="0" smtClean="0"/>
              <a:t> Terminal property before 06:30 am.</a:t>
            </a:r>
          </a:p>
          <a:p>
            <a:endParaRPr lang="en-US" dirty="0"/>
          </a:p>
          <a:p>
            <a:endParaRPr lang="en-US" dirty="0"/>
          </a:p>
        </p:txBody>
      </p:sp>
    </p:spTree>
    <p:extLst>
      <p:ext uri="{BB962C8B-B14F-4D97-AF65-F5344CB8AC3E}">
        <p14:creationId xmlns:p14="http://schemas.microsoft.com/office/powerpoint/2010/main" val="4018737064"/>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600200"/>
            <a:ext cx="5029200" cy="584775"/>
          </a:xfrm>
          <a:prstGeom prst="rect">
            <a:avLst/>
          </a:prstGeom>
          <a:noFill/>
        </p:spPr>
        <p:txBody>
          <a:bodyPr wrap="square" rtlCol="0">
            <a:spAutoFit/>
          </a:bodyPr>
          <a:lstStyle/>
          <a:p>
            <a:pPr algn="ctr"/>
            <a:r>
              <a:rPr lang="en-US" sz="3200" b="1" dirty="0" smtClean="0"/>
              <a:t>BRRD</a:t>
            </a:r>
            <a:endParaRPr lang="en-US" sz="3200" b="1" dirty="0"/>
          </a:p>
        </p:txBody>
      </p:sp>
      <p:sp>
        <p:nvSpPr>
          <p:cNvPr id="3" name="TextBox 2"/>
          <p:cNvSpPr txBox="1"/>
          <p:nvPr/>
        </p:nvSpPr>
        <p:spPr>
          <a:xfrm>
            <a:off x="3581400" y="2667000"/>
            <a:ext cx="4724400" cy="369332"/>
          </a:xfrm>
          <a:prstGeom prst="rect">
            <a:avLst/>
          </a:prstGeom>
          <a:noFill/>
        </p:spPr>
        <p:txBody>
          <a:bodyPr wrap="square" rtlCol="0">
            <a:spAutoFit/>
          </a:bodyPr>
          <a:lstStyle/>
          <a:p>
            <a:pPr algn="ctr"/>
            <a:r>
              <a:rPr lang="en-US" b="1" dirty="0" smtClean="0"/>
              <a:t>Delivery and Washout </a:t>
            </a:r>
            <a:r>
              <a:rPr lang="en-US" b="1" dirty="0"/>
              <a:t>L</a:t>
            </a:r>
            <a:r>
              <a:rPr lang="en-US" b="1" dirty="0" smtClean="0"/>
              <a:t>ocations</a:t>
            </a:r>
            <a:endParaRPr lang="en-US" b="1" dirty="0"/>
          </a:p>
        </p:txBody>
      </p:sp>
    </p:spTree>
    <p:extLst>
      <p:ext uri="{BB962C8B-B14F-4D97-AF65-F5344CB8AC3E}">
        <p14:creationId xmlns:p14="http://schemas.microsoft.com/office/powerpoint/2010/main" val="2764342005"/>
      </p:ext>
    </p:extLst>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35" y="1143000"/>
            <a:ext cx="9084530" cy="5715000"/>
          </a:xfrm>
          <a:prstGeom prst="rect">
            <a:avLst/>
          </a:prstGeom>
        </p:spPr>
      </p:pic>
    </p:spTree>
    <p:extLst>
      <p:ext uri="{BB962C8B-B14F-4D97-AF65-F5344CB8AC3E}">
        <p14:creationId xmlns:p14="http://schemas.microsoft.com/office/powerpoint/2010/main" val="458778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smtClean="0"/>
              <a:t>Order Penalties</a:t>
            </a:r>
          </a:p>
        </p:txBody>
      </p:sp>
      <p:graphicFrame>
        <p:nvGraphicFramePr>
          <p:cNvPr id="7171" name="Group 3"/>
          <p:cNvGraphicFramePr>
            <a:graphicFrameLocks noGrp="1"/>
          </p:cNvGraphicFramePr>
          <p:nvPr>
            <p:ph idx="4294967295"/>
            <p:extLst>
              <p:ext uri="{D42A27DB-BD31-4B8C-83A1-F6EECF244321}">
                <p14:modId xmlns:p14="http://schemas.microsoft.com/office/powerpoint/2010/main" val="3522548601"/>
              </p:ext>
            </p:extLst>
          </p:nvPr>
        </p:nvGraphicFramePr>
        <p:xfrm>
          <a:off x="457200" y="1447800"/>
          <a:ext cx="8077200" cy="4495800"/>
        </p:xfrm>
        <a:graphic>
          <a:graphicData uri="http://schemas.openxmlformats.org/drawingml/2006/table">
            <a:tbl>
              <a:tblPr/>
              <a:tblGrid>
                <a:gridCol w="2895600"/>
                <a:gridCol w="5181600"/>
              </a:tblGrid>
              <a:tr h="381000">
                <a:tc>
                  <a:txBody>
                    <a:bodyPr/>
                    <a:lstStyle/>
                    <a:p>
                      <a:pPr marL="0" marR="0" lvl="0" indent="0" algn="l" defTabSz="865188"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Arial" charset="0"/>
                        </a:rPr>
                        <a:t>Penalty</a:t>
                      </a:r>
                      <a:endParaRPr kumimoji="0" lang="en-US" sz="1800" b="0" i="0" u="none" strike="noStrike" cap="none" normalizeH="0" baseline="0" dirty="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5188"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Violation</a:t>
                      </a:r>
                      <a:endParaRPr kumimoji="0" lang="en-US" sz="18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865188"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$2,000</a:t>
                      </a:r>
                      <a:r>
                        <a:rPr kumimoji="0" lang="en-US" sz="1800" b="0" i="0" u="none" strike="noStrike" cap="none" normalizeH="0" baseline="0" smtClean="0">
                          <a:ln>
                            <a:noFill/>
                          </a:ln>
                          <a:solidFill>
                            <a:schemeClr val="tx1"/>
                          </a:solidFill>
                          <a:effectLst/>
                          <a:latin typeface="Verdana" pitchFamily="34" charset="0"/>
                          <a:cs typeface="Arial" charset="0"/>
                        </a:rPr>
                        <a:t> violation/day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5188"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Failure to</a:t>
                      </a:r>
                      <a:r>
                        <a:rPr kumimoji="0" lang="en-US" sz="1800" b="0" i="0" u="none" strike="noStrike" cap="none" normalizeH="0" baseline="0" smtClean="0">
                          <a:ln>
                            <a:noFill/>
                          </a:ln>
                          <a:solidFill>
                            <a:schemeClr val="tx1"/>
                          </a:solidFill>
                          <a:effectLst/>
                          <a:latin typeface="Verdana" pitchFamily="34" charset="0"/>
                          <a:cs typeface="Arial" charset="0"/>
                        </a:rPr>
                        <a:t> comply with:</a:t>
                      </a:r>
                    </a:p>
                    <a:p>
                      <a:pPr marL="457200" marR="0" lvl="1" indent="0" algn="l" defTabSz="865188" rtl="0" eaLnBrk="1" fontAlgn="base" latinLnBrk="0" hangingPunct="1">
                        <a:lnSpc>
                          <a:spcPct val="100000"/>
                        </a:lnSpc>
                        <a:spcBef>
                          <a:spcPct val="0"/>
                        </a:spcBef>
                        <a:spcAft>
                          <a:spcPts val="600"/>
                        </a:spcAft>
                        <a:buClrTx/>
                        <a:buSzTx/>
                        <a:buFontTx/>
                        <a:buChar char="–"/>
                        <a:tabLst/>
                      </a:pPr>
                      <a:r>
                        <a:rPr kumimoji="0" lang="en-US" sz="1600" b="0" i="0" u="none" strike="noStrike" cap="none" normalizeH="0" baseline="0" smtClean="0">
                          <a:ln>
                            <a:noFill/>
                          </a:ln>
                          <a:solidFill>
                            <a:schemeClr val="tx1"/>
                          </a:solidFill>
                          <a:effectLst/>
                          <a:latin typeface="Verdana" pitchFamily="34" charset="0"/>
                          <a:cs typeface="Arial" charset="0"/>
                        </a:rPr>
                        <a:t>Street cleaning requirements</a:t>
                      </a:r>
                    </a:p>
                    <a:p>
                      <a:pPr marL="457200" marR="0" lvl="1" indent="0" algn="l" defTabSz="865188" rtl="0" eaLnBrk="1" fontAlgn="base" latinLnBrk="0" hangingPunct="1">
                        <a:lnSpc>
                          <a:spcPct val="100000"/>
                        </a:lnSpc>
                        <a:spcBef>
                          <a:spcPct val="0"/>
                        </a:spcBef>
                        <a:spcAft>
                          <a:spcPts val="600"/>
                        </a:spcAft>
                        <a:buClrTx/>
                        <a:buSzTx/>
                        <a:buFontTx/>
                        <a:buChar char="–"/>
                        <a:tabLst/>
                      </a:pPr>
                      <a:r>
                        <a:rPr kumimoji="0" lang="en-US" sz="1600" b="0" i="0" u="none" strike="noStrike" cap="none" normalizeH="0" baseline="0" smtClean="0">
                          <a:ln>
                            <a:noFill/>
                          </a:ln>
                          <a:solidFill>
                            <a:schemeClr val="tx1"/>
                          </a:solidFill>
                          <a:effectLst/>
                          <a:latin typeface="Verdana" pitchFamily="34" charset="0"/>
                          <a:cs typeface="Arial" charset="0"/>
                        </a:rPr>
                        <a:t>Truck inspection and wash procedures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865188"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$4,000 </a:t>
                      </a:r>
                      <a:r>
                        <a:rPr kumimoji="0" lang="en-US" sz="1800" b="0" i="0" u="none" strike="noStrike" cap="none" normalizeH="0" baseline="0" smtClean="0">
                          <a:ln>
                            <a:noFill/>
                          </a:ln>
                          <a:solidFill>
                            <a:schemeClr val="tx1"/>
                          </a:solidFill>
                          <a:effectLst/>
                          <a:latin typeface="Verdana" pitchFamily="34" charset="0"/>
                          <a:cs typeface="Arial" charset="0"/>
                        </a:rPr>
                        <a:t>violation/day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5188"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Failure to</a:t>
                      </a:r>
                      <a:r>
                        <a:rPr kumimoji="0" lang="en-US" sz="1800" b="0" i="0" u="none" strike="noStrike" cap="none" normalizeH="0" baseline="0" smtClean="0">
                          <a:ln>
                            <a:noFill/>
                          </a:ln>
                          <a:solidFill>
                            <a:schemeClr val="tx1"/>
                          </a:solidFill>
                          <a:effectLst/>
                          <a:latin typeface="Verdana" pitchFamily="34" charset="0"/>
                          <a:cs typeface="Arial" charset="0"/>
                        </a:rPr>
                        <a:t> construct vehicle wash stations as specified by the Order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865188"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$1,500 </a:t>
                      </a:r>
                      <a:r>
                        <a:rPr kumimoji="0" lang="en-US" sz="1800" b="0" i="0" u="none" strike="noStrike" cap="none" normalizeH="0" baseline="0" smtClean="0">
                          <a:ln>
                            <a:noFill/>
                          </a:ln>
                          <a:solidFill>
                            <a:schemeClr val="tx1"/>
                          </a:solidFill>
                          <a:effectLst/>
                          <a:latin typeface="Verdana" pitchFamily="34" charset="0"/>
                          <a:cs typeface="Arial" charset="0"/>
                        </a:rPr>
                        <a:t>violation/day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5188"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Arial" charset="0"/>
                        </a:rPr>
                        <a:t>Failure to</a:t>
                      </a:r>
                      <a:r>
                        <a:rPr kumimoji="0" lang="en-US" sz="1800" b="0" i="0" u="none" strike="noStrike" cap="none" normalizeH="0" baseline="0" smtClean="0">
                          <a:ln>
                            <a:noFill/>
                          </a:ln>
                          <a:solidFill>
                            <a:schemeClr val="tx1"/>
                          </a:solidFill>
                          <a:effectLst/>
                          <a:latin typeface="Verdana" pitchFamily="34" charset="0"/>
                          <a:cs typeface="Arial" charset="0"/>
                        </a:rPr>
                        <a:t> submit written monthly monitoring report as required.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6400">
                <a:tc>
                  <a:txBody>
                    <a:bodyPr/>
                    <a:lstStyle/>
                    <a:p>
                      <a:pPr marL="0" marR="0" lvl="0" indent="0" algn="l" defTabSz="865188"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rgbClr val="FF0000"/>
                          </a:solidFill>
                          <a:effectLst/>
                          <a:latin typeface="Verdana" pitchFamily="34" charset="0"/>
                          <a:cs typeface="Arial" charset="0"/>
                        </a:rPr>
                        <a:t>$10,000 </a:t>
                      </a:r>
                      <a:r>
                        <a:rPr kumimoji="0" lang="en-US" sz="1800" b="0" i="0" u="none" strike="noStrike" cap="none" normalizeH="0" baseline="0" dirty="0" smtClean="0">
                          <a:ln>
                            <a:noFill/>
                          </a:ln>
                          <a:solidFill>
                            <a:srgbClr val="FF0000"/>
                          </a:solidFill>
                          <a:effectLst/>
                          <a:latin typeface="Verdana" pitchFamily="34" charset="0"/>
                          <a:cs typeface="Arial" charset="0"/>
                        </a:rPr>
                        <a:t>per violation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865188" rtl="0" eaLnBrk="1" fontAlgn="base" latinLnBrk="0" hangingPunct="1">
                        <a:lnSpc>
                          <a:spcPct val="100000"/>
                        </a:lnSpc>
                        <a:spcBef>
                          <a:spcPct val="0"/>
                        </a:spcBef>
                        <a:spcAft>
                          <a:spcPts val="600"/>
                        </a:spcAft>
                        <a:buClrTx/>
                        <a:buSzTx/>
                        <a:buFontTx/>
                        <a:buChar char="•"/>
                        <a:tabLst/>
                      </a:pPr>
                      <a:r>
                        <a:rPr kumimoji="0" lang="en-US" sz="1800" b="1" i="0" u="none" strike="noStrike" cap="none" normalizeH="0" baseline="0" dirty="0" smtClean="0">
                          <a:ln>
                            <a:noFill/>
                          </a:ln>
                          <a:solidFill>
                            <a:srgbClr val="FF0000"/>
                          </a:solidFill>
                          <a:effectLst/>
                          <a:latin typeface="Verdana" pitchFamily="34" charset="0"/>
                          <a:cs typeface="Arial" charset="0"/>
                        </a:rPr>
                        <a:t>Loading a truck that has been Bad Ordered and not repaired.</a:t>
                      </a:r>
                    </a:p>
                    <a:p>
                      <a:pPr marL="342900" marR="0" lvl="0" indent="-342900" algn="l" defTabSz="865188" rtl="0" eaLnBrk="1" fontAlgn="base" latinLnBrk="0" hangingPunct="1">
                        <a:lnSpc>
                          <a:spcPct val="100000"/>
                        </a:lnSpc>
                        <a:spcBef>
                          <a:spcPct val="0"/>
                        </a:spcBef>
                        <a:spcAft>
                          <a:spcPts val="600"/>
                        </a:spcAft>
                        <a:buClrTx/>
                        <a:buSzTx/>
                        <a:buFontTx/>
                        <a:buChar char="•"/>
                        <a:tabLst/>
                      </a:pPr>
                      <a:r>
                        <a:rPr kumimoji="0" lang="en-US" sz="1800" b="1" i="0" u="none" strike="noStrike" cap="none" normalizeH="0" baseline="0" dirty="0" smtClean="0">
                          <a:ln>
                            <a:noFill/>
                          </a:ln>
                          <a:solidFill>
                            <a:srgbClr val="FF0000"/>
                          </a:solidFill>
                          <a:effectLst/>
                          <a:latin typeface="Verdana" pitchFamily="34" charset="0"/>
                          <a:cs typeface="Arial" charset="0"/>
                        </a:rPr>
                        <a:t>Any release of lead-bearing material from a truck to any non-DRC property.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15469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Concentrate Truck Inspections</a:t>
            </a:r>
          </a:p>
        </p:txBody>
      </p:sp>
      <p:grpSp>
        <p:nvGrpSpPr>
          <p:cNvPr id="20483" name="Group 23"/>
          <p:cNvGrpSpPr>
            <a:grpSpLocks/>
          </p:cNvGrpSpPr>
          <p:nvPr/>
        </p:nvGrpSpPr>
        <p:grpSpPr bwMode="auto">
          <a:xfrm>
            <a:off x="1752600" y="1295400"/>
            <a:ext cx="5549900" cy="4932363"/>
            <a:chOff x="308" y="850"/>
            <a:chExt cx="3496" cy="3107"/>
          </a:xfrm>
        </p:grpSpPr>
        <p:sp>
          <p:nvSpPr>
            <p:cNvPr id="20484" name="Rectangle 24"/>
            <p:cNvSpPr>
              <a:spLocks noChangeArrowheads="1"/>
            </p:cNvSpPr>
            <p:nvPr/>
          </p:nvSpPr>
          <p:spPr bwMode="auto">
            <a:xfrm>
              <a:off x="312" y="1347"/>
              <a:ext cx="676" cy="376"/>
            </a:xfrm>
            <a:prstGeom prst="rect">
              <a:avLst/>
            </a:prstGeom>
            <a:gradFill rotWithShape="1">
              <a:gsLst>
                <a:gs pos="0">
                  <a:schemeClr val="bg1"/>
                </a:gs>
                <a:gs pos="100000">
                  <a:srgbClr val="FFFF66"/>
                </a:gs>
              </a:gsLst>
              <a:lin ang="0" scaled="1"/>
            </a:gradFill>
            <a:ln w="12700">
              <a:solidFill>
                <a:srgbClr val="009900"/>
              </a:solidFill>
              <a:miter lim="800000"/>
              <a:headEnd/>
              <a:tailEnd/>
            </a:ln>
          </p:spPr>
          <p:txBody>
            <a:bodyPr wrap="none" anchor="ctr"/>
            <a:lstStyle/>
            <a:p>
              <a:pPr algn="ctr">
                <a:lnSpc>
                  <a:spcPct val="95000"/>
                </a:lnSpc>
              </a:pPr>
              <a:r>
                <a:rPr lang="en-US" sz="900">
                  <a:latin typeface="Arial Black" pitchFamily="34" charset="0"/>
                </a:rPr>
                <a:t>Inspect Truck </a:t>
              </a:r>
            </a:p>
            <a:p>
              <a:pPr algn="ctr">
                <a:lnSpc>
                  <a:spcPct val="95000"/>
                </a:lnSpc>
              </a:pPr>
              <a:r>
                <a:rPr lang="en-US" sz="900">
                  <a:latin typeface="Arial Black" pitchFamily="34" charset="0"/>
                </a:rPr>
                <a:t>Prior to Loading</a:t>
              </a:r>
            </a:p>
            <a:p>
              <a:pPr algn="ctr">
                <a:lnSpc>
                  <a:spcPct val="95000"/>
                </a:lnSpc>
              </a:pPr>
              <a:r>
                <a:rPr lang="en-US" sz="900">
                  <a:latin typeface="Arial Black" pitchFamily="34" charset="0"/>
                </a:rPr>
                <a:t>and Unloading</a:t>
              </a:r>
            </a:p>
          </p:txBody>
        </p:sp>
        <p:sp>
          <p:nvSpPr>
            <p:cNvPr id="20485" name="AutoShape 25"/>
            <p:cNvSpPr>
              <a:spLocks noChangeArrowheads="1"/>
            </p:cNvSpPr>
            <p:nvPr/>
          </p:nvSpPr>
          <p:spPr bwMode="auto">
            <a:xfrm>
              <a:off x="524" y="1743"/>
              <a:ext cx="240" cy="288"/>
            </a:xfrm>
            <a:prstGeom prst="downArrow">
              <a:avLst>
                <a:gd name="adj1" fmla="val 37500"/>
                <a:gd name="adj2" fmla="val 37500"/>
              </a:avLst>
            </a:prstGeom>
            <a:gradFill rotWithShape="1">
              <a:gsLst>
                <a:gs pos="0">
                  <a:schemeClr val="bg1"/>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US"/>
            </a:p>
          </p:txBody>
        </p:sp>
        <p:sp>
          <p:nvSpPr>
            <p:cNvPr id="20486" name="AutoShape 26"/>
            <p:cNvSpPr>
              <a:spLocks noChangeArrowheads="1"/>
            </p:cNvSpPr>
            <p:nvPr/>
          </p:nvSpPr>
          <p:spPr bwMode="auto">
            <a:xfrm rot="-5400000">
              <a:off x="1032" y="2117"/>
              <a:ext cx="240" cy="288"/>
            </a:xfrm>
            <a:prstGeom prst="downArrow">
              <a:avLst>
                <a:gd name="adj1" fmla="val 37500"/>
                <a:gd name="adj2" fmla="val 37500"/>
              </a:avLst>
            </a:prstGeom>
            <a:gradFill rotWithShape="1">
              <a:gsLst>
                <a:gs pos="0">
                  <a:schemeClr val="bg1"/>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US"/>
            </a:p>
          </p:txBody>
        </p:sp>
        <p:sp>
          <p:nvSpPr>
            <p:cNvPr id="20487" name="Oval 27"/>
            <p:cNvSpPr>
              <a:spLocks noChangeArrowheads="1"/>
            </p:cNvSpPr>
            <p:nvPr/>
          </p:nvSpPr>
          <p:spPr bwMode="auto">
            <a:xfrm>
              <a:off x="3386" y="3205"/>
              <a:ext cx="394" cy="394"/>
            </a:xfrm>
            <a:prstGeom prst="ellipse">
              <a:avLst/>
            </a:prstGeom>
            <a:gradFill rotWithShape="1">
              <a:gsLst>
                <a:gs pos="0">
                  <a:srgbClr val="FFFFFF"/>
                </a:gs>
                <a:gs pos="100000">
                  <a:srgbClr val="FF0000">
                    <a:alpha val="53998"/>
                  </a:srgbClr>
                </a:gs>
              </a:gsLst>
              <a:path path="shape">
                <a:fillToRect l="50000" t="50000" r="50000" b="50000"/>
              </a:path>
            </a:gradFill>
            <a:ln w="9525">
              <a:solidFill>
                <a:srgbClr val="009900"/>
              </a:solidFill>
              <a:round/>
              <a:headEnd/>
              <a:tailEnd/>
            </a:ln>
          </p:spPr>
          <p:txBody>
            <a:bodyPr wrap="none" anchor="ctr"/>
            <a:lstStyle/>
            <a:p>
              <a:endParaRPr lang="en-US"/>
            </a:p>
          </p:txBody>
        </p:sp>
        <p:sp>
          <p:nvSpPr>
            <p:cNvPr id="20488" name="Text Box 28"/>
            <p:cNvSpPr txBox="1">
              <a:spLocks noChangeArrowheads="1"/>
            </p:cNvSpPr>
            <p:nvPr/>
          </p:nvSpPr>
          <p:spPr bwMode="auto">
            <a:xfrm>
              <a:off x="3364" y="3311"/>
              <a:ext cx="44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lnSpc>
                  <a:spcPct val="80000"/>
                </a:lnSpc>
              </a:pPr>
              <a:r>
                <a:rPr lang="en-US" sz="900" b="1">
                  <a:latin typeface="Arial Black" pitchFamily="34" charset="0"/>
                </a:rPr>
                <a:t>Sample</a:t>
              </a:r>
            </a:p>
            <a:p>
              <a:pPr algn="ctr" eaLnBrk="1" hangingPunct="1">
                <a:lnSpc>
                  <a:spcPct val="80000"/>
                </a:lnSpc>
              </a:pPr>
              <a:r>
                <a:rPr lang="en-US" sz="900" b="1">
                  <a:latin typeface="Arial Black" pitchFamily="34" charset="0"/>
                </a:rPr>
                <a:t>Wipe</a:t>
              </a:r>
            </a:p>
          </p:txBody>
        </p:sp>
        <p:sp>
          <p:nvSpPr>
            <p:cNvPr id="20489" name="Rectangle 29"/>
            <p:cNvSpPr>
              <a:spLocks noChangeArrowheads="1"/>
            </p:cNvSpPr>
            <p:nvPr/>
          </p:nvSpPr>
          <p:spPr bwMode="auto">
            <a:xfrm>
              <a:off x="308" y="2073"/>
              <a:ext cx="676" cy="376"/>
            </a:xfrm>
            <a:prstGeom prst="rect">
              <a:avLst/>
            </a:prstGeom>
            <a:gradFill rotWithShape="1">
              <a:gsLst>
                <a:gs pos="0">
                  <a:schemeClr val="bg1"/>
                </a:gs>
                <a:gs pos="100000">
                  <a:srgbClr val="FFFF66"/>
                </a:gs>
              </a:gsLst>
              <a:lin ang="0" scaled="1"/>
            </a:gradFill>
            <a:ln w="12700">
              <a:solidFill>
                <a:srgbClr val="009900"/>
              </a:solidFill>
              <a:miter lim="800000"/>
              <a:headEnd/>
              <a:tailEnd/>
            </a:ln>
          </p:spPr>
          <p:txBody>
            <a:bodyPr wrap="none" anchor="ctr"/>
            <a:lstStyle/>
            <a:p>
              <a:pPr algn="ctr">
                <a:lnSpc>
                  <a:spcPct val="95000"/>
                </a:lnSpc>
              </a:pPr>
              <a:r>
                <a:rPr lang="en-US" sz="900">
                  <a:latin typeface="Arial Black" pitchFamily="34" charset="0"/>
                </a:rPr>
                <a:t>Load</a:t>
              </a:r>
            </a:p>
            <a:p>
              <a:pPr algn="ctr">
                <a:lnSpc>
                  <a:spcPct val="95000"/>
                </a:lnSpc>
              </a:pPr>
              <a:r>
                <a:rPr lang="en-US" sz="900">
                  <a:latin typeface="Arial Black" pitchFamily="34" charset="0"/>
                </a:rPr>
                <a:t>or Unload</a:t>
              </a:r>
            </a:p>
          </p:txBody>
        </p:sp>
        <p:sp>
          <p:nvSpPr>
            <p:cNvPr id="20490" name="Rectangle 30"/>
            <p:cNvSpPr>
              <a:spLocks noChangeArrowheads="1"/>
            </p:cNvSpPr>
            <p:nvPr/>
          </p:nvSpPr>
          <p:spPr bwMode="auto">
            <a:xfrm>
              <a:off x="1340" y="2073"/>
              <a:ext cx="676" cy="376"/>
            </a:xfrm>
            <a:prstGeom prst="rect">
              <a:avLst/>
            </a:prstGeom>
            <a:gradFill rotWithShape="1">
              <a:gsLst>
                <a:gs pos="0">
                  <a:schemeClr val="bg1"/>
                </a:gs>
                <a:gs pos="100000">
                  <a:srgbClr val="FFFF66"/>
                </a:gs>
              </a:gsLst>
              <a:lin ang="0" scaled="1"/>
            </a:gradFill>
            <a:ln w="12700">
              <a:solidFill>
                <a:srgbClr val="009900"/>
              </a:solidFill>
              <a:miter lim="800000"/>
              <a:headEnd/>
              <a:tailEnd/>
            </a:ln>
          </p:spPr>
          <p:txBody>
            <a:bodyPr wrap="none" anchor="ctr"/>
            <a:lstStyle/>
            <a:p>
              <a:pPr algn="ctr">
                <a:lnSpc>
                  <a:spcPct val="95000"/>
                </a:lnSpc>
              </a:pPr>
              <a:r>
                <a:rPr lang="en-US" sz="900">
                  <a:latin typeface="Arial Black" pitchFamily="34" charset="0"/>
                </a:rPr>
                <a:t>Inspect</a:t>
              </a:r>
            </a:p>
          </p:txBody>
        </p:sp>
        <p:sp>
          <p:nvSpPr>
            <p:cNvPr id="20491" name="AutoShape 31"/>
            <p:cNvSpPr>
              <a:spLocks noChangeArrowheads="1"/>
            </p:cNvSpPr>
            <p:nvPr/>
          </p:nvSpPr>
          <p:spPr bwMode="auto">
            <a:xfrm rot="-5400000">
              <a:off x="2064" y="2117"/>
              <a:ext cx="240" cy="288"/>
            </a:xfrm>
            <a:prstGeom prst="downArrow">
              <a:avLst>
                <a:gd name="adj1" fmla="val 37500"/>
                <a:gd name="adj2" fmla="val 37500"/>
              </a:avLst>
            </a:prstGeom>
            <a:gradFill rotWithShape="1">
              <a:gsLst>
                <a:gs pos="0">
                  <a:schemeClr val="bg1"/>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US"/>
            </a:p>
          </p:txBody>
        </p:sp>
        <p:sp>
          <p:nvSpPr>
            <p:cNvPr id="20492" name="Rectangle 32"/>
            <p:cNvSpPr>
              <a:spLocks noChangeArrowheads="1"/>
            </p:cNvSpPr>
            <p:nvPr/>
          </p:nvSpPr>
          <p:spPr bwMode="auto">
            <a:xfrm>
              <a:off x="2372" y="2073"/>
              <a:ext cx="676" cy="376"/>
            </a:xfrm>
            <a:prstGeom prst="rect">
              <a:avLst/>
            </a:prstGeom>
            <a:gradFill rotWithShape="1">
              <a:gsLst>
                <a:gs pos="0">
                  <a:schemeClr val="bg1"/>
                </a:gs>
                <a:gs pos="100000">
                  <a:srgbClr val="FFFF66"/>
                </a:gs>
              </a:gsLst>
              <a:lin ang="0" scaled="1"/>
            </a:gradFill>
            <a:ln w="12700">
              <a:solidFill>
                <a:srgbClr val="009900"/>
              </a:solidFill>
              <a:miter lim="800000"/>
              <a:headEnd/>
              <a:tailEnd/>
            </a:ln>
          </p:spPr>
          <p:txBody>
            <a:bodyPr wrap="none" anchor="ctr"/>
            <a:lstStyle/>
            <a:p>
              <a:pPr algn="ctr">
                <a:lnSpc>
                  <a:spcPct val="95000"/>
                </a:lnSpc>
              </a:pPr>
              <a:r>
                <a:rPr lang="en-US" sz="900">
                  <a:latin typeface="Arial Black" pitchFamily="34" charset="0"/>
                </a:rPr>
                <a:t>Wash</a:t>
              </a:r>
            </a:p>
          </p:txBody>
        </p:sp>
        <p:sp>
          <p:nvSpPr>
            <p:cNvPr id="20493" name="AutoShape 33"/>
            <p:cNvSpPr>
              <a:spLocks noChangeArrowheads="1"/>
            </p:cNvSpPr>
            <p:nvPr/>
          </p:nvSpPr>
          <p:spPr bwMode="auto">
            <a:xfrm rot="5400000" flipH="1">
              <a:off x="3096" y="3257"/>
              <a:ext cx="240" cy="288"/>
            </a:xfrm>
            <a:prstGeom prst="downArrow">
              <a:avLst>
                <a:gd name="adj1" fmla="val 37500"/>
                <a:gd name="adj2" fmla="val 37500"/>
              </a:avLst>
            </a:prstGeom>
            <a:gradFill rotWithShape="1">
              <a:gsLst>
                <a:gs pos="0">
                  <a:schemeClr val="bg1"/>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US"/>
            </a:p>
          </p:txBody>
        </p:sp>
        <p:sp>
          <p:nvSpPr>
            <p:cNvPr id="20494" name="Rectangle 34"/>
            <p:cNvSpPr>
              <a:spLocks noChangeArrowheads="1"/>
            </p:cNvSpPr>
            <p:nvPr/>
          </p:nvSpPr>
          <p:spPr bwMode="auto">
            <a:xfrm>
              <a:off x="2380" y="2833"/>
              <a:ext cx="676" cy="376"/>
            </a:xfrm>
            <a:prstGeom prst="rect">
              <a:avLst/>
            </a:prstGeom>
            <a:gradFill rotWithShape="1">
              <a:gsLst>
                <a:gs pos="0">
                  <a:schemeClr val="bg1"/>
                </a:gs>
                <a:gs pos="100000">
                  <a:srgbClr val="FFFF66"/>
                </a:gs>
              </a:gsLst>
              <a:lin ang="0" scaled="1"/>
            </a:gradFill>
            <a:ln w="12700">
              <a:solidFill>
                <a:srgbClr val="009900"/>
              </a:solidFill>
              <a:miter lim="800000"/>
              <a:headEnd/>
              <a:tailEnd/>
            </a:ln>
          </p:spPr>
          <p:txBody>
            <a:bodyPr wrap="none" anchor="ctr"/>
            <a:lstStyle/>
            <a:p>
              <a:pPr algn="ctr">
                <a:lnSpc>
                  <a:spcPct val="95000"/>
                </a:lnSpc>
              </a:pPr>
              <a:r>
                <a:rPr lang="en-US" sz="900">
                  <a:latin typeface="Arial Black" pitchFamily="34" charset="0"/>
                </a:rPr>
                <a:t>Final</a:t>
              </a:r>
            </a:p>
            <a:p>
              <a:pPr algn="ctr">
                <a:lnSpc>
                  <a:spcPct val="95000"/>
                </a:lnSpc>
              </a:pPr>
              <a:r>
                <a:rPr lang="en-US" sz="900">
                  <a:latin typeface="Arial Black" pitchFamily="34" charset="0"/>
                </a:rPr>
                <a:t>Inspection</a:t>
              </a:r>
            </a:p>
          </p:txBody>
        </p:sp>
        <p:sp>
          <p:nvSpPr>
            <p:cNvPr id="20495" name="AutoShape 35"/>
            <p:cNvSpPr>
              <a:spLocks noChangeArrowheads="1"/>
            </p:cNvSpPr>
            <p:nvPr/>
          </p:nvSpPr>
          <p:spPr bwMode="auto">
            <a:xfrm>
              <a:off x="2608" y="3247"/>
              <a:ext cx="240" cy="288"/>
            </a:xfrm>
            <a:prstGeom prst="downArrow">
              <a:avLst>
                <a:gd name="adj1" fmla="val 37500"/>
                <a:gd name="adj2" fmla="val 37500"/>
              </a:avLst>
            </a:prstGeom>
            <a:gradFill rotWithShape="1">
              <a:gsLst>
                <a:gs pos="0">
                  <a:schemeClr val="bg1"/>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US"/>
            </a:p>
          </p:txBody>
        </p:sp>
        <p:sp>
          <p:nvSpPr>
            <p:cNvPr id="20496" name="Rectangle 36"/>
            <p:cNvSpPr>
              <a:spLocks noChangeArrowheads="1"/>
            </p:cNvSpPr>
            <p:nvPr/>
          </p:nvSpPr>
          <p:spPr bwMode="auto">
            <a:xfrm>
              <a:off x="2396" y="3581"/>
              <a:ext cx="676" cy="376"/>
            </a:xfrm>
            <a:prstGeom prst="rect">
              <a:avLst/>
            </a:prstGeom>
            <a:gradFill rotWithShape="1">
              <a:gsLst>
                <a:gs pos="0">
                  <a:schemeClr val="bg1"/>
                </a:gs>
                <a:gs pos="100000">
                  <a:srgbClr val="FFFF66"/>
                </a:gs>
              </a:gsLst>
              <a:lin ang="0" scaled="1"/>
            </a:gradFill>
            <a:ln w="12700">
              <a:solidFill>
                <a:srgbClr val="009900"/>
              </a:solidFill>
              <a:miter lim="800000"/>
              <a:headEnd/>
              <a:tailEnd/>
            </a:ln>
          </p:spPr>
          <p:txBody>
            <a:bodyPr wrap="none" anchor="ctr"/>
            <a:lstStyle/>
            <a:p>
              <a:pPr algn="ctr">
                <a:lnSpc>
                  <a:spcPct val="95000"/>
                </a:lnSpc>
              </a:pPr>
              <a:r>
                <a:rPr lang="en-US" sz="900">
                  <a:latin typeface="Arial Black" pitchFamily="34" charset="0"/>
                </a:rPr>
                <a:t>Truck</a:t>
              </a:r>
            </a:p>
            <a:p>
              <a:pPr algn="ctr">
                <a:lnSpc>
                  <a:spcPct val="95000"/>
                </a:lnSpc>
              </a:pPr>
              <a:r>
                <a:rPr lang="en-US" sz="900">
                  <a:latin typeface="Arial Black" pitchFamily="34" charset="0"/>
                </a:rPr>
                <a:t>Exits Facility</a:t>
              </a:r>
            </a:p>
          </p:txBody>
        </p:sp>
        <p:sp>
          <p:nvSpPr>
            <p:cNvPr id="20497" name="AutoShape 37"/>
            <p:cNvSpPr>
              <a:spLocks noChangeArrowheads="1"/>
            </p:cNvSpPr>
            <p:nvPr/>
          </p:nvSpPr>
          <p:spPr bwMode="auto">
            <a:xfrm>
              <a:off x="2584" y="2483"/>
              <a:ext cx="240" cy="288"/>
            </a:xfrm>
            <a:prstGeom prst="downArrow">
              <a:avLst>
                <a:gd name="adj1" fmla="val 37500"/>
                <a:gd name="adj2" fmla="val 37500"/>
              </a:avLst>
            </a:prstGeom>
            <a:gradFill rotWithShape="1">
              <a:gsLst>
                <a:gs pos="0">
                  <a:schemeClr val="bg1"/>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US"/>
            </a:p>
          </p:txBody>
        </p:sp>
        <p:sp>
          <p:nvSpPr>
            <p:cNvPr id="20498" name="Text Box 38"/>
            <p:cNvSpPr txBox="1">
              <a:spLocks noChangeArrowheads="1"/>
            </p:cNvSpPr>
            <p:nvPr/>
          </p:nvSpPr>
          <p:spPr bwMode="auto">
            <a:xfrm>
              <a:off x="1163" y="903"/>
              <a:ext cx="15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b="1">
                  <a:latin typeface="Arial" charset="0"/>
                </a:rPr>
                <a:t>The Transportation </a:t>
              </a:r>
            </a:p>
            <a:p>
              <a:pPr algn="ctr" eaLnBrk="1" hangingPunct="1"/>
              <a:r>
                <a:rPr lang="en-US" sz="1800" b="1">
                  <a:latin typeface="Arial" charset="0"/>
                </a:rPr>
                <a:t>Compliance Process</a:t>
              </a:r>
            </a:p>
          </p:txBody>
        </p:sp>
        <p:pic>
          <p:nvPicPr>
            <p:cNvPr id="20499"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 y="850"/>
              <a:ext cx="476"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32217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mtClean="0"/>
              <a:t>Inspection Form</a:t>
            </a:r>
          </a:p>
        </p:txBody>
      </p:sp>
      <p:pic>
        <p:nvPicPr>
          <p:cNvPr id="146633" name="Picture 73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91491"/>
            <a:ext cx="6967538" cy="5238750"/>
          </a:xfrm>
          <a:prstGeom prst="rect">
            <a:avLst/>
          </a:prstGeom>
          <a:noFill/>
          <a:ln w="12700">
            <a:solidFill>
              <a:schemeClr val="tx1"/>
            </a:solidFill>
            <a:miter lim="800000"/>
            <a:headEnd/>
            <a:tailEnd/>
          </a:ln>
          <a:effectLst>
            <a:outerShdw dist="107763" dir="8100000" algn="ctr" rotWithShape="0">
              <a:schemeClr val="bg2">
                <a:alpha val="50000"/>
              </a:schemeClr>
            </a:outerShdw>
          </a:effectLst>
          <a:extLst>
            <a:ext uri="{909E8E84-426E-40DD-AFC4-6F175D3DCCD1}">
              <a14:hiddenFill xmlns:a14="http://schemas.microsoft.com/office/drawing/2010/main">
                <a:solidFill>
                  <a:schemeClr val="bg1"/>
                </a:solidFill>
              </a14:hiddenFill>
            </a:ext>
          </a:extLst>
        </p:spPr>
      </p:pic>
    </p:spTree>
    <p:extLst>
      <p:ext uri="{BB962C8B-B14F-4D97-AF65-F5344CB8AC3E}">
        <p14:creationId xmlns:p14="http://schemas.microsoft.com/office/powerpoint/2010/main" val="1346758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Operating Guidelines</a:t>
            </a:r>
          </a:p>
        </p:txBody>
      </p:sp>
      <p:sp>
        <p:nvSpPr>
          <p:cNvPr id="208899" name="Rectangle 3"/>
          <p:cNvSpPr>
            <a:spLocks noGrp="1" noChangeArrowheads="1"/>
          </p:cNvSpPr>
          <p:nvPr>
            <p:ph type="body" sz="half" idx="2"/>
          </p:nvPr>
        </p:nvSpPr>
        <p:spPr>
          <a:xfrm>
            <a:off x="0" y="1953491"/>
            <a:ext cx="3811588" cy="1749770"/>
          </a:xfrm>
        </p:spPr>
        <p:txBody>
          <a:bodyPr/>
          <a:lstStyle/>
          <a:p>
            <a:pPr>
              <a:buFontTx/>
              <a:buNone/>
              <a:defRPr/>
            </a:pPr>
            <a:r>
              <a:rPr lang="en-US" sz="3200" dirty="0" smtClean="0">
                <a:effectLst>
                  <a:outerShdw blurRad="38100" dist="38100" dir="2700000" algn="tl">
                    <a:srgbClr val="C0C0C0"/>
                  </a:outerShdw>
                </a:effectLst>
              </a:rPr>
              <a:t>Inspect</a:t>
            </a:r>
          </a:p>
          <a:p>
            <a:pPr>
              <a:buFontTx/>
              <a:buNone/>
              <a:defRPr/>
            </a:pPr>
            <a:r>
              <a:rPr lang="en-US" sz="3200" dirty="0" smtClean="0">
                <a:effectLst>
                  <a:outerShdw blurRad="38100" dist="38100" dir="2700000" algn="tl">
                    <a:srgbClr val="C0C0C0"/>
                  </a:outerShdw>
                </a:effectLst>
              </a:rPr>
              <a:t>Tarp for </a:t>
            </a:r>
          </a:p>
          <a:p>
            <a:pPr>
              <a:buFontTx/>
              <a:buNone/>
              <a:defRPr/>
            </a:pPr>
            <a:r>
              <a:rPr lang="en-US" sz="3200" dirty="0" smtClean="0">
                <a:effectLst>
                  <a:outerShdw blurRad="38100" dist="38100" dir="2700000" algn="tl">
                    <a:srgbClr val="C0C0C0"/>
                  </a:outerShdw>
                </a:effectLst>
              </a:rPr>
              <a:t>Holes</a:t>
            </a:r>
          </a:p>
        </p:txBody>
      </p:sp>
      <p:sp>
        <p:nvSpPr>
          <p:cNvPr id="3" name="Rectangle 2"/>
          <p:cNvSpPr/>
          <p:nvPr/>
        </p:nvSpPr>
        <p:spPr>
          <a:xfrm>
            <a:off x="2667000" y="2056656"/>
            <a:ext cx="3352800" cy="1646605"/>
          </a:xfrm>
          <a:prstGeom prst="rect">
            <a:avLst/>
          </a:prstGeom>
        </p:spPr>
        <p:txBody>
          <a:bodyPr wrap="square">
            <a:spAutoFit/>
          </a:bodyPr>
          <a:lstStyle/>
          <a:p>
            <a:pPr marL="231775" indent="-231775" algn="ctr" defTabSz="865188" eaLnBrk="0" fontAlgn="base" hangingPunct="0">
              <a:spcBef>
                <a:spcPct val="0"/>
              </a:spcBef>
              <a:spcAft>
                <a:spcPts val="600"/>
              </a:spcAft>
              <a:defRPr/>
            </a:pPr>
            <a:r>
              <a:rPr lang="en-US" sz="3200" kern="0" dirty="0">
                <a:solidFill>
                  <a:srgbClr val="000000"/>
                </a:solidFill>
                <a:effectLst>
                  <a:outerShdw blurRad="38100" dist="38100" dir="2700000" algn="tl">
                    <a:srgbClr val="C0C0C0"/>
                  </a:outerShdw>
                </a:effectLst>
              </a:rPr>
              <a:t>Inspect</a:t>
            </a:r>
          </a:p>
          <a:p>
            <a:pPr marL="231775" indent="-231775" algn="ctr" defTabSz="865188" eaLnBrk="0" fontAlgn="base" hangingPunct="0">
              <a:spcBef>
                <a:spcPct val="0"/>
              </a:spcBef>
              <a:spcAft>
                <a:spcPts val="600"/>
              </a:spcAft>
              <a:defRPr/>
            </a:pPr>
            <a:r>
              <a:rPr lang="en-US" sz="3200" kern="0" dirty="0" smtClean="0">
                <a:solidFill>
                  <a:srgbClr val="000000"/>
                </a:solidFill>
                <a:effectLst>
                  <a:outerShdw blurRad="38100" dist="38100" dir="2700000" algn="tl">
                    <a:srgbClr val="C0C0C0"/>
                  </a:outerShdw>
                </a:effectLst>
              </a:rPr>
              <a:t>Bed liner and Bed For Holes</a:t>
            </a:r>
            <a:endParaRPr lang="en-US" sz="3200" kern="0" dirty="0">
              <a:solidFill>
                <a:srgbClr val="000000"/>
              </a:solidFill>
              <a:effectLst>
                <a:outerShdw blurRad="38100" dist="38100" dir="2700000" algn="tl">
                  <a:srgbClr val="C0C0C0"/>
                </a:outerShdw>
              </a:effectLst>
            </a:endParaRPr>
          </a:p>
        </p:txBody>
      </p:sp>
      <p:sp>
        <p:nvSpPr>
          <p:cNvPr id="4" name="Rectangle 3"/>
          <p:cNvSpPr/>
          <p:nvPr/>
        </p:nvSpPr>
        <p:spPr>
          <a:xfrm>
            <a:off x="62345" y="4104382"/>
            <a:ext cx="4572000" cy="1077218"/>
          </a:xfrm>
          <a:prstGeom prst="rect">
            <a:avLst/>
          </a:prstGeom>
        </p:spPr>
        <p:txBody>
          <a:bodyPr>
            <a:spAutoFit/>
          </a:bodyPr>
          <a:lstStyle/>
          <a:p>
            <a:pPr marL="231775" indent="-231775" defTabSz="865188" eaLnBrk="0" fontAlgn="base" hangingPunct="0">
              <a:spcBef>
                <a:spcPct val="0"/>
              </a:spcBef>
              <a:spcAft>
                <a:spcPts val="600"/>
              </a:spcAft>
            </a:pPr>
            <a:r>
              <a:rPr lang="en-US" sz="3200" kern="0" dirty="0">
                <a:solidFill>
                  <a:srgbClr val="000000"/>
                </a:solidFill>
                <a:effectLst>
                  <a:outerShdw blurRad="38100" dist="38100" dir="2700000" algn="tl">
                    <a:srgbClr val="C0C0C0"/>
                  </a:outerShdw>
                </a:effectLst>
              </a:rPr>
              <a:t>Inspect for Holes &amp; Cleanliness</a:t>
            </a:r>
          </a:p>
        </p:txBody>
      </p:sp>
      <p:sp>
        <p:nvSpPr>
          <p:cNvPr id="5" name="Rectangle 4"/>
          <p:cNvSpPr/>
          <p:nvPr/>
        </p:nvSpPr>
        <p:spPr>
          <a:xfrm>
            <a:off x="5257800" y="2133600"/>
            <a:ext cx="3771900" cy="1077218"/>
          </a:xfrm>
          <a:prstGeom prst="rect">
            <a:avLst/>
          </a:prstGeom>
        </p:spPr>
        <p:txBody>
          <a:bodyPr wrap="square">
            <a:spAutoFit/>
          </a:bodyPr>
          <a:lstStyle/>
          <a:p>
            <a:pPr marL="231775" indent="-231775" algn="ctr" defTabSz="865188" eaLnBrk="0" fontAlgn="base" hangingPunct="0">
              <a:spcBef>
                <a:spcPct val="0"/>
              </a:spcBef>
              <a:spcAft>
                <a:spcPts val="600"/>
              </a:spcAft>
              <a:defRPr/>
            </a:pPr>
            <a:r>
              <a:rPr lang="en-US" sz="3200" kern="0" dirty="0">
                <a:solidFill>
                  <a:srgbClr val="000000"/>
                </a:solidFill>
                <a:effectLst>
                  <a:outerShdw blurRad="38100" dist="38100" dir="2700000" algn="tl">
                    <a:srgbClr val="C0C0C0"/>
                  </a:outerShdw>
                </a:effectLst>
              </a:rPr>
              <a:t>Inspect for </a:t>
            </a:r>
            <a:br>
              <a:rPr lang="en-US" sz="3200" kern="0" dirty="0">
                <a:solidFill>
                  <a:srgbClr val="000000"/>
                </a:solidFill>
                <a:effectLst>
                  <a:outerShdw blurRad="38100" dist="38100" dir="2700000" algn="tl">
                    <a:srgbClr val="C0C0C0"/>
                  </a:outerShdw>
                </a:effectLst>
              </a:rPr>
            </a:br>
            <a:r>
              <a:rPr lang="en-US" sz="3200" kern="0" dirty="0">
                <a:solidFill>
                  <a:srgbClr val="000000"/>
                </a:solidFill>
                <a:effectLst>
                  <a:outerShdw blurRad="38100" dist="38100" dir="2700000" algn="tl">
                    <a:srgbClr val="C0C0C0"/>
                  </a:outerShdw>
                </a:effectLst>
              </a:rPr>
              <a:t>Placards</a:t>
            </a:r>
          </a:p>
        </p:txBody>
      </p:sp>
      <p:sp>
        <p:nvSpPr>
          <p:cNvPr id="6" name="Rectangle 5"/>
          <p:cNvSpPr/>
          <p:nvPr/>
        </p:nvSpPr>
        <p:spPr>
          <a:xfrm>
            <a:off x="4457700" y="4419600"/>
            <a:ext cx="4572000" cy="2062103"/>
          </a:xfrm>
          <a:prstGeom prst="rect">
            <a:avLst/>
          </a:prstGeom>
        </p:spPr>
        <p:txBody>
          <a:bodyPr>
            <a:spAutoFit/>
          </a:bodyPr>
          <a:lstStyle/>
          <a:p>
            <a:pPr marL="231775" indent="-231775" algn="ctr" defTabSz="865188" eaLnBrk="0" fontAlgn="base" hangingPunct="0">
              <a:spcBef>
                <a:spcPct val="0"/>
              </a:spcBef>
              <a:spcAft>
                <a:spcPts val="600"/>
              </a:spcAft>
              <a:defRPr/>
            </a:pPr>
            <a:r>
              <a:rPr lang="en-US" sz="3200" kern="0" dirty="0">
                <a:solidFill>
                  <a:srgbClr val="000000"/>
                </a:solidFill>
                <a:effectLst>
                  <a:outerShdw blurRad="38100" dist="38100" dir="2700000" algn="tl">
                    <a:srgbClr val="C0C0C0"/>
                  </a:outerShdw>
                </a:effectLst>
              </a:rPr>
              <a:t>Inspect </a:t>
            </a:r>
            <a:r>
              <a:rPr lang="en-US" sz="3200" kern="0" dirty="0" smtClean="0">
                <a:solidFill>
                  <a:srgbClr val="000000"/>
                </a:solidFill>
                <a:effectLst>
                  <a:outerShdw blurRad="38100" dist="38100" dir="2700000" algn="tl">
                    <a:srgbClr val="C0C0C0"/>
                  </a:outerShdw>
                </a:effectLst>
              </a:rPr>
              <a:t>Tailgate, Air Locks </a:t>
            </a:r>
            <a:r>
              <a:rPr lang="en-US" sz="3200" kern="0" dirty="0">
                <a:solidFill>
                  <a:srgbClr val="000000"/>
                </a:solidFill>
                <a:effectLst>
                  <a:outerShdw blurRad="38100" dist="38100" dir="2700000" algn="tl">
                    <a:srgbClr val="C0C0C0"/>
                  </a:outerShdw>
                </a:effectLst>
              </a:rPr>
              <a:t>and Permanently Sealed Grain Door </a:t>
            </a:r>
          </a:p>
        </p:txBody>
      </p:sp>
      <p:sp>
        <p:nvSpPr>
          <p:cNvPr id="7" name="TextBox 6"/>
          <p:cNvSpPr txBox="1"/>
          <p:nvPr/>
        </p:nvSpPr>
        <p:spPr>
          <a:xfrm>
            <a:off x="685800" y="1219200"/>
            <a:ext cx="7543800" cy="584775"/>
          </a:xfrm>
          <a:prstGeom prst="rect">
            <a:avLst/>
          </a:prstGeom>
          <a:noFill/>
        </p:spPr>
        <p:txBody>
          <a:bodyPr wrap="square" rtlCol="0">
            <a:spAutoFit/>
          </a:bodyPr>
          <a:lstStyle/>
          <a:p>
            <a:pPr algn="ctr"/>
            <a:r>
              <a:rPr lang="en-US" sz="3200" dirty="0">
                <a:solidFill>
                  <a:srgbClr val="FF0000"/>
                </a:solidFill>
              </a:rPr>
              <a:t>Before Loading Inspection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145" y="5181600"/>
            <a:ext cx="3505200"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63418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Operating Guidelines</a:t>
            </a:r>
          </a:p>
        </p:txBody>
      </p:sp>
      <p:sp>
        <p:nvSpPr>
          <p:cNvPr id="208899" name="Rectangle 3"/>
          <p:cNvSpPr>
            <a:spLocks noGrp="1" noChangeArrowheads="1"/>
          </p:cNvSpPr>
          <p:nvPr>
            <p:ph type="body" sz="half" idx="2"/>
          </p:nvPr>
        </p:nvSpPr>
        <p:spPr>
          <a:xfrm>
            <a:off x="21609" y="3771712"/>
            <a:ext cx="8991599" cy="1382018"/>
          </a:xfrm>
        </p:spPr>
        <p:txBody>
          <a:bodyPr/>
          <a:lstStyle/>
          <a:p>
            <a:pPr algn="ctr">
              <a:buFontTx/>
              <a:buNone/>
              <a:defRPr/>
            </a:pPr>
            <a:r>
              <a:rPr lang="en-US" sz="3200" dirty="0" smtClean="0">
                <a:effectLst>
                  <a:outerShdw blurRad="38100" dist="38100" dir="2700000" algn="tl">
                    <a:srgbClr val="C0C0C0"/>
                  </a:outerShdw>
                </a:effectLst>
              </a:rPr>
              <a:t>Inspect</a:t>
            </a:r>
          </a:p>
          <a:p>
            <a:pPr algn="ctr">
              <a:buFontTx/>
              <a:buNone/>
              <a:defRPr/>
            </a:pPr>
            <a:r>
              <a:rPr lang="en-US" sz="3200" dirty="0" smtClean="0">
                <a:effectLst>
                  <a:outerShdw blurRad="38100" dist="38100" dir="2700000" algn="tl">
                    <a:srgbClr val="C0C0C0"/>
                  </a:outerShdw>
                </a:effectLst>
              </a:rPr>
              <a:t>Tarp Position Correct</a:t>
            </a:r>
          </a:p>
        </p:txBody>
      </p:sp>
      <p:sp>
        <p:nvSpPr>
          <p:cNvPr id="4" name="Rectangle 3"/>
          <p:cNvSpPr/>
          <p:nvPr/>
        </p:nvSpPr>
        <p:spPr>
          <a:xfrm>
            <a:off x="31171" y="2352517"/>
            <a:ext cx="8929255" cy="584775"/>
          </a:xfrm>
          <a:prstGeom prst="rect">
            <a:avLst/>
          </a:prstGeom>
        </p:spPr>
        <p:txBody>
          <a:bodyPr wrap="square">
            <a:spAutoFit/>
          </a:bodyPr>
          <a:lstStyle/>
          <a:p>
            <a:pPr marL="231775" lvl="0" indent="-231775" algn="ctr" defTabSz="865188" eaLnBrk="0" fontAlgn="base" hangingPunct="0">
              <a:spcBef>
                <a:spcPct val="0"/>
              </a:spcBef>
              <a:spcAft>
                <a:spcPts val="600"/>
              </a:spcAft>
            </a:pPr>
            <a:r>
              <a:rPr lang="en-US" sz="3200" kern="0" dirty="0" smtClean="0">
                <a:solidFill>
                  <a:srgbClr val="000000"/>
                </a:solidFill>
                <a:effectLst>
                  <a:outerShdw blurRad="38100" dist="38100" dir="2700000" algn="tl">
                    <a:srgbClr val="C0C0C0"/>
                  </a:outerShdw>
                </a:effectLst>
              </a:rPr>
              <a:t>Sweep Off Trailer Rim</a:t>
            </a:r>
            <a:endParaRPr lang="en-US" sz="3200" kern="0" dirty="0">
              <a:solidFill>
                <a:srgbClr val="000000"/>
              </a:solidFill>
              <a:effectLst>
                <a:outerShdw blurRad="38100" dist="38100" dir="2700000" algn="tl">
                  <a:srgbClr val="C0C0C0"/>
                </a:outerShdw>
              </a:effectLst>
            </a:endParaRPr>
          </a:p>
        </p:txBody>
      </p:sp>
      <p:sp>
        <p:nvSpPr>
          <p:cNvPr id="7" name="TextBox 6"/>
          <p:cNvSpPr txBox="1"/>
          <p:nvPr/>
        </p:nvSpPr>
        <p:spPr>
          <a:xfrm>
            <a:off x="685800" y="1219200"/>
            <a:ext cx="7543800" cy="584775"/>
          </a:xfrm>
          <a:prstGeom prst="rect">
            <a:avLst/>
          </a:prstGeom>
          <a:noFill/>
        </p:spPr>
        <p:txBody>
          <a:bodyPr wrap="square" rtlCol="0">
            <a:spAutoFit/>
          </a:bodyPr>
          <a:lstStyle/>
          <a:p>
            <a:pPr algn="ctr"/>
            <a:r>
              <a:rPr lang="en-US" sz="3200" dirty="0" smtClean="0">
                <a:solidFill>
                  <a:srgbClr val="FF0000"/>
                </a:solidFill>
              </a:rPr>
              <a:t>After Loading Inspection</a:t>
            </a:r>
            <a:endParaRPr lang="en-US" sz="3200" dirty="0">
              <a:solidFill>
                <a:srgbClr val="FF0000"/>
              </a:solidFill>
            </a:endParaRPr>
          </a:p>
        </p:txBody>
      </p:sp>
    </p:spTree>
    <p:extLst>
      <p:ext uri="{BB962C8B-B14F-4D97-AF65-F5344CB8AC3E}">
        <p14:creationId xmlns:p14="http://schemas.microsoft.com/office/powerpoint/2010/main" val="42435459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Operating Guidelines</a:t>
            </a:r>
          </a:p>
        </p:txBody>
      </p:sp>
      <p:sp>
        <p:nvSpPr>
          <p:cNvPr id="3" name="Rectangle 2"/>
          <p:cNvSpPr/>
          <p:nvPr/>
        </p:nvSpPr>
        <p:spPr>
          <a:xfrm>
            <a:off x="228600" y="2056656"/>
            <a:ext cx="3505200" cy="1154162"/>
          </a:xfrm>
          <a:prstGeom prst="rect">
            <a:avLst/>
          </a:prstGeom>
        </p:spPr>
        <p:txBody>
          <a:bodyPr wrap="square">
            <a:spAutoFit/>
          </a:bodyPr>
          <a:lstStyle/>
          <a:p>
            <a:pPr marL="231775" indent="-231775" algn="ctr" defTabSz="865188" eaLnBrk="0" fontAlgn="base" hangingPunct="0">
              <a:spcBef>
                <a:spcPct val="0"/>
              </a:spcBef>
              <a:spcAft>
                <a:spcPts val="600"/>
              </a:spcAft>
              <a:defRPr/>
            </a:pPr>
            <a:r>
              <a:rPr lang="en-US" sz="3200" kern="0" dirty="0">
                <a:solidFill>
                  <a:srgbClr val="000000"/>
                </a:solidFill>
                <a:effectLst>
                  <a:outerShdw blurRad="38100" dist="38100" dir="2700000" algn="tl">
                    <a:srgbClr val="C0C0C0"/>
                  </a:outerShdw>
                </a:effectLst>
              </a:rPr>
              <a:t>Inspect</a:t>
            </a:r>
          </a:p>
          <a:p>
            <a:pPr marL="231775" indent="-231775" algn="ctr" defTabSz="865188" eaLnBrk="0" fontAlgn="base" hangingPunct="0">
              <a:spcBef>
                <a:spcPct val="0"/>
              </a:spcBef>
              <a:spcAft>
                <a:spcPts val="600"/>
              </a:spcAft>
              <a:defRPr/>
            </a:pPr>
            <a:r>
              <a:rPr lang="en-US" sz="3200" kern="0" dirty="0">
                <a:solidFill>
                  <a:srgbClr val="000000"/>
                </a:solidFill>
                <a:effectLst>
                  <a:outerShdw blurRad="38100" dist="38100" dir="2700000" algn="tl">
                    <a:srgbClr val="C0C0C0"/>
                  </a:outerShdw>
                </a:effectLst>
              </a:rPr>
              <a:t>Wing Nuts</a:t>
            </a:r>
          </a:p>
        </p:txBody>
      </p:sp>
      <p:sp>
        <p:nvSpPr>
          <p:cNvPr id="4" name="Rectangle 3"/>
          <p:cNvSpPr/>
          <p:nvPr/>
        </p:nvSpPr>
        <p:spPr>
          <a:xfrm>
            <a:off x="51954" y="3210818"/>
            <a:ext cx="8967355" cy="584775"/>
          </a:xfrm>
          <a:prstGeom prst="rect">
            <a:avLst/>
          </a:prstGeom>
        </p:spPr>
        <p:txBody>
          <a:bodyPr wrap="square">
            <a:spAutoFit/>
          </a:bodyPr>
          <a:lstStyle/>
          <a:p>
            <a:pPr marL="231775" indent="-231775" algn="ctr" defTabSz="865188" eaLnBrk="0" fontAlgn="base" hangingPunct="0">
              <a:spcBef>
                <a:spcPct val="0"/>
              </a:spcBef>
              <a:spcAft>
                <a:spcPts val="600"/>
              </a:spcAft>
            </a:pPr>
            <a:r>
              <a:rPr lang="en-US" sz="3200" kern="0" dirty="0">
                <a:solidFill>
                  <a:srgbClr val="000000"/>
                </a:solidFill>
                <a:effectLst>
                  <a:outerShdw blurRad="38100" dist="38100" dir="2700000" algn="tl">
                    <a:srgbClr val="C0C0C0"/>
                  </a:outerShdw>
                </a:effectLst>
              </a:rPr>
              <a:t>Inspect for Holes &amp; Cleanliness</a:t>
            </a:r>
          </a:p>
        </p:txBody>
      </p:sp>
      <p:sp>
        <p:nvSpPr>
          <p:cNvPr id="5" name="Rectangle 4"/>
          <p:cNvSpPr/>
          <p:nvPr/>
        </p:nvSpPr>
        <p:spPr>
          <a:xfrm>
            <a:off x="5257800" y="2133600"/>
            <a:ext cx="3771900" cy="1077218"/>
          </a:xfrm>
          <a:prstGeom prst="rect">
            <a:avLst/>
          </a:prstGeom>
        </p:spPr>
        <p:txBody>
          <a:bodyPr wrap="square">
            <a:spAutoFit/>
          </a:bodyPr>
          <a:lstStyle/>
          <a:p>
            <a:pPr marL="231775" indent="-231775" algn="ctr" defTabSz="865188" eaLnBrk="0" fontAlgn="base" hangingPunct="0">
              <a:spcBef>
                <a:spcPct val="0"/>
              </a:spcBef>
              <a:spcAft>
                <a:spcPts val="600"/>
              </a:spcAft>
              <a:defRPr/>
            </a:pPr>
            <a:r>
              <a:rPr lang="en-US" sz="3200" kern="0" dirty="0">
                <a:solidFill>
                  <a:srgbClr val="000000"/>
                </a:solidFill>
                <a:effectLst>
                  <a:outerShdw blurRad="38100" dist="38100" dir="2700000" algn="tl">
                    <a:srgbClr val="C0C0C0"/>
                  </a:outerShdw>
                </a:effectLst>
              </a:rPr>
              <a:t>Inspect for </a:t>
            </a:r>
            <a:br>
              <a:rPr lang="en-US" sz="3200" kern="0" dirty="0">
                <a:solidFill>
                  <a:srgbClr val="000000"/>
                </a:solidFill>
                <a:effectLst>
                  <a:outerShdw blurRad="38100" dist="38100" dir="2700000" algn="tl">
                    <a:srgbClr val="C0C0C0"/>
                  </a:outerShdw>
                </a:effectLst>
              </a:rPr>
            </a:br>
            <a:r>
              <a:rPr lang="en-US" sz="3200" kern="0" dirty="0">
                <a:solidFill>
                  <a:srgbClr val="000000"/>
                </a:solidFill>
                <a:effectLst>
                  <a:outerShdw blurRad="38100" dist="38100" dir="2700000" algn="tl">
                    <a:srgbClr val="C0C0C0"/>
                  </a:outerShdw>
                </a:effectLst>
              </a:rPr>
              <a:t>Placards</a:t>
            </a:r>
          </a:p>
        </p:txBody>
      </p:sp>
      <p:sp>
        <p:nvSpPr>
          <p:cNvPr id="7" name="TextBox 6"/>
          <p:cNvSpPr txBox="1"/>
          <p:nvPr/>
        </p:nvSpPr>
        <p:spPr>
          <a:xfrm>
            <a:off x="62345" y="1219200"/>
            <a:ext cx="8967354" cy="584775"/>
          </a:xfrm>
          <a:prstGeom prst="rect">
            <a:avLst/>
          </a:prstGeom>
          <a:noFill/>
        </p:spPr>
        <p:txBody>
          <a:bodyPr wrap="square" rtlCol="0">
            <a:spAutoFit/>
          </a:bodyPr>
          <a:lstStyle/>
          <a:p>
            <a:pPr algn="ctr"/>
            <a:r>
              <a:rPr lang="en-US" sz="3200" dirty="0" smtClean="0">
                <a:solidFill>
                  <a:srgbClr val="FF0000"/>
                </a:solidFill>
              </a:rPr>
              <a:t>After Truck Wash Inspection</a:t>
            </a:r>
            <a:endParaRPr lang="en-US" sz="3200" dirty="0">
              <a:solidFill>
                <a:srgbClr val="FF0000"/>
              </a:solidFill>
            </a:endParaRPr>
          </a:p>
        </p:txBody>
      </p:sp>
      <p:sp>
        <p:nvSpPr>
          <p:cNvPr id="10" name="Rectangle 9"/>
          <p:cNvSpPr/>
          <p:nvPr/>
        </p:nvSpPr>
        <p:spPr>
          <a:xfrm>
            <a:off x="561109" y="3889138"/>
            <a:ext cx="8305800" cy="1077218"/>
          </a:xfrm>
          <a:prstGeom prst="rect">
            <a:avLst/>
          </a:prstGeom>
        </p:spPr>
        <p:txBody>
          <a:bodyPr wrap="square">
            <a:spAutoFit/>
          </a:bodyPr>
          <a:lstStyle/>
          <a:p>
            <a:pPr marL="231775" indent="-231775" algn="ctr" defTabSz="865188" eaLnBrk="0" fontAlgn="base" hangingPunct="0">
              <a:spcBef>
                <a:spcPct val="0"/>
              </a:spcBef>
              <a:spcAft>
                <a:spcPts val="600"/>
              </a:spcAft>
              <a:defRPr/>
            </a:pPr>
            <a:r>
              <a:rPr lang="en-US" sz="3200" kern="0" dirty="0">
                <a:solidFill>
                  <a:srgbClr val="000000"/>
                </a:solidFill>
                <a:effectLst>
                  <a:outerShdw blurRad="38100" dist="38100" dir="2700000" algn="tl">
                    <a:srgbClr val="C0C0C0"/>
                  </a:outerShdw>
                </a:effectLst>
              </a:rPr>
              <a:t>Inspect </a:t>
            </a:r>
            <a:r>
              <a:rPr lang="en-US" sz="3200" kern="0" dirty="0" smtClean="0">
                <a:solidFill>
                  <a:srgbClr val="000000"/>
                </a:solidFill>
                <a:effectLst>
                  <a:outerShdw blurRad="38100" dist="38100" dir="2700000" algn="tl">
                    <a:srgbClr val="C0C0C0"/>
                  </a:outerShdw>
                </a:effectLst>
              </a:rPr>
              <a:t>Tailgate, Air Locks and </a:t>
            </a:r>
            <a:r>
              <a:rPr lang="en-US" sz="3200" kern="0" dirty="0">
                <a:solidFill>
                  <a:srgbClr val="000000"/>
                </a:solidFill>
                <a:effectLst>
                  <a:outerShdw blurRad="38100" dist="38100" dir="2700000" algn="tl">
                    <a:srgbClr val="C0C0C0"/>
                  </a:outerShdw>
                </a:effectLst>
              </a:rPr>
              <a:t>Permanently Sealed Grain Door </a:t>
            </a:r>
          </a:p>
        </p:txBody>
      </p:sp>
    </p:spTree>
    <p:extLst>
      <p:ext uri="{BB962C8B-B14F-4D97-AF65-F5344CB8AC3E}">
        <p14:creationId xmlns:p14="http://schemas.microsoft.com/office/powerpoint/2010/main" val="42593786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Operating Guidelines</a:t>
            </a:r>
          </a:p>
        </p:txBody>
      </p:sp>
      <p:sp>
        <p:nvSpPr>
          <p:cNvPr id="208899" name="Rectangle 3"/>
          <p:cNvSpPr>
            <a:spLocks noGrp="1" noChangeArrowheads="1"/>
          </p:cNvSpPr>
          <p:nvPr>
            <p:ph type="body" sz="half" idx="2"/>
          </p:nvPr>
        </p:nvSpPr>
        <p:spPr>
          <a:xfrm>
            <a:off x="0" y="1953491"/>
            <a:ext cx="3811588" cy="1382018"/>
          </a:xfrm>
        </p:spPr>
        <p:txBody>
          <a:bodyPr/>
          <a:lstStyle/>
          <a:p>
            <a:pPr>
              <a:buFontTx/>
              <a:buNone/>
              <a:defRPr/>
            </a:pPr>
            <a:r>
              <a:rPr lang="en-US" sz="3200" dirty="0" smtClean="0">
                <a:effectLst>
                  <a:outerShdw blurRad="38100" dist="38100" dir="2700000" algn="tl">
                    <a:srgbClr val="C0C0C0"/>
                  </a:outerShdw>
                </a:effectLst>
              </a:rPr>
              <a:t>Inspect</a:t>
            </a:r>
          </a:p>
          <a:p>
            <a:pPr>
              <a:buFontTx/>
              <a:buNone/>
              <a:defRPr/>
            </a:pPr>
            <a:r>
              <a:rPr lang="en-US" sz="3200" dirty="0" smtClean="0">
                <a:effectLst>
                  <a:outerShdw blurRad="38100" dist="38100" dir="2700000" algn="tl">
                    <a:srgbClr val="C0C0C0"/>
                  </a:outerShdw>
                </a:effectLst>
              </a:rPr>
              <a:t>Tarp</a:t>
            </a:r>
          </a:p>
        </p:txBody>
      </p:sp>
      <p:sp>
        <p:nvSpPr>
          <p:cNvPr id="3" name="Rectangle 2"/>
          <p:cNvSpPr/>
          <p:nvPr/>
        </p:nvSpPr>
        <p:spPr>
          <a:xfrm>
            <a:off x="2209800" y="2056656"/>
            <a:ext cx="3505200" cy="1154162"/>
          </a:xfrm>
          <a:prstGeom prst="rect">
            <a:avLst/>
          </a:prstGeom>
        </p:spPr>
        <p:txBody>
          <a:bodyPr wrap="square">
            <a:spAutoFit/>
          </a:bodyPr>
          <a:lstStyle/>
          <a:p>
            <a:pPr marL="231775" indent="-231775" algn="ctr" defTabSz="865188" eaLnBrk="0" fontAlgn="base" hangingPunct="0">
              <a:spcBef>
                <a:spcPct val="0"/>
              </a:spcBef>
              <a:spcAft>
                <a:spcPts val="600"/>
              </a:spcAft>
              <a:defRPr/>
            </a:pPr>
            <a:r>
              <a:rPr lang="en-US" sz="3200" kern="0" dirty="0">
                <a:solidFill>
                  <a:srgbClr val="000000"/>
                </a:solidFill>
                <a:effectLst>
                  <a:outerShdw blurRad="38100" dist="38100" dir="2700000" algn="tl">
                    <a:srgbClr val="C0C0C0"/>
                  </a:outerShdw>
                </a:effectLst>
              </a:rPr>
              <a:t>Inspect</a:t>
            </a:r>
          </a:p>
          <a:p>
            <a:pPr marL="231775" indent="-231775" algn="ctr" defTabSz="865188" eaLnBrk="0" fontAlgn="base" hangingPunct="0">
              <a:spcBef>
                <a:spcPct val="0"/>
              </a:spcBef>
              <a:spcAft>
                <a:spcPts val="600"/>
              </a:spcAft>
              <a:defRPr/>
            </a:pPr>
            <a:r>
              <a:rPr lang="en-US" sz="3200" kern="0" dirty="0">
                <a:solidFill>
                  <a:srgbClr val="000000"/>
                </a:solidFill>
                <a:effectLst>
                  <a:outerShdw blurRad="38100" dist="38100" dir="2700000" algn="tl">
                    <a:srgbClr val="C0C0C0"/>
                  </a:outerShdw>
                </a:effectLst>
              </a:rPr>
              <a:t>Wing Nuts</a:t>
            </a:r>
          </a:p>
        </p:txBody>
      </p:sp>
      <p:sp>
        <p:nvSpPr>
          <p:cNvPr id="4" name="Rectangle 3"/>
          <p:cNvSpPr/>
          <p:nvPr/>
        </p:nvSpPr>
        <p:spPr>
          <a:xfrm>
            <a:off x="62345" y="3633327"/>
            <a:ext cx="4572000" cy="1077218"/>
          </a:xfrm>
          <a:prstGeom prst="rect">
            <a:avLst/>
          </a:prstGeom>
        </p:spPr>
        <p:txBody>
          <a:bodyPr>
            <a:spAutoFit/>
          </a:bodyPr>
          <a:lstStyle/>
          <a:p>
            <a:pPr marL="231775" indent="-231775" defTabSz="865188" eaLnBrk="0" fontAlgn="base" hangingPunct="0">
              <a:spcBef>
                <a:spcPct val="0"/>
              </a:spcBef>
              <a:spcAft>
                <a:spcPts val="600"/>
              </a:spcAft>
            </a:pPr>
            <a:r>
              <a:rPr lang="en-US" sz="3200" kern="0" dirty="0">
                <a:solidFill>
                  <a:srgbClr val="000000"/>
                </a:solidFill>
                <a:effectLst>
                  <a:outerShdw blurRad="38100" dist="38100" dir="2700000" algn="tl">
                    <a:srgbClr val="C0C0C0"/>
                  </a:outerShdw>
                </a:effectLst>
              </a:rPr>
              <a:t>Inspect for Holes &amp; Cleanliness</a:t>
            </a:r>
          </a:p>
        </p:txBody>
      </p:sp>
      <p:sp>
        <p:nvSpPr>
          <p:cNvPr id="5" name="Rectangle 4"/>
          <p:cNvSpPr/>
          <p:nvPr/>
        </p:nvSpPr>
        <p:spPr>
          <a:xfrm>
            <a:off x="5257800" y="2133600"/>
            <a:ext cx="3771900" cy="1077218"/>
          </a:xfrm>
          <a:prstGeom prst="rect">
            <a:avLst/>
          </a:prstGeom>
        </p:spPr>
        <p:txBody>
          <a:bodyPr wrap="square">
            <a:spAutoFit/>
          </a:bodyPr>
          <a:lstStyle/>
          <a:p>
            <a:pPr marL="231775" indent="-231775" algn="ctr" defTabSz="865188" eaLnBrk="0" fontAlgn="base" hangingPunct="0">
              <a:spcBef>
                <a:spcPct val="0"/>
              </a:spcBef>
              <a:spcAft>
                <a:spcPts val="600"/>
              </a:spcAft>
              <a:defRPr/>
            </a:pPr>
            <a:r>
              <a:rPr lang="en-US" sz="3200" kern="0" dirty="0">
                <a:solidFill>
                  <a:srgbClr val="000000"/>
                </a:solidFill>
                <a:effectLst>
                  <a:outerShdw blurRad="38100" dist="38100" dir="2700000" algn="tl">
                    <a:srgbClr val="C0C0C0"/>
                  </a:outerShdw>
                </a:effectLst>
              </a:rPr>
              <a:t>Inspect for </a:t>
            </a:r>
            <a:br>
              <a:rPr lang="en-US" sz="3200" kern="0" dirty="0">
                <a:solidFill>
                  <a:srgbClr val="000000"/>
                </a:solidFill>
                <a:effectLst>
                  <a:outerShdw blurRad="38100" dist="38100" dir="2700000" algn="tl">
                    <a:srgbClr val="C0C0C0"/>
                  </a:outerShdw>
                </a:effectLst>
              </a:rPr>
            </a:br>
            <a:r>
              <a:rPr lang="en-US" sz="3200" kern="0" dirty="0">
                <a:solidFill>
                  <a:srgbClr val="000000"/>
                </a:solidFill>
                <a:effectLst>
                  <a:outerShdw blurRad="38100" dist="38100" dir="2700000" algn="tl">
                    <a:srgbClr val="C0C0C0"/>
                  </a:outerShdw>
                </a:effectLst>
              </a:rPr>
              <a:t>Placards</a:t>
            </a:r>
          </a:p>
        </p:txBody>
      </p:sp>
      <p:sp>
        <p:nvSpPr>
          <p:cNvPr id="6" name="Rectangle 5"/>
          <p:cNvSpPr/>
          <p:nvPr/>
        </p:nvSpPr>
        <p:spPr>
          <a:xfrm>
            <a:off x="4457700" y="3533653"/>
            <a:ext cx="4572000" cy="1569660"/>
          </a:xfrm>
          <a:prstGeom prst="rect">
            <a:avLst/>
          </a:prstGeom>
        </p:spPr>
        <p:txBody>
          <a:bodyPr>
            <a:spAutoFit/>
          </a:bodyPr>
          <a:lstStyle/>
          <a:p>
            <a:pPr marL="231775" indent="-231775" algn="ctr" defTabSz="865188" eaLnBrk="0" fontAlgn="base" hangingPunct="0">
              <a:spcBef>
                <a:spcPct val="0"/>
              </a:spcBef>
              <a:spcAft>
                <a:spcPts val="600"/>
              </a:spcAft>
              <a:defRPr/>
            </a:pPr>
            <a:r>
              <a:rPr lang="en-US" sz="3200" kern="0" dirty="0">
                <a:solidFill>
                  <a:srgbClr val="000000"/>
                </a:solidFill>
                <a:effectLst>
                  <a:outerShdw blurRad="38100" dist="38100" dir="2700000" algn="tl">
                    <a:srgbClr val="C0C0C0"/>
                  </a:outerShdw>
                </a:effectLst>
              </a:rPr>
              <a:t>Inspect Tailgate and Permanently Sealed Grain Door </a:t>
            </a:r>
          </a:p>
        </p:txBody>
      </p:sp>
      <p:sp>
        <p:nvSpPr>
          <p:cNvPr id="7" name="TextBox 6"/>
          <p:cNvSpPr txBox="1"/>
          <p:nvPr/>
        </p:nvSpPr>
        <p:spPr>
          <a:xfrm>
            <a:off x="62345" y="1219200"/>
            <a:ext cx="8967355" cy="584775"/>
          </a:xfrm>
          <a:prstGeom prst="rect">
            <a:avLst/>
          </a:prstGeom>
          <a:noFill/>
        </p:spPr>
        <p:txBody>
          <a:bodyPr wrap="square" rtlCol="0">
            <a:spAutoFit/>
          </a:bodyPr>
          <a:lstStyle/>
          <a:p>
            <a:pPr algn="ctr"/>
            <a:r>
              <a:rPr lang="en-US" sz="3200" dirty="0">
                <a:solidFill>
                  <a:srgbClr val="FF0000"/>
                </a:solidFill>
              </a:rPr>
              <a:t>Before </a:t>
            </a:r>
            <a:r>
              <a:rPr lang="en-US" sz="3200" dirty="0" smtClean="0">
                <a:solidFill>
                  <a:srgbClr val="FF0000"/>
                </a:solidFill>
              </a:rPr>
              <a:t>Unloading </a:t>
            </a:r>
            <a:r>
              <a:rPr lang="en-US" sz="3200" dirty="0">
                <a:solidFill>
                  <a:srgbClr val="FF0000"/>
                </a:solidFill>
              </a:rPr>
              <a:t>Inspection</a:t>
            </a:r>
          </a:p>
        </p:txBody>
      </p:sp>
    </p:spTree>
    <p:extLst>
      <p:ext uri="{BB962C8B-B14F-4D97-AF65-F5344CB8AC3E}">
        <p14:creationId xmlns:p14="http://schemas.microsoft.com/office/powerpoint/2010/main" val="673188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Operating Guidelines</a:t>
            </a:r>
          </a:p>
        </p:txBody>
      </p:sp>
      <p:sp>
        <p:nvSpPr>
          <p:cNvPr id="3" name="Rectangle 2"/>
          <p:cNvSpPr/>
          <p:nvPr/>
        </p:nvSpPr>
        <p:spPr>
          <a:xfrm>
            <a:off x="457200" y="1990085"/>
            <a:ext cx="3505200" cy="584775"/>
          </a:xfrm>
          <a:prstGeom prst="rect">
            <a:avLst/>
          </a:prstGeom>
        </p:spPr>
        <p:txBody>
          <a:bodyPr wrap="square">
            <a:spAutoFit/>
          </a:bodyPr>
          <a:lstStyle/>
          <a:p>
            <a:pPr marL="231775" indent="-231775" algn="ctr" defTabSz="865188" eaLnBrk="0" fontAlgn="base" hangingPunct="0">
              <a:spcBef>
                <a:spcPct val="0"/>
              </a:spcBef>
              <a:spcAft>
                <a:spcPts val="600"/>
              </a:spcAft>
              <a:defRPr/>
            </a:pPr>
            <a:r>
              <a:rPr lang="en-US" sz="3200" kern="0" dirty="0" smtClean="0">
                <a:solidFill>
                  <a:srgbClr val="000000"/>
                </a:solidFill>
                <a:effectLst>
                  <a:outerShdw blurRad="38100" dist="38100" dir="2700000" algn="tl">
                    <a:srgbClr val="C0C0C0"/>
                  </a:outerShdw>
                </a:effectLst>
              </a:rPr>
              <a:t>Wash Out Bed</a:t>
            </a:r>
            <a:endParaRPr lang="en-US" sz="3200" kern="0" dirty="0">
              <a:solidFill>
                <a:srgbClr val="000000"/>
              </a:solidFill>
              <a:effectLst>
                <a:outerShdw blurRad="38100" dist="38100" dir="2700000" algn="tl">
                  <a:srgbClr val="C0C0C0"/>
                </a:outerShdw>
              </a:effectLst>
            </a:endParaRPr>
          </a:p>
        </p:txBody>
      </p:sp>
      <p:sp>
        <p:nvSpPr>
          <p:cNvPr id="4" name="Rectangle 3"/>
          <p:cNvSpPr/>
          <p:nvPr/>
        </p:nvSpPr>
        <p:spPr>
          <a:xfrm>
            <a:off x="62345" y="3633327"/>
            <a:ext cx="4572000" cy="1077218"/>
          </a:xfrm>
          <a:prstGeom prst="rect">
            <a:avLst/>
          </a:prstGeom>
        </p:spPr>
        <p:txBody>
          <a:bodyPr>
            <a:spAutoFit/>
          </a:bodyPr>
          <a:lstStyle/>
          <a:p>
            <a:pPr marL="231775" indent="-231775" defTabSz="865188" eaLnBrk="0" fontAlgn="base" hangingPunct="0">
              <a:spcBef>
                <a:spcPct val="0"/>
              </a:spcBef>
              <a:spcAft>
                <a:spcPts val="600"/>
              </a:spcAft>
            </a:pPr>
            <a:r>
              <a:rPr lang="en-US" sz="3200" kern="0" dirty="0">
                <a:solidFill>
                  <a:srgbClr val="000000"/>
                </a:solidFill>
                <a:effectLst>
                  <a:outerShdw blurRad="38100" dist="38100" dir="2700000" algn="tl">
                    <a:srgbClr val="C0C0C0"/>
                  </a:outerShdw>
                </a:effectLst>
              </a:rPr>
              <a:t>Inspect for Holes &amp; Cleanliness</a:t>
            </a:r>
          </a:p>
        </p:txBody>
      </p:sp>
      <p:sp>
        <p:nvSpPr>
          <p:cNvPr id="6" name="Rectangle 5"/>
          <p:cNvSpPr/>
          <p:nvPr/>
        </p:nvSpPr>
        <p:spPr>
          <a:xfrm>
            <a:off x="4457700" y="3533653"/>
            <a:ext cx="4572000" cy="1569660"/>
          </a:xfrm>
          <a:prstGeom prst="rect">
            <a:avLst/>
          </a:prstGeom>
        </p:spPr>
        <p:txBody>
          <a:bodyPr>
            <a:spAutoFit/>
          </a:bodyPr>
          <a:lstStyle/>
          <a:p>
            <a:pPr marL="231775" indent="-231775" algn="ctr" defTabSz="865188" eaLnBrk="0" fontAlgn="base" hangingPunct="0">
              <a:spcBef>
                <a:spcPct val="0"/>
              </a:spcBef>
              <a:spcAft>
                <a:spcPts val="600"/>
              </a:spcAft>
              <a:defRPr/>
            </a:pPr>
            <a:r>
              <a:rPr lang="en-US" sz="3200" kern="0" dirty="0">
                <a:solidFill>
                  <a:srgbClr val="000000"/>
                </a:solidFill>
                <a:effectLst>
                  <a:outerShdw blurRad="38100" dist="38100" dir="2700000" algn="tl">
                    <a:srgbClr val="C0C0C0"/>
                  </a:outerShdw>
                </a:effectLst>
              </a:rPr>
              <a:t>Inspect Tailgate and Permanently Sealed Grain Door </a:t>
            </a:r>
          </a:p>
        </p:txBody>
      </p:sp>
      <p:sp>
        <p:nvSpPr>
          <p:cNvPr id="7" name="TextBox 6"/>
          <p:cNvSpPr txBox="1"/>
          <p:nvPr/>
        </p:nvSpPr>
        <p:spPr>
          <a:xfrm>
            <a:off x="685800" y="1219200"/>
            <a:ext cx="7543800" cy="584775"/>
          </a:xfrm>
          <a:prstGeom prst="rect">
            <a:avLst/>
          </a:prstGeom>
          <a:noFill/>
        </p:spPr>
        <p:txBody>
          <a:bodyPr wrap="square" rtlCol="0">
            <a:spAutoFit/>
          </a:bodyPr>
          <a:lstStyle/>
          <a:p>
            <a:pPr algn="ctr"/>
            <a:r>
              <a:rPr lang="en-US" sz="3200" dirty="0" smtClean="0">
                <a:solidFill>
                  <a:srgbClr val="FF0000"/>
                </a:solidFill>
              </a:rPr>
              <a:t>After </a:t>
            </a:r>
            <a:r>
              <a:rPr lang="en-US" sz="3200" dirty="0">
                <a:solidFill>
                  <a:srgbClr val="FF0000"/>
                </a:solidFill>
              </a:rPr>
              <a:t>Unloading Inspection</a:t>
            </a:r>
          </a:p>
        </p:txBody>
      </p:sp>
    </p:spTree>
    <p:extLst>
      <p:ext uri="{BB962C8B-B14F-4D97-AF65-F5344CB8AC3E}">
        <p14:creationId xmlns:p14="http://schemas.microsoft.com/office/powerpoint/2010/main" val="390968637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rst Slide">
  <a:themeElements>
    <a:clrScheme name="First Slide 13">
      <a:dk1>
        <a:srgbClr val="000000"/>
      </a:dk1>
      <a:lt1>
        <a:srgbClr val="FFFFFF"/>
      </a:lt1>
      <a:dk2>
        <a:srgbClr val="000000"/>
      </a:dk2>
      <a:lt2>
        <a:srgbClr val="808080"/>
      </a:lt2>
      <a:accent1>
        <a:srgbClr val="F6E03C"/>
      </a:accent1>
      <a:accent2>
        <a:srgbClr val="00CC00"/>
      </a:accent2>
      <a:accent3>
        <a:srgbClr val="FFFFFF"/>
      </a:accent3>
      <a:accent4>
        <a:srgbClr val="000000"/>
      </a:accent4>
      <a:accent5>
        <a:srgbClr val="FAEDAF"/>
      </a:accent5>
      <a:accent6>
        <a:srgbClr val="00B900"/>
      </a:accent6>
      <a:hlink>
        <a:srgbClr val="008000"/>
      </a:hlink>
      <a:folHlink>
        <a:srgbClr val="99CC00"/>
      </a:folHlink>
    </a:clrScheme>
    <a:fontScheme name="First Sli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Firs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rs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rs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rs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rs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rs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rs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rs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rs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rs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rs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rs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irs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rs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rs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rs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rs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rs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rs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rs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rs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rs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rs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rs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irst Slide 13">
        <a:dk1>
          <a:srgbClr val="000000"/>
        </a:dk1>
        <a:lt1>
          <a:srgbClr val="FFFFFF"/>
        </a:lt1>
        <a:dk2>
          <a:srgbClr val="000000"/>
        </a:dk2>
        <a:lt2>
          <a:srgbClr val="808080"/>
        </a:lt2>
        <a:accent1>
          <a:srgbClr val="F6E03C"/>
        </a:accent1>
        <a:accent2>
          <a:srgbClr val="00CC00"/>
        </a:accent2>
        <a:accent3>
          <a:srgbClr val="FFFFFF"/>
        </a:accent3>
        <a:accent4>
          <a:srgbClr val="000000"/>
        </a:accent4>
        <a:accent5>
          <a:srgbClr val="FAEDAF"/>
        </a:accent5>
        <a:accent6>
          <a:srgbClr val="00B900"/>
        </a:accent6>
        <a:hlink>
          <a:srgbClr val="008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in Layout">
  <a:themeElements>
    <a:clrScheme name="Main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in Layou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Main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in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in Layout 13">
        <a:dk1>
          <a:srgbClr val="000000"/>
        </a:dk1>
        <a:lt1>
          <a:srgbClr val="FFFFFF"/>
        </a:lt1>
        <a:dk2>
          <a:srgbClr val="000000"/>
        </a:dk2>
        <a:lt2>
          <a:srgbClr val="808080"/>
        </a:lt2>
        <a:accent1>
          <a:srgbClr val="F6E03C"/>
        </a:accent1>
        <a:accent2>
          <a:srgbClr val="00CC00"/>
        </a:accent2>
        <a:accent3>
          <a:srgbClr val="FFFFFF"/>
        </a:accent3>
        <a:accent4>
          <a:srgbClr val="000000"/>
        </a:accent4>
        <a:accent5>
          <a:srgbClr val="FAEDAF"/>
        </a:accent5>
        <a:accent6>
          <a:srgbClr val="00B900"/>
        </a:accent6>
        <a:hlink>
          <a:srgbClr val="008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2012</Words>
  <Application>Microsoft Office PowerPoint</Application>
  <PresentationFormat>On-screen Show (4:3)</PresentationFormat>
  <Paragraphs>236</Paragraphs>
  <Slides>17</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Arial Black</vt:lpstr>
      <vt:lpstr>Calibri</vt:lpstr>
      <vt:lpstr>굴림</vt:lpstr>
      <vt:lpstr>Verdana</vt:lpstr>
      <vt:lpstr>Office Theme</vt:lpstr>
      <vt:lpstr>First Slide</vt:lpstr>
      <vt:lpstr>Main Layout</vt:lpstr>
      <vt:lpstr>Transportation Compliance Training: Concentrate Truck Drivers  </vt:lpstr>
      <vt:lpstr>Order Penalties</vt:lpstr>
      <vt:lpstr>Concentrate Truck Inspections</vt:lpstr>
      <vt:lpstr>Inspection Form</vt:lpstr>
      <vt:lpstr>Operating Guidelines</vt:lpstr>
      <vt:lpstr>Operating Guidelines</vt:lpstr>
      <vt:lpstr>Operating Guidelines</vt:lpstr>
      <vt:lpstr>Operating Guidelines</vt:lpstr>
      <vt:lpstr>Operating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Doe Run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Compliance Training: Concentrate Truck Drivers</dc:title>
  <dc:creator>Asberry, Cliff</dc:creator>
  <cp:lastModifiedBy>Asberry, Cliff</cp:lastModifiedBy>
  <cp:revision>12</cp:revision>
  <dcterms:created xsi:type="dcterms:W3CDTF">2018-05-01T18:00:03Z</dcterms:created>
  <dcterms:modified xsi:type="dcterms:W3CDTF">2018-08-10T15:04:03Z</dcterms:modified>
</cp:coreProperties>
</file>