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308" r:id="rId3"/>
    <p:sldId id="307" r:id="rId4"/>
    <p:sldId id="290" r:id="rId5"/>
    <p:sldId id="302" r:id="rId6"/>
    <p:sldId id="289" r:id="rId7"/>
    <p:sldId id="291" r:id="rId8"/>
    <p:sldId id="293" r:id="rId9"/>
    <p:sldId id="295" r:id="rId10"/>
    <p:sldId id="297" r:id="rId11"/>
    <p:sldId id="298" r:id="rId12"/>
    <p:sldId id="300" r:id="rId13"/>
    <p:sldId id="306" r:id="rId14"/>
    <p:sldId id="301" r:id="rId15"/>
    <p:sldId id="305"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9900"/>
    <a:srgbClr val="33CC33"/>
    <a:srgbClr val="B31D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0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8"/>
          <p:cNvGrpSpPr>
            <a:grpSpLocks/>
          </p:cNvGrpSpPr>
          <p:nvPr/>
        </p:nvGrpSpPr>
        <p:grpSpPr bwMode="auto">
          <a:xfrm>
            <a:off x="-7938" y="-7938"/>
            <a:ext cx="9169401"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Slide Number Placeholder 5"/>
          <p:cNvSpPr>
            <a:spLocks noGrp="1"/>
          </p:cNvSpPr>
          <p:nvPr>
            <p:ph type="sldNum" sz="quarter" idx="11"/>
          </p:nvPr>
        </p:nvSpPr>
        <p:spPr/>
        <p:txBody>
          <a:bodyPr/>
          <a:lstStyle>
            <a:lvl1pPr>
              <a:defRPr/>
            </a:lvl1pPr>
          </a:lstStyle>
          <a:p>
            <a:pPr>
              <a:defRPr/>
            </a:pPr>
            <a:fld id="{6FE62564-79B2-49B3-8E74-6354E018453D}" type="slidenum">
              <a:rPr lang="en-US" smtClean="0"/>
              <a:pPr>
                <a:defRPr/>
              </a:pPr>
              <a:t>‹#›</a:t>
            </a:fld>
            <a:endParaRPr lang="en-US"/>
          </a:p>
        </p:txBody>
      </p:sp>
    </p:spTree>
    <p:extLst>
      <p:ext uri="{BB962C8B-B14F-4D97-AF65-F5344CB8AC3E}">
        <p14:creationId xmlns:p14="http://schemas.microsoft.com/office/powerpoint/2010/main" val="421149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359788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Footer Placeholder 4"/>
          <p:cNvSpPr>
            <a:spLocks noGrp="1"/>
          </p:cNvSpPr>
          <p:nvPr>
            <p:ph type="ftr" sz="quarter" idx="14"/>
          </p:nvPr>
        </p:nvSpPr>
        <p:spPr/>
        <p:txBody>
          <a:bodyPr/>
          <a:lstStyle>
            <a:lvl1pPr>
              <a:defRPr/>
            </a:lvl1pPr>
          </a:lstStyle>
          <a:p>
            <a:pPr>
              <a:defRPr/>
            </a:pPr>
            <a:endParaRPr lang="en-US"/>
          </a:p>
        </p:txBody>
      </p:sp>
      <p:sp>
        <p:nvSpPr>
          <p:cNvPr id="9" name="Slide Number Placeholder 5"/>
          <p:cNvSpPr>
            <a:spLocks noGrp="1"/>
          </p:cNvSpPr>
          <p:nvPr>
            <p:ph type="sldNum" sz="quarter" idx="15"/>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2276380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411423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8000">
                <a:solidFill>
                  <a:srgbClr val="C0E474"/>
                </a:solidFill>
                <a:latin typeface="Arial" panose="020B0604020202020204" pitchFamily="34" charset="0"/>
              </a:rPr>
              <a:t>”</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8" name="Footer Placeholder 4"/>
          <p:cNvSpPr>
            <a:spLocks noGrp="1"/>
          </p:cNvSpPr>
          <p:nvPr>
            <p:ph type="ftr" sz="quarter" idx="14"/>
          </p:nvPr>
        </p:nvSpPr>
        <p:spPr/>
        <p:txBody>
          <a:bodyPr/>
          <a:lstStyle>
            <a:lvl1pPr>
              <a:defRPr/>
            </a:lvl1pPr>
          </a:lstStyle>
          <a:p>
            <a:pPr>
              <a:defRPr/>
            </a:pPr>
            <a:endParaRPr lang="en-US"/>
          </a:p>
        </p:txBody>
      </p:sp>
      <p:sp>
        <p:nvSpPr>
          <p:cNvPr id="9" name="Slide Number Placeholder 5"/>
          <p:cNvSpPr>
            <a:spLocks noGrp="1"/>
          </p:cNvSpPr>
          <p:nvPr>
            <p:ph type="sldNum" sz="quarter" idx="15"/>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2931397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Footer Placeholder 4"/>
          <p:cNvSpPr>
            <a:spLocks noGrp="1"/>
          </p:cNvSpPr>
          <p:nvPr>
            <p:ph type="ftr" sz="quarter" idx="14"/>
          </p:nvPr>
        </p:nvSpPr>
        <p:spPr/>
        <p:txBody>
          <a:bodyPr/>
          <a:lstStyle>
            <a:lvl1pPr>
              <a:defRPr/>
            </a:lvl1pPr>
          </a:lstStyle>
          <a:p>
            <a:pPr>
              <a:defRPr/>
            </a:pPr>
            <a:endParaRPr lang="en-US"/>
          </a:p>
        </p:txBody>
      </p:sp>
      <p:sp>
        <p:nvSpPr>
          <p:cNvPr id="7" name="Slide Number Placeholder 5"/>
          <p:cNvSpPr>
            <a:spLocks noGrp="1"/>
          </p:cNvSpPr>
          <p:nvPr>
            <p:ph type="sldNum" sz="quarter" idx="15"/>
          </p:nvPr>
        </p:nvSpPr>
        <p:spPr/>
        <p:txBody>
          <a:bodyPr/>
          <a:lstStyle>
            <a:lvl1pPr>
              <a:defRPr/>
            </a:lvl1pPr>
          </a:lstStyle>
          <a:p>
            <a:pPr>
              <a:defRPr/>
            </a:pPr>
            <a:fld id="{FEACE010-EFD7-48CE-A9BA-F70FC09CD0AB}" type="slidenum">
              <a:rPr lang="en-US" smtClean="0"/>
              <a:pPr>
                <a:defRPr/>
              </a:pPr>
              <a:t>‹#›</a:t>
            </a:fld>
            <a:endParaRPr lang="en-US"/>
          </a:p>
        </p:txBody>
      </p:sp>
    </p:spTree>
    <p:extLst>
      <p:ext uri="{BB962C8B-B14F-4D97-AF65-F5344CB8AC3E}">
        <p14:creationId xmlns:p14="http://schemas.microsoft.com/office/powerpoint/2010/main" val="72456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10FFA412-2835-4D9E-8912-5695651DCDFB}" type="slidenum">
              <a:rPr lang="en-US" smtClean="0"/>
              <a:pPr>
                <a:defRPr/>
              </a:pPr>
              <a:t>‹#›</a:t>
            </a:fld>
            <a:endParaRPr lang="en-US"/>
          </a:p>
        </p:txBody>
      </p:sp>
    </p:spTree>
    <p:extLst>
      <p:ext uri="{BB962C8B-B14F-4D97-AF65-F5344CB8AC3E}">
        <p14:creationId xmlns:p14="http://schemas.microsoft.com/office/powerpoint/2010/main" val="45617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D270E63F-10F3-4049-8C0C-12C38B0786C2}" type="slidenum">
              <a:rPr lang="en-US" smtClean="0"/>
              <a:pPr>
                <a:defRPr/>
              </a:pPr>
              <a:t>‹#›</a:t>
            </a:fld>
            <a:endParaRPr lang="en-US"/>
          </a:p>
        </p:txBody>
      </p:sp>
    </p:spTree>
    <p:extLst>
      <p:ext uri="{BB962C8B-B14F-4D97-AF65-F5344CB8AC3E}">
        <p14:creationId xmlns:p14="http://schemas.microsoft.com/office/powerpoint/2010/main" val="1666269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457200" y="152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3716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371600"/>
            <a:ext cx="4038600" cy="4495800"/>
          </a:xfrm>
        </p:spPr>
        <p:txBody>
          <a:bodyPr rtlCol="0">
            <a:normAutofit/>
          </a:bodyPr>
          <a:lstStyle/>
          <a:p>
            <a:pPr lvl="0"/>
            <a:r>
              <a:rPr lang="en-US" noProof="0"/>
              <a:t>Click icon to add media</a:t>
            </a:r>
          </a:p>
        </p:txBody>
      </p:sp>
    </p:spTree>
    <p:extLst>
      <p:ext uri="{BB962C8B-B14F-4D97-AF65-F5344CB8AC3E}">
        <p14:creationId xmlns:p14="http://schemas.microsoft.com/office/powerpoint/2010/main" val="72714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a:xfrm>
            <a:off x="609600" y="6042025"/>
            <a:ext cx="5835650" cy="365125"/>
          </a:xfrm>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61FFDE29-18E0-4F9C-97E5-D86CBC333A05}" type="slidenum">
              <a:rPr lang="en-US" smtClean="0"/>
              <a:pPr>
                <a:defRPr/>
              </a:pPr>
              <a:t>‹#›</a:t>
            </a:fld>
            <a:endParaRPr lang="en-US"/>
          </a:p>
        </p:txBody>
      </p:sp>
    </p:spTree>
    <p:extLst>
      <p:ext uri="{BB962C8B-B14F-4D97-AF65-F5344CB8AC3E}">
        <p14:creationId xmlns:p14="http://schemas.microsoft.com/office/powerpoint/2010/main" val="8405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90B82D0E-068C-43C6-B61D-D137BACFA0FB}" type="slidenum">
              <a:rPr lang="en-US" smtClean="0"/>
              <a:pPr>
                <a:defRPr/>
              </a:pPr>
              <a:t>‹#›</a:t>
            </a:fld>
            <a:endParaRPr lang="en-US"/>
          </a:p>
        </p:txBody>
      </p:sp>
    </p:spTree>
    <p:extLst>
      <p:ext uri="{BB962C8B-B14F-4D97-AF65-F5344CB8AC3E}">
        <p14:creationId xmlns:p14="http://schemas.microsoft.com/office/powerpoint/2010/main" val="2933441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0"/>
          </p:nvPr>
        </p:nvSpPr>
        <p:spPr/>
        <p:txBody>
          <a:bodyPr/>
          <a:lstStyle>
            <a:lvl1pPr>
              <a:defRPr/>
            </a:lvl1pPr>
          </a:lstStyle>
          <a:p>
            <a:pPr>
              <a:defRPr/>
            </a:pPr>
            <a:endParaRPr lang="en-US"/>
          </a:p>
        </p:txBody>
      </p:sp>
      <p:sp>
        <p:nvSpPr>
          <p:cNvPr id="7" name="Slide Number Placeholder 6"/>
          <p:cNvSpPr>
            <a:spLocks noGrp="1"/>
          </p:cNvSpPr>
          <p:nvPr>
            <p:ph type="sldNum" sz="quarter" idx="11"/>
          </p:nvPr>
        </p:nvSpPr>
        <p:spPr/>
        <p:txBody>
          <a:bodyPr/>
          <a:lstStyle>
            <a:lvl1pPr>
              <a:defRPr/>
            </a:lvl1pPr>
          </a:lstStyle>
          <a:p>
            <a:pPr>
              <a:defRPr/>
            </a:pPr>
            <a:fld id="{ED2A894E-F824-4137-ABC5-09BE48B8BA1A}" type="slidenum">
              <a:rPr lang="en-US" smtClean="0"/>
              <a:pPr>
                <a:defRPr/>
              </a:pPr>
              <a:t>‹#›</a:t>
            </a:fld>
            <a:endParaRPr lang="en-US"/>
          </a:p>
        </p:txBody>
      </p:sp>
    </p:spTree>
    <p:extLst>
      <p:ext uri="{BB962C8B-B14F-4D97-AF65-F5344CB8AC3E}">
        <p14:creationId xmlns:p14="http://schemas.microsoft.com/office/powerpoint/2010/main" val="3737163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0"/>
          </p:nvPr>
        </p:nvSpPr>
        <p:spPr/>
        <p:txBody>
          <a:bodyPr/>
          <a:lstStyle>
            <a:lvl1pPr>
              <a:defRPr/>
            </a:lvl1pPr>
          </a:lstStyle>
          <a:p>
            <a:pPr>
              <a:defRPr/>
            </a:pPr>
            <a:endParaRPr lang="en-US"/>
          </a:p>
        </p:txBody>
      </p:sp>
      <p:sp>
        <p:nvSpPr>
          <p:cNvPr id="9" name="Slide Number Placeholder 8"/>
          <p:cNvSpPr>
            <a:spLocks noGrp="1"/>
          </p:cNvSpPr>
          <p:nvPr>
            <p:ph type="sldNum" sz="quarter" idx="11"/>
          </p:nvPr>
        </p:nvSpPr>
        <p:spPr/>
        <p:txBody>
          <a:bodyPr/>
          <a:lstStyle>
            <a:lvl1pPr>
              <a:defRPr/>
            </a:lvl1pPr>
          </a:lstStyle>
          <a:p>
            <a:pPr>
              <a:defRPr/>
            </a:pPr>
            <a:fld id="{68767E04-86D1-4313-8D41-3F5C797BE772}" type="slidenum">
              <a:rPr lang="en-US" smtClean="0"/>
              <a:pPr>
                <a:defRPr/>
              </a:pPr>
              <a:t>‹#›</a:t>
            </a:fld>
            <a:endParaRPr lang="en-US"/>
          </a:p>
        </p:txBody>
      </p:sp>
    </p:spTree>
    <p:extLst>
      <p:ext uri="{BB962C8B-B14F-4D97-AF65-F5344CB8AC3E}">
        <p14:creationId xmlns:p14="http://schemas.microsoft.com/office/powerpoint/2010/main" val="28522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4" name="Footer Placeholder 3"/>
          <p:cNvSpPr>
            <a:spLocks noGrp="1"/>
          </p:cNvSpPr>
          <p:nvPr>
            <p:ph type="ftr" sz="quarter" idx="10"/>
          </p:nvPr>
        </p:nvSpPr>
        <p:spPr/>
        <p:txBody>
          <a:bodyPr/>
          <a:lstStyle>
            <a:lvl1pPr>
              <a:defRPr/>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pPr>
              <a:defRPr/>
            </a:pPr>
            <a:fld id="{A11FCACA-5BA8-42F9-9F56-213A76EAC61E}" type="slidenum">
              <a:rPr lang="en-US" smtClean="0"/>
              <a:pPr>
                <a:defRPr/>
              </a:pPr>
              <a:t>‹#›</a:t>
            </a:fld>
            <a:endParaRPr lang="en-US"/>
          </a:p>
        </p:txBody>
      </p:sp>
    </p:spTree>
    <p:extLst>
      <p:ext uri="{BB962C8B-B14F-4D97-AF65-F5344CB8AC3E}">
        <p14:creationId xmlns:p14="http://schemas.microsoft.com/office/powerpoint/2010/main" val="286419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Footer Placeholder 2"/>
          <p:cNvSpPr>
            <a:spLocks noGrp="1"/>
          </p:cNvSpPr>
          <p:nvPr>
            <p:ph type="ftr" sz="quarter" idx="10"/>
          </p:nvPr>
        </p:nvSpPr>
        <p:spPr/>
        <p:txBody>
          <a:bodyPr/>
          <a:lstStyle>
            <a:lvl1pPr>
              <a:defRPr/>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pPr>
              <a:defRPr/>
            </a:pPr>
            <a:fld id="{66750F32-698C-471C-90F4-CC5FAD98B862}" type="slidenum">
              <a:rPr lang="en-US" smtClean="0"/>
              <a:pPr>
                <a:defRPr/>
              </a:pPr>
              <a:t>‹#›</a:t>
            </a:fld>
            <a:endParaRPr lang="en-US"/>
          </a:p>
        </p:txBody>
      </p:sp>
    </p:spTree>
    <p:extLst>
      <p:ext uri="{BB962C8B-B14F-4D97-AF65-F5344CB8AC3E}">
        <p14:creationId xmlns:p14="http://schemas.microsoft.com/office/powerpoint/2010/main" val="3783122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0"/>
          </p:nvPr>
        </p:nvSpPr>
        <p:spPr/>
        <p:txBody>
          <a:bodyPr/>
          <a:lstStyle>
            <a:lvl1pPr>
              <a:defRPr/>
            </a:lvl1pPr>
          </a:lstStyle>
          <a:p>
            <a:pPr>
              <a:defRPr/>
            </a:pPr>
            <a:endParaRPr lang="en-US"/>
          </a:p>
        </p:txBody>
      </p:sp>
      <p:sp>
        <p:nvSpPr>
          <p:cNvPr id="7" name="Slide Number Placeholder 6"/>
          <p:cNvSpPr>
            <a:spLocks noGrp="1"/>
          </p:cNvSpPr>
          <p:nvPr>
            <p:ph type="sldNum" sz="quarter" idx="11"/>
          </p:nvPr>
        </p:nvSpPr>
        <p:spPr/>
        <p:txBody>
          <a:bodyPr/>
          <a:lstStyle>
            <a:lvl1pPr>
              <a:defRPr/>
            </a:lvl1pPr>
          </a:lstStyle>
          <a:p>
            <a:pPr>
              <a:defRPr/>
            </a:pPr>
            <a:fld id="{D4B50549-2E62-48B0-9FB7-DE2F5CE76C83}" type="slidenum">
              <a:rPr lang="en-US" smtClean="0"/>
              <a:pPr>
                <a:defRPr/>
              </a:pPr>
              <a:t>‹#›</a:t>
            </a:fld>
            <a:endParaRPr lang="en-US"/>
          </a:p>
        </p:txBody>
      </p:sp>
    </p:spTree>
    <p:extLst>
      <p:ext uri="{BB962C8B-B14F-4D97-AF65-F5344CB8AC3E}">
        <p14:creationId xmlns:p14="http://schemas.microsoft.com/office/powerpoint/2010/main" val="117736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0"/>
          </p:nvPr>
        </p:nvSpPr>
        <p:spPr/>
        <p:txBody>
          <a:bodyPr/>
          <a:lstStyle>
            <a:lvl1pPr>
              <a:defRPr/>
            </a:lvl1pPr>
          </a:lstStyle>
          <a:p>
            <a:pPr>
              <a:defRPr/>
            </a:pPr>
            <a:endParaRPr lang="en-US"/>
          </a:p>
        </p:txBody>
      </p:sp>
      <p:sp>
        <p:nvSpPr>
          <p:cNvPr id="7" name="Slide Number Placeholder 6"/>
          <p:cNvSpPr>
            <a:spLocks noGrp="1"/>
          </p:cNvSpPr>
          <p:nvPr>
            <p:ph type="sldNum" sz="quarter" idx="11"/>
          </p:nvPr>
        </p:nvSpPr>
        <p:spPr/>
        <p:txBody>
          <a:bodyPr/>
          <a:lstStyle>
            <a:lvl1pPr>
              <a:defRPr/>
            </a:lvl1pPr>
          </a:lstStyle>
          <a:p>
            <a:pPr>
              <a:defRPr/>
            </a:pPr>
            <a:fld id="{7F9083B4-6615-4476-BF1A-B7363657AB42}" type="slidenum">
              <a:rPr lang="en-US" smtClean="0"/>
              <a:pPr>
                <a:defRPr/>
              </a:pPr>
              <a:t>‹#›</a:t>
            </a:fld>
            <a:endParaRPr lang="en-US"/>
          </a:p>
        </p:txBody>
      </p:sp>
    </p:spTree>
    <p:extLst>
      <p:ext uri="{BB962C8B-B14F-4D97-AF65-F5344CB8AC3E}">
        <p14:creationId xmlns:p14="http://schemas.microsoft.com/office/powerpoint/2010/main" val="281607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srcRect/>
          <a:tile tx="0" ty="0" sx="100000" sy="100000" flip="none" algn="tl"/>
        </a:blip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042025"/>
            <a:ext cx="5832475"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hangingPunct="1">
              <a:defRPr sz="900">
                <a:solidFill>
                  <a:schemeClr val="accent1"/>
                </a:solidFill>
              </a:defRPr>
            </a:lvl1pPr>
          </a:lstStyle>
          <a:p>
            <a:pPr>
              <a:defRPr/>
            </a:pPr>
            <a:fld id="{FEACE010-EFD7-48CE-A9BA-F70FC09CD0AB}" type="slidenum">
              <a:rPr lang="en-US" smtClean="0"/>
              <a:pPr>
                <a:defRPr/>
              </a:pPr>
              <a:t>‹#›</a:t>
            </a:fld>
            <a:endParaRPr lang="en-US"/>
          </a:p>
        </p:txBody>
      </p:sp>
      <p:pic>
        <p:nvPicPr>
          <p:cNvPr id="18" name="Picture 17"/>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954655" y="5766726"/>
            <a:ext cx="3657600" cy="914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9780393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fontAlgn="base" hangingPunct="1">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1" fontAlgn="base" hangingPunct="1">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fmcsa.dot.gov/sites/fmcsa.dot.gov/files/docs/Drivers_Handbook_Cargo_Securement_508CLN.pdf" TargetMode="External"/><Relationship Id="rId2" Type="http://schemas.openxmlformats.org/officeDocument/2006/relationships/hyperlink" Target="http://www.alea.gov/Documents/Documents/MCSU-CargoSecurement.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C3CB56-3465-4FC9-8F6B-2EDB6E406E67}"/>
              </a:ext>
            </a:extLst>
          </p:cNvPr>
          <p:cNvSpPr/>
          <p:nvPr/>
        </p:nvSpPr>
        <p:spPr>
          <a:xfrm>
            <a:off x="233917" y="1341152"/>
            <a:ext cx="7060018" cy="3416320"/>
          </a:xfrm>
          <a:prstGeom prst="rect">
            <a:avLst/>
          </a:prstGeom>
        </p:spPr>
        <p:txBody>
          <a:bodyPr wrap="square">
            <a:spAutoFit/>
          </a:bodyPr>
          <a:lstStyle/>
          <a:p>
            <a:r>
              <a:rPr lang="en-US" sz="6000" b="1" dirty="0">
                <a:solidFill>
                  <a:schemeClr val="accent6">
                    <a:lumMod val="50000"/>
                  </a:schemeClr>
                </a:solidFill>
                <a:effectLst>
                  <a:outerShdw blurRad="38100" dist="38100" dir="2700000" algn="tl">
                    <a:srgbClr val="000000">
                      <a:alpha val="43137"/>
                    </a:srgbClr>
                  </a:outerShdw>
                </a:effectLst>
              </a:rPr>
              <a:t>Cargo and Load Securement</a:t>
            </a:r>
          </a:p>
          <a:p>
            <a:endParaRPr lang="en-US" sz="4400" b="1" dirty="0">
              <a:solidFill>
                <a:schemeClr val="accent6">
                  <a:lumMod val="50000"/>
                </a:schemeClr>
              </a:solidFill>
              <a:effectLst>
                <a:outerShdw blurRad="38100" dist="38100" dir="2700000" algn="tl">
                  <a:srgbClr val="000000">
                    <a:alpha val="43137"/>
                  </a:srgbClr>
                </a:outerShdw>
              </a:effectLst>
            </a:endParaRPr>
          </a:p>
          <a:p>
            <a:pPr algn="ctr"/>
            <a:r>
              <a:rPr lang="en-US" sz="4800" b="1" dirty="0">
                <a:solidFill>
                  <a:schemeClr val="accent6">
                    <a:lumMod val="50000"/>
                  </a:schemeClr>
                </a:solidFill>
                <a:effectLst>
                  <a:outerShdw blurRad="38100" dist="38100" dir="2700000" algn="tl">
                    <a:srgbClr val="000000">
                      <a:alpha val="43137"/>
                    </a:srgbClr>
                  </a:outerShdw>
                </a:effectLst>
              </a:rPr>
              <a:t>An 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226734"/>
            <a:ext cx="7772400" cy="606425"/>
          </a:xfrm>
          <a:noFill/>
        </p:spPr>
        <p:txBody>
          <a:bodyPr/>
          <a:lstStyle/>
          <a:p>
            <a:r>
              <a:rPr lang="en-US" dirty="0">
                <a:solidFill>
                  <a:srgbClr val="336600"/>
                </a:solidFill>
              </a:rPr>
              <a:t>Securing Cargo – Restraining Against Forward Movement</a:t>
            </a:r>
          </a:p>
        </p:txBody>
      </p:sp>
      <p:sp>
        <p:nvSpPr>
          <p:cNvPr id="5125" name="Rectangle 3"/>
          <p:cNvSpPr>
            <a:spLocks noGrp="1" noChangeArrowheads="1"/>
          </p:cNvSpPr>
          <p:nvPr>
            <p:ph type="body" idx="4294967295"/>
          </p:nvPr>
        </p:nvSpPr>
        <p:spPr>
          <a:xfrm>
            <a:off x="0" y="1442294"/>
            <a:ext cx="7772400" cy="2960687"/>
          </a:xfrm>
        </p:spPr>
        <p:txBody>
          <a:bodyPr/>
          <a:lstStyle/>
          <a:p>
            <a:pPr>
              <a:spcBef>
                <a:spcPts val="600"/>
              </a:spcBef>
              <a:buFont typeface="Arial" charset="0"/>
              <a:buChar char="+"/>
              <a:defRPr/>
            </a:pPr>
            <a:r>
              <a:rPr lang="en-US" dirty="0">
                <a:cs typeface="+mn-cs"/>
              </a:rPr>
              <a:t>Placing cargo directly against the front-end structure is one simple way to restrain against movement in the forward direction.</a:t>
            </a:r>
          </a:p>
          <a:p>
            <a:pPr>
              <a:spcBef>
                <a:spcPts val="600"/>
              </a:spcBef>
              <a:buFont typeface="Arial" charset="0"/>
              <a:buChar char="+"/>
              <a:defRPr/>
            </a:pPr>
            <a:r>
              <a:rPr lang="en-US" dirty="0">
                <a:cs typeface="+mn-cs"/>
              </a:rPr>
              <a:t>When you must position cargo so it is not directly against the front-end, you may use several blocking methods to restrain against forward movement.</a:t>
            </a:r>
          </a:p>
          <a:p>
            <a:pPr marL="346075" lvl="1" indent="0">
              <a:spcBef>
                <a:spcPts val="600"/>
              </a:spcBef>
              <a:buNone/>
              <a:defRPr/>
            </a:pPr>
            <a:endParaRPr lang="en-US" sz="1600" dirty="0">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6023" y="2943902"/>
            <a:ext cx="5787302" cy="275261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675" y="2943902"/>
            <a:ext cx="3049846" cy="2752614"/>
          </a:xfrm>
          <a:prstGeom prst="rect">
            <a:avLst/>
          </a:prstGeom>
        </p:spPr>
      </p:pic>
    </p:spTree>
    <p:extLst>
      <p:ext uri="{BB962C8B-B14F-4D97-AF65-F5344CB8AC3E}">
        <p14:creationId xmlns:p14="http://schemas.microsoft.com/office/powerpoint/2010/main" val="1006423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0411"/>
            <a:ext cx="8144540" cy="606425"/>
          </a:xfrm>
          <a:noFill/>
        </p:spPr>
        <p:txBody>
          <a:bodyPr/>
          <a:lstStyle/>
          <a:p>
            <a:r>
              <a:rPr lang="en-US" dirty="0">
                <a:solidFill>
                  <a:srgbClr val="336600"/>
                </a:solidFill>
              </a:rPr>
              <a:t>Securing Cargo – Blocking Under Cargo</a:t>
            </a:r>
          </a:p>
        </p:txBody>
      </p:sp>
      <p:sp>
        <p:nvSpPr>
          <p:cNvPr id="5125" name="Rectangle 3"/>
          <p:cNvSpPr>
            <a:spLocks noGrp="1" noChangeArrowheads="1"/>
          </p:cNvSpPr>
          <p:nvPr>
            <p:ph type="body" idx="4294967295"/>
          </p:nvPr>
        </p:nvSpPr>
        <p:spPr>
          <a:xfrm>
            <a:off x="-1" y="616836"/>
            <a:ext cx="8591107" cy="4979987"/>
          </a:xfrm>
        </p:spPr>
        <p:txBody>
          <a:bodyPr/>
          <a:lstStyle/>
          <a:p>
            <a:pPr>
              <a:spcBef>
                <a:spcPts val="600"/>
              </a:spcBef>
              <a:buFont typeface="Arial" charset="0"/>
              <a:buChar char="+"/>
              <a:defRPr/>
            </a:pPr>
            <a:r>
              <a:rPr lang="en-US" dirty="0">
                <a:cs typeface="+mn-cs"/>
              </a:rPr>
              <a:t>Hardwood and softwood blocking is often placed under cargo.</a:t>
            </a:r>
          </a:p>
          <a:p>
            <a:pPr lvl="1">
              <a:spcBef>
                <a:spcPts val="600"/>
              </a:spcBef>
              <a:buFont typeface="Arial" charset="0"/>
              <a:buChar char="+"/>
              <a:defRPr/>
            </a:pPr>
            <a:r>
              <a:rPr lang="en-US" dirty="0">
                <a:cs typeface="+mn-cs"/>
              </a:rPr>
              <a:t>Allows lifting equipment to get under cargo.</a:t>
            </a:r>
          </a:p>
          <a:p>
            <a:pPr lvl="1">
              <a:spcBef>
                <a:spcPts val="600"/>
              </a:spcBef>
              <a:buFont typeface="Arial" charset="0"/>
              <a:buChar char="+"/>
              <a:defRPr/>
            </a:pPr>
            <a:r>
              <a:rPr lang="en-US" dirty="0">
                <a:cs typeface="+mn-cs"/>
              </a:rPr>
              <a:t>Also allows to secure where tie-downs have been placed under the cargo.</a:t>
            </a:r>
          </a:p>
          <a:p>
            <a:pPr>
              <a:spcBef>
                <a:spcPts val="600"/>
              </a:spcBef>
              <a:buFont typeface="Arial" charset="0"/>
              <a:buChar char="+"/>
              <a:defRPr/>
            </a:pPr>
            <a:r>
              <a:rPr lang="en-US" dirty="0">
                <a:cs typeface="+mn-cs"/>
              </a:rPr>
              <a:t>Unstable blocking could cause cargo to shift.</a:t>
            </a:r>
          </a:p>
          <a:p>
            <a:pPr>
              <a:spcBef>
                <a:spcPts val="600"/>
              </a:spcBef>
              <a:buFont typeface="Arial" charset="0"/>
              <a:buChar char="+"/>
              <a:defRPr/>
            </a:pPr>
            <a:r>
              <a:rPr lang="en-US" dirty="0">
                <a:cs typeface="+mn-cs"/>
              </a:rPr>
              <a:t>When cargo shifts, tie-downs may not work properly – especially for indirect tie-downs positioned over the top of cargo.</a:t>
            </a:r>
          </a:p>
          <a:p>
            <a:pPr>
              <a:spcBef>
                <a:spcPts val="600"/>
              </a:spcBef>
              <a:buFont typeface="Arial" charset="0"/>
              <a:buChar char="+"/>
              <a:defRPr/>
            </a:pPr>
            <a:r>
              <a:rPr lang="en-US" dirty="0"/>
              <a:t>When blocking must be stacked, the blocking in each layer should cross over the layer below (use cross blocks).</a:t>
            </a:r>
          </a:p>
          <a:p>
            <a:pPr lvl="1">
              <a:spcBef>
                <a:spcPts val="600"/>
              </a:spcBef>
              <a:buFont typeface="Arial" charset="0"/>
              <a:buChar char="+"/>
              <a:defRPr/>
            </a:pPr>
            <a:r>
              <a:rPr lang="en-US" dirty="0"/>
              <a:t>Failure to do this makes it unstable unless the finished stack is wider than it is tall and the stack is unitized.</a:t>
            </a:r>
          </a:p>
          <a:p>
            <a:pPr lvl="1">
              <a:spcBef>
                <a:spcPts val="600"/>
              </a:spcBef>
              <a:buFont typeface="Arial" charset="0"/>
              <a:buChar char="+"/>
              <a:defRPr/>
            </a:pPr>
            <a:endParaRPr lang="en-US" sz="1600" dirty="0">
              <a:cs typeface="+mn-cs"/>
            </a:endParaRPr>
          </a:p>
          <a:p>
            <a:pPr lvl="1">
              <a:spcBef>
                <a:spcPts val="600"/>
              </a:spcBef>
              <a:buFont typeface="Arial" charset="0"/>
              <a:buChar char="+"/>
              <a:defRPr/>
            </a:pPr>
            <a:endParaRPr lang="en-US" sz="1600" dirty="0">
              <a:cs typeface="+mn-cs"/>
            </a:endParaRPr>
          </a:p>
          <a:p>
            <a:pPr lvl="1">
              <a:spcBef>
                <a:spcPts val="600"/>
              </a:spcBef>
              <a:buFont typeface="Arial" charset="0"/>
              <a:buChar char="+"/>
              <a:defRPr/>
            </a:pPr>
            <a:endParaRPr lang="en-US" sz="1600" dirty="0">
              <a:cs typeface="+mn-cs"/>
            </a:endParaRPr>
          </a:p>
          <a:p>
            <a:pPr lvl="1">
              <a:spcBef>
                <a:spcPts val="600"/>
              </a:spcBef>
              <a:buFont typeface="Arial" charset="0"/>
              <a:buChar char="+"/>
              <a:defRPr/>
            </a:pPr>
            <a:endParaRPr lang="en-US" sz="1600" dirty="0">
              <a:cs typeface="+mn-cs"/>
            </a:endParaRPr>
          </a:p>
        </p:txBody>
      </p:sp>
      <p:sp>
        <p:nvSpPr>
          <p:cNvPr id="4" name="Rectangle 3"/>
          <p:cNvSpPr/>
          <p:nvPr/>
        </p:nvSpPr>
        <p:spPr>
          <a:xfrm>
            <a:off x="306017" y="3823680"/>
            <a:ext cx="3574867" cy="1773143"/>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altLang="en-US" sz="2000" b="1" dirty="0">
                <a:solidFill>
                  <a:schemeClr val="bg1"/>
                </a:solidFill>
                <a:latin typeface="+mj-lt"/>
              </a:rPr>
              <a:t>Always place blocking so the wider face is against the deck.  Never stack blocking so the stock becomes taller than it is wide.</a:t>
            </a:r>
            <a:endParaRPr lang="en-US" sz="2000" b="1" dirty="0">
              <a:solidFill>
                <a:schemeClr val="bg1"/>
              </a:solidFill>
              <a:latin typeface="+mj-lt"/>
            </a:endParaRPr>
          </a:p>
        </p:txBody>
      </p:sp>
      <p:sp>
        <p:nvSpPr>
          <p:cNvPr id="5" name="Rectangle 4">
            <a:extLst>
              <a:ext uri="{FF2B5EF4-FFF2-40B4-BE49-F238E27FC236}">
                <a16:creationId xmlns:a16="http://schemas.microsoft.com/office/drawing/2014/main" id="{BA392B81-8C70-4889-AE44-C906A5105FC6}"/>
              </a:ext>
            </a:extLst>
          </p:cNvPr>
          <p:cNvSpPr/>
          <p:nvPr/>
        </p:nvSpPr>
        <p:spPr>
          <a:xfrm>
            <a:off x="4072269" y="3552551"/>
            <a:ext cx="4667693" cy="2114601"/>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altLang="en-US" sz="2000" b="1" dirty="0">
                <a:solidFill>
                  <a:schemeClr val="bg1"/>
                </a:solidFill>
                <a:latin typeface="+mj-lt"/>
              </a:rPr>
              <a:t>Nails are often used to fasten blocks, chocks or wedges to a deck. A single nail driven completely through to the outside of a 1 ¼ in. hardwood trailer deck will restrain up to about 700 lbs. of force in a straight sideways direction.</a:t>
            </a:r>
          </a:p>
        </p:txBody>
      </p:sp>
    </p:spTree>
    <p:extLst>
      <p:ext uri="{BB962C8B-B14F-4D97-AF65-F5344CB8AC3E}">
        <p14:creationId xmlns:p14="http://schemas.microsoft.com/office/powerpoint/2010/main" val="3490210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72248"/>
            <a:ext cx="7772400" cy="606425"/>
          </a:xfrm>
          <a:noFill/>
        </p:spPr>
        <p:txBody>
          <a:bodyPr/>
          <a:lstStyle/>
          <a:p>
            <a:r>
              <a:rPr lang="en-US" dirty="0">
                <a:solidFill>
                  <a:srgbClr val="336600"/>
                </a:solidFill>
              </a:rPr>
              <a:t>Securing Cargo – Loading the Cargo Properly</a:t>
            </a:r>
          </a:p>
        </p:txBody>
      </p:sp>
      <p:sp>
        <p:nvSpPr>
          <p:cNvPr id="5125" name="Rectangle 3"/>
          <p:cNvSpPr>
            <a:spLocks noGrp="1" noChangeArrowheads="1"/>
          </p:cNvSpPr>
          <p:nvPr>
            <p:ph type="body" idx="4294967295"/>
          </p:nvPr>
        </p:nvSpPr>
        <p:spPr>
          <a:xfrm>
            <a:off x="0" y="1212887"/>
            <a:ext cx="7772400" cy="2217737"/>
          </a:xfrm>
        </p:spPr>
        <p:txBody>
          <a:bodyPr/>
          <a:lstStyle/>
          <a:p>
            <a:pPr>
              <a:spcBef>
                <a:spcPts val="600"/>
              </a:spcBef>
              <a:buFont typeface="Arial" charset="0"/>
              <a:buChar char="+"/>
              <a:defRPr/>
            </a:pPr>
            <a:r>
              <a:rPr lang="en-US" dirty="0">
                <a:cs typeface="+mn-cs"/>
              </a:rPr>
              <a:t>For cargo placed beside each other and secured by side-to-side (transverse) tie-downs:</a:t>
            </a:r>
          </a:p>
          <a:p>
            <a:pPr lvl="1">
              <a:spcBef>
                <a:spcPts val="600"/>
              </a:spcBef>
              <a:buFont typeface="Arial" charset="0"/>
              <a:buChar char="+"/>
              <a:defRPr/>
            </a:pPr>
            <a:r>
              <a:rPr lang="en-US" sz="1800" dirty="0">
                <a:cs typeface="+mn-cs"/>
              </a:rPr>
              <a:t>Place them </a:t>
            </a:r>
            <a:r>
              <a:rPr lang="en-US" sz="1800" dirty="0"/>
              <a:t>in direct contact with each other, or</a:t>
            </a:r>
          </a:p>
          <a:p>
            <a:pPr lvl="1">
              <a:spcBef>
                <a:spcPts val="600"/>
              </a:spcBef>
              <a:buFont typeface="Arial" charset="0"/>
              <a:buChar char="+"/>
              <a:defRPr/>
            </a:pPr>
            <a:r>
              <a:rPr lang="en-US" sz="1800" dirty="0"/>
              <a:t>Prevent them from shifting towards each other in transit by using blocking or by filling the space with other cargo.  Vehicle motion can cause cargo to compress and fill any open spaces, thereby causing the tie-downs to become loose – this is dangerous and can result in cargo damage, violations on roadside inspections, and present a hazard to you and others.</a:t>
            </a:r>
          </a:p>
          <a:p>
            <a:pPr lvl="2">
              <a:spcBef>
                <a:spcPts val="600"/>
              </a:spcBef>
              <a:buFont typeface="Arial" charset="0"/>
              <a:buChar char="+"/>
              <a:defRPr/>
            </a:pPr>
            <a:endParaRPr lang="en-US" dirty="0">
              <a:cs typeface="+mn-cs"/>
            </a:endParaRPr>
          </a:p>
          <a:p>
            <a:pPr lvl="1">
              <a:spcBef>
                <a:spcPts val="600"/>
              </a:spcBef>
              <a:buFont typeface="Arial" charset="0"/>
              <a:buChar char="+"/>
              <a:defRPr/>
            </a:pPr>
            <a:endParaRPr lang="en-US" sz="1600" dirty="0">
              <a:cs typeface="+mn-cs"/>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0847" y="3869142"/>
            <a:ext cx="5560827" cy="1831715"/>
          </a:xfrm>
          <a:prstGeom prst="rect">
            <a:avLst/>
          </a:prstGeom>
        </p:spPr>
      </p:pic>
    </p:spTree>
    <p:extLst>
      <p:ext uri="{BB962C8B-B14F-4D97-AF65-F5344CB8AC3E}">
        <p14:creationId xmlns:p14="http://schemas.microsoft.com/office/powerpoint/2010/main" val="2357818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90E5FA5-6E72-429C-B931-BD55FD9EE17A}"/>
              </a:ext>
            </a:extLst>
          </p:cNvPr>
          <p:cNvSpPr txBox="1">
            <a:spLocks noChangeArrowheads="1"/>
          </p:cNvSpPr>
          <p:nvPr/>
        </p:nvSpPr>
        <p:spPr bwMode="auto">
          <a:xfrm>
            <a:off x="0" y="22729"/>
            <a:ext cx="7772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rgbClr val="336600"/>
                </a:solidFill>
              </a:rPr>
              <a:t>Securing Cargo – Straps, Chains, and Tie-downs</a:t>
            </a:r>
          </a:p>
        </p:txBody>
      </p:sp>
      <p:sp>
        <p:nvSpPr>
          <p:cNvPr id="4" name="Rectangle 3">
            <a:extLst>
              <a:ext uri="{FF2B5EF4-FFF2-40B4-BE49-F238E27FC236}">
                <a16:creationId xmlns:a16="http://schemas.microsoft.com/office/drawing/2014/main" id="{CAE1509E-23CE-4F05-B00B-29B33CE5FFA3}"/>
              </a:ext>
            </a:extLst>
          </p:cNvPr>
          <p:cNvSpPr/>
          <p:nvPr/>
        </p:nvSpPr>
        <p:spPr>
          <a:xfrm>
            <a:off x="0" y="1032790"/>
            <a:ext cx="9144000" cy="4801314"/>
          </a:xfrm>
          <a:prstGeom prst="rect">
            <a:avLst/>
          </a:prstGeom>
        </p:spPr>
        <p:txBody>
          <a:bodyPr wrap="square">
            <a:spAutoFit/>
          </a:bodyPr>
          <a:lstStyle/>
          <a:p>
            <a:pPr marL="285750" indent="-285750">
              <a:buFont typeface="Arial" panose="020B0604020202020204" pitchFamily="34" charset="0"/>
              <a:buChar char="•"/>
            </a:pPr>
            <a:r>
              <a:rPr lang="en-US" sz="1800" dirty="0"/>
              <a:t>The working load limit of any securement system used to secure an article or group of articles against movement must be at least ½ the weight of the article or group of articles. </a:t>
            </a:r>
          </a:p>
          <a:p>
            <a:pPr marL="285750" indent="-285750">
              <a:buFont typeface="Arial" panose="020B0604020202020204" pitchFamily="34" charset="0"/>
              <a:buChar char="•"/>
            </a:pPr>
            <a:r>
              <a:rPr lang="en-US" sz="1800" dirty="0"/>
              <a:t>The working load limit is the sum of:</a:t>
            </a:r>
          </a:p>
          <a:p>
            <a:pPr marL="742950" lvl="1" indent="-285750">
              <a:buFont typeface="Arial" panose="020B0604020202020204" pitchFamily="34" charset="0"/>
              <a:buChar char="•"/>
            </a:pPr>
            <a:r>
              <a:rPr lang="en-US" sz="1800" dirty="0"/>
              <a:t>½ the working load limit of each tiedown that goes from an anchor point on the vehicle to an attachment point on an article of cargo; and</a:t>
            </a:r>
          </a:p>
          <a:p>
            <a:pPr marL="742950" lvl="1" indent="-285750">
              <a:buFont typeface="Arial" panose="020B0604020202020204" pitchFamily="34" charset="0"/>
              <a:buChar char="•"/>
            </a:pPr>
            <a:r>
              <a:rPr lang="en-US" sz="1800" dirty="0"/>
              <a:t>The working load limit for each tiedown that goes from an anchor point on the vehicle, through, over or around the cargo and then attaches to another anchor point on the vehicle.</a:t>
            </a:r>
          </a:p>
          <a:p>
            <a:pPr marL="285750" indent="-285750">
              <a:buFont typeface="Arial" panose="020B0604020202020204" pitchFamily="34" charset="0"/>
              <a:buChar char="•"/>
            </a:pPr>
            <a:r>
              <a:rPr lang="en-US" sz="1800" dirty="0"/>
              <a:t>The cargo securement system used to restrain articles against movement must meet requirements concerning the minimum number of tiedowns.</a:t>
            </a:r>
          </a:p>
          <a:p>
            <a:pPr marL="742950" lvl="1" indent="-285750">
              <a:buFont typeface="Arial" panose="020B0604020202020204" pitchFamily="34" charset="0"/>
              <a:buChar char="•"/>
            </a:pPr>
            <a:r>
              <a:rPr lang="en-US" sz="1800" dirty="0"/>
              <a:t>When an article of cargo is not blocked or positioned to prevent movement in the forward direction, the number of tiedowns needed depends on the length and weight of the articles. There must be one tiedown for articles 5 ft or less in length, and 1,100 lbs. or less in weight;</a:t>
            </a:r>
          </a:p>
          <a:p>
            <a:pPr marL="742950" lvl="1" indent="-285750">
              <a:buFont typeface="Arial" panose="020B0604020202020204" pitchFamily="34" charset="0"/>
              <a:buChar char="•"/>
            </a:pPr>
            <a:r>
              <a:rPr lang="en-US" sz="1800" dirty="0"/>
              <a:t>two tiedowns if the article is </a:t>
            </a:r>
          </a:p>
          <a:p>
            <a:pPr marL="1200150" lvl="2" indent="-285750">
              <a:buFont typeface="Arial" panose="020B0604020202020204" pitchFamily="34" charset="0"/>
              <a:buChar char="•"/>
            </a:pPr>
            <a:r>
              <a:rPr lang="en-US" sz="1800" dirty="0"/>
              <a:t>(1) 5 ft or less in length and more than 1,100 lbs. in weight; or</a:t>
            </a:r>
          </a:p>
          <a:p>
            <a:pPr marL="1200150" lvl="2" indent="-285750">
              <a:buFont typeface="Arial" panose="020B0604020202020204" pitchFamily="34" charset="0"/>
              <a:buChar char="•"/>
            </a:pPr>
            <a:r>
              <a:rPr lang="en-US" sz="1800" dirty="0"/>
              <a:t>(2) greater than 5 ft but less than 10 ft, regardless of weight.</a:t>
            </a:r>
          </a:p>
        </p:txBody>
      </p:sp>
    </p:spTree>
    <p:extLst>
      <p:ext uri="{BB962C8B-B14F-4D97-AF65-F5344CB8AC3E}">
        <p14:creationId xmlns:p14="http://schemas.microsoft.com/office/powerpoint/2010/main" val="3808064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299187"/>
            <a:ext cx="7772400" cy="606425"/>
          </a:xfrm>
          <a:noFill/>
        </p:spPr>
        <p:txBody>
          <a:bodyPr/>
          <a:lstStyle/>
          <a:p>
            <a:r>
              <a:rPr lang="en-US" dirty="0">
                <a:solidFill>
                  <a:srgbClr val="336600"/>
                </a:solidFill>
              </a:rPr>
              <a:t>Securing Cargo – Important Notes</a:t>
            </a:r>
          </a:p>
        </p:txBody>
      </p:sp>
      <p:sp>
        <p:nvSpPr>
          <p:cNvPr id="5125" name="Rectangle 3"/>
          <p:cNvSpPr>
            <a:spLocks noGrp="1" noChangeArrowheads="1"/>
          </p:cNvSpPr>
          <p:nvPr>
            <p:ph type="body" idx="4294967295"/>
          </p:nvPr>
        </p:nvSpPr>
        <p:spPr>
          <a:xfrm>
            <a:off x="63798" y="985099"/>
            <a:ext cx="7772400" cy="4097264"/>
          </a:xfrm>
        </p:spPr>
        <p:txBody>
          <a:bodyPr/>
          <a:lstStyle/>
          <a:p>
            <a:pPr marL="228600" indent="-228600">
              <a:buClr>
                <a:srgbClr val="336600"/>
              </a:buClr>
              <a:buSzPct val="100000"/>
              <a:buFont typeface="+mj-lt"/>
              <a:buAutoNum type="arabicPeriod"/>
            </a:pPr>
            <a:r>
              <a:rPr lang="en-US" sz="2000" dirty="0"/>
              <a:t>Make sure the gross vehicle weight and axle weights are legal.</a:t>
            </a:r>
          </a:p>
          <a:p>
            <a:pPr marL="228600" indent="-228600">
              <a:buClr>
                <a:srgbClr val="336600"/>
              </a:buClr>
              <a:buSzPct val="100000"/>
              <a:buFont typeface="+mj-lt"/>
              <a:buAutoNum type="arabicPeriod"/>
            </a:pPr>
            <a:r>
              <a:rPr lang="en-US" sz="2000" dirty="0"/>
              <a:t>Meet desired customer loading pattern.</a:t>
            </a:r>
          </a:p>
          <a:p>
            <a:pPr marL="228600" indent="-228600">
              <a:buClr>
                <a:srgbClr val="336600"/>
              </a:buClr>
              <a:buSzPct val="100000"/>
              <a:buFont typeface="+mj-lt"/>
              <a:buAutoNum type="arabicPeriod"/>
            </a:pPr>
            <a:r>
              <a:rPr lang="en-US" sz="2000" dirty="0"/>
              <a:t>Keep stops separate and orders separate (if possible).</a:t>
            </a:r>
          </a:p>
          <a:p>
            <a:pPr marL="228600" indent="-228600">
              <a:buClr>
                <a:srgbClr val="336600"/>
              </a:buClr>
              <a:buSzPct val="100000"/>
              <a:buFont typeface="+mj-lt"/>
              <a:buAutoNum type="arabicPeriod"/>
            </a:pPr>
            <a:r>
              <a:rPr lang="en-US" sz="2000" dirty="0"/>
              <a:t>Keep same items together.</a:t>
            </a:r>
          </a:p>
          <a:p>
            <a:pPr marL="228600" indent="-228600">
              <a:buClr>
                <a:srgbClr val="336600"/>
              </a:buClr>
              <a:buSzPct val="100000"/>
              <a:buFont typeface="+mj-lt"/>
              <a:buAutoNum type="arabicPeriod"/>
            </a:pPr>
            <a:r>
              <a:rPr lang="en-US" sz="2000" dirty="0"/>
              <a:t>Keep Turn last 2 pallets (if possible).</a:t>
            </a:r>
          </a:p>
          <a:p>
            <a:pPr marL="228600" indent="-228600">
              <a:buClr>
                <a:srgbClr val="336600"/>
              </a:buClr>
              <a:buSzPct val="100000"/>
              <a:buFont typeface="+mj-lt"/>
              <a:buAutoNum type="arabicPeriod"/>
            </a:pPr>
            <a:r>
              <a:rPr lang="en-US" sz="2000" dirty="0"/>
              <a:t>Always brace forward.</a:t>
            </a:r>
          </a:p>
          <a:p>
            <a:pPr marL="228600" indent="-228600">
              <a:buClr>
                <a:srgbClr val="336600"/>
              </a:buClr>
              <a:buSzPct val="100000"/>
              <a:buFont typeface="+mj-lt"/>
              <a:buAutoNum type="arabicPeriod"/>
            </a:pPr>
            <a:r>
              <a:rPr lang="en-US" sz="2000" dirty="0"/>
              <a:t>Brace sideways, particularly on second level.</a:t>
            </a:r>
          </a:p>
          <a:p>
            <a:pPr marL="228600" indent="-228600">
              <a:buClr>
                <a:srgbClr val="336600"/>
              </a:buClr>
              <a:buSzPct val="100000"/>
              <a:buFont typeface="+mj-lt"/>
              <a:buAutoNum type="arabicPeriod"/>
            </a:pPr>
            <a:r>
              <a:rPr lang="en-US" sz="2000" dirty="0"/>
              <a:t>Brace backwards.</a:t>
            </a:r>
          </a:p>
          <a:p>
            <a:pPr marL="228600" indent="-228600">
              <a:buClr>
                <a:srgbClr val="336600"/>
              </a:buClr>
              <a:buSzPct val="100000"/>
              <a:buFont typeface="+mj-lt"/>
              <a:buAutoNum type="arabicPeriod"/>
            </a:pPr>
            <a:r>
              <a:rPr lang="en-US" sz="2000" dirty="0"/>
              <a:t>There is no such thing as too much securement.</a:t>
            </a:r>
          </a:p>
          <a:p>
            <a:pPr marL="228600" indent="-228600">
              <a:buClr>
                <a:srgbClr val="336600"/>
              </a:buClr>
              <a:buSzPct val="100000"/>
              <a:buFont typeface="+mj-lt"/>
              <a:buAutoNum type="arabicPeriod"/>
            </a:pPr>
            <a:r>
              <a:rPr lang="en-US" sz="2000" b="1" i="1" dirty="0"/>
              <a:t>Remember #9 and think</a:t>
            </a:r>
            <a:r>
              <a:rPr lang="en-US" sz="2000" dirty="0"/>
              <a:t> – if it </a:t>
            </a:r>
            <a:r>
              <a:rPr lang="en-US" sz="2000" i="1" u="sng" dirty="0"/>
              <a:t>can</a:t>
            </a:r>
            <a:r>
              <a:rPr lang="en-US" sz="2000" dirty="0"/>
              <a:t> move… it will!</a:t>
            </a:r>
          </a:p>
          <a:p>
            <a:pPr lvl="1">
              <a:spcBef>
                <a:spcPts val="600"/>
              </a:spcBef>
              <a:buFont typeface="Arial" charset="0"/>
              <a:buChar char="+"/>
              <a:defRPr/>
            </a:pPr>
            <a:endParaRPr lang="en-US" sz="2000" dirty="0">
              <a:cs typeface="+mn-cs"/>
            </a:endParaRPr>
          </a:p>
          <a:p>
            <a:pPr lvl="1">
              <a:spcBef>
                <a:spcPts val="600"/>
              </a:spcBef>
              <a:buFont typeface="Arial" charset="0"/>
              <a:buChar char="+"/>
              <a:defRPr/>
            </a:pPr>
            <a:endParaRPr lang="en-US" sz="2000" dirty="0">
              <a:cs typeface="+mn-cs"/>
            </a:endParaRPr>
          </a:p>
        </p:txBody>
      </p:sp>
    </p:spTree>
    <p:extLst>
      <p:ext uri="{BB962C8B-B14F-4D97-AF65-F5344CB8AC3E}">
        <p14:creationId xmlns:p14="http://schemas.microsoft.com/office/powerpoint/2010/main" val="1218910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7B8459-EA18-4039-9EA7-6517D91CE98C}"/>
              </a:ext>
            </a:extLst>
          </p:cNvPr>
          <p:cNvSpPr/>
          <p:nvPr/>
        </p:nvSpPr>
        <p:spPr>
          <a:xfrm>
            <a:off x="252844" y="146623"/>
            <a:ext cx="2398734" cy="707886"/>
          </a:xfrm>
          <a:prstGeom prst="rect">
            <a:avLst/>
          </a:prstGeom>
        </p:spPr>
        <p:txBody>
          <a:bodyPr wrap="none">
            <a:spAutoFit/>
          </a:bodyPr>
          <a:lstStyle/>
          <a:p>
            <a:r>
              <a:rPr lang="en-US" sz="4000" b="1" dirty="0">
                <a:solidFill>
                  <a:srgbClr val="336600"/>
                </a:solidFill>
                <a:effectLst>
                  <a:outerShdw blurRad="38100" dist="38100" dir="2700000" algn="tl">
                    <a:srgbClr val="000000">
                      <a:alpha val="43137"/>
                    </a:srgbClr>
                  </a:outerShdw>
                </a:effectLst>
              </a:rPr>
              <a:t>Resources</a:t>
            </a:r>
          </a:p>
        </p:txBody>
      </p:sp>
      <p:sp>
        <p:nvSpPr>
          <p:cNvPr id="3" name="Rectangle 2">
            <a:extLst>
              <a:ext uri="{FF2B5EF4-FFF2-40B4-BE49-F238E27FC236}">
                <a16:creationId xmlns:a16="http://schemas.microsoft.com/office/drawing/2014/main" id="{1A5AEFB2-334D-4CF4-9B2D-97B3E73C9973}"/>
              </a:ext>
            </a:extLst>
          </p:cNvPr>
          <p:cNvSpPr/>
          <p:nvPr/>
        </p:nvSpPr>
        <p:spPr>
          <a:xfrm>
            <a:off x="252844" y="1071656"/>
            <a:ext cx="7214756" cy="2185214"/>
          </a:xfrm>
          <a:prstGeom prst="rect">
            <a:avLst/>
          </a:prstGeom>
        </p:spPr>
        <p:txBody>
          <a:bodyPr wrap="square">
            <a:spAutoFit/>
          </a:bodyPr>
          <a:lstStyle/>
          <a:p>
            <a:pPr marL="342900" indent="-342900">
              <a:buFont typeface="Arial" panose="020B0604020202020204" pitchFamily="34" charset="0"/>
              <a:buChar char="•"/>
            </a:pPr>
            <a:r>
              <a:rPr lang="en-US" dirty="0"/>
              <a:t>Understanding the FMCSA’s Cargo Securement Rules</a:t>
            </a:r>
          </a:p>
          <a:p>
            <a:pPr marL="800100" lvl="1" indent="-342900">
              <a:buFont typeface="Arial" panose="020B0604020202020204" pitchFamily="34" charset="0"/>
              <a:buChar char="•"/>
            </a:pPr>
            <a:r>
              <a:rPr lang="en-US" dirty="0">
                <a:solidFill>
                  <a:srgbClr val="002060"/>
                </a:solidFill>
                <a:effectLst>
                  <a:outerShdw blurRad="50800" dist="50800" dir="5400000" algn="ctr" rotWithShape="0">
                    <a:schemeClr val="tx1"/>
                  </a:outerShdw>
                </a:effectLst>
                <a:hlinkClick r:id="rId2"/>
              </a:rPr>
              <a:t>http://www.alea.gov/Documents/Documents/MCSU-CargoSecurement.pdf</a:t>
            </a:r>
            <a:r>
              <a:rPr lang="en-US" dirty="0">
                <a:solidFill>
                  <a:srgbClr val="002060"/>
                </a:solidFill>
                <a:effectLst>
                  <a:outerShdw blurRad="50800" dist="50800" dir="5400000" algn="ctr" rotWithShape="0">
                    <a:schemeClr val="tx1"/>
                  </a:outerShdw>
                </a:effectLst>
              </a:rPr>
              <a:t> </a:t>
            </a:r>
          </a:p>
          <a:p>
            <a:pPr marL="342900" indent="-342900">
              <a:buFont typeface="Arial" panose="020B0604020202020204" pitchFamily="34" charset="0"/>
              <a:buChar char="•"/>
            </a:pPr>
            <a:r>
              <a:rPr lang="en-US" dirty="0"/>
              <a:t>Drivers Handbook on Cargo Securement </a:t>
            </a:r>
          </a:p>
          <a:p>
            <a:pPr marL="800100" lvl="1" indent="-342900">
              <a:buFont typeface="Arial" panose="020B0604020202020204" pitchFamily="34" charset="0"/>
              <a:buChar char="•"/>
            </a:pPr>
            <a:r>
              <a:rPr lang="en-US" sz="2000" dirty="0">
                <a:solidFill>
                  <a:srgbClr val="336600"/>
                </a:solidFill>
                <a:effectLst>
                  <a:outerShdw blurRad="50800" dist="50800" dir="5400000" algn="ctr" rotWithShape="0">
                    <a:schemeClr val="tx1"/>
                  </a:outerShdw>
                </a:effectLst>
                <a:hlinkClick r:id="rId3"/>
              </a:rPr>
              <a:t>https://www.fmcsa.dot.gov/sites/fmcsa.dot.gov/files/docs/Drivers_Handbook_Cargo_Securement_</a:t>
            </a:r>
            <a:r>
              <a:rPr lang="en-US" sz="2000" dirty="0">
                <a:solidFill>
                  <a:srgbClr val="002060"/>
                </a:solidFill>
                <a:effectLst>
                  <a:outerShdw blurRad="50800" dist="50800" dir="5400000" algn="ctr" rotWithShape="0">
                    <a:schemeClr val="tx1"/>
                  </a:outerShdw>
                </a:effectLst>
                <a:hlinkClick r:id="rId3"/>
              </a:rPr>
              <a:t>508CLN</a:t>
            </a:r>
            <a:r>
              <a:rPr lang="en-US" sz="2000" dirty="0">
                <a:solidFill>
                  <a:srgbClr val="336600"/>
                </a:solidFill>
                <a:effectLst>
                  <a:outerShdw blurRad="50800" dist="50800" dir="5400000" algn="ctr" rotWithShape="0">
                    <a:schemeClr val="tx1"/>
                  </a:outerShdw>
                </a:effectLst>
                <a:hlinkClick r:id="rId3"/>
              </a:rPr>
              <a:t>.pdf</a:t>
            </a:r>
            <a:r>
              <a:rPr lang="en-US" sz="2000" dirty="0">
                <a:solidFill>
                  <a:srgbClr val="336600"/>
                </a:solidFill>
                <a:effectLst>
                  <a:outerShdw blurRad="50800" dist="50800" dir="5400000" algn="ctr" rotWithShape="0">
                    <a:schemeClr val="tx1"/>
                  </a:outerShdw>
                </a:effectLst>
              </a:rPr>
              <a:t> </a:t>
            </a:r>
          </a:p>
        </p:txBody>
      </p:sp>
    </p:spTree>
    <p:extLst>
      <p:ext uri="{BB962C8B-B14F-4D97-AF65-F5344CB8AC3E}">
        <p14:creationId xmlns:p14="http://schemas.microsoft.com/office/powerpoint/2010/main" val="327727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F6632B-FFC2-4EA7-A7F1-3D1A9A2F743C}"/>
              </a:ext>
            </a:extLst>
          </p:cNvPr>
          <p:cNvSpPr/>
          <p:nvPr/>
        </p:nvSpPr>
        <p:spPr>
          <a:xfrm>
            <a:off x="74428" y="889843"/>
            <a:ext cx="8048847" cy="5078313"/>
          </a:xfrm>
          <a:prstGeom prst="rect">
            <a:avLst/>
          </a:prstGeom>
        </p:spPr>
        <p:txBody>
          <a:bodyPr wrap="square">
            <a:spAutoFit/>
          </a:bodyPr>
          <a:lstStyle/>
          <a:p>
            <a:r>
              <a:rPr lang="en-US" sz="1800" dirty="0"/>
              <a:t>The cargo securement rules apply to all cargo-carrying commercial motor vehicles (as defined in 49 CFR 390.5) operated in interstate commerce. This includes all types of articles of cargo, except commodities in bulk that lack structure or fixed shape (e.g., liquids, gases, grain, liquid concrete, sand, gravel, aggregates) and are transported in a tank, hopper, box or similar device that forms part of the structure of a commercial motor vehicle.</a:t>
            </a:r>
          </a:p>
          <a:p>
            <a:endParaRPr lang="en-US" sz="1800" dirty="0"/>
          </a:p>
          <a:p>
            <a:r>
              <a:rPr lang="en-US" sz="1800" dirty="0"/>
              <a:t>The rules require that all devices and systems used to secure cargo to or within a vehicle must be capable of meeting the performance criteria. All vehicle structures, systems, parts and components used to secure cargo must be in proper working order when used to perform that function with no damaged or weakened components that could adversely affect their performance.</a:t>
            </a:r>
          </a:p>
          <a:p>
            <a:endParaRPr lang="en-US" sz="1800" dirty="0"/>
          </a:p>
          <a:p>
            <a:r>
              <a:rPr lang="en-US" sz="1800" dirty="0"/>
              <a:t>Cargo must be firmly immobilized or secured on or within a vehicle by structures of adequate strength, dunnage (loose materials used to support and protect cargo) or dunnage bags (inflatable bags intended to fill space between articles of cargo or between cargo and the wall of the vehicle), shoring bars, tiedowns or a combination of these.</a:t>
            </a:r>
          </a:p>
        </p:txBody>
      </p:sp>
      <p:sp>
        <p:nvSpPr>
          <p:cNvPr id="3" name="Rectangle 2">
            <a:extLst>
              <a:ext uri="{FF2B5EF4-FFF2-40B4-BE49-F238E27FC236}">
                <a16:creationId xmlns:a16="http://schemas.microsoft.com/office/drawing/2014/main" id="{75D40E0D-1A45-48A5-B87B-913D0AF3A30B}"/>
              </a:ext>
            </a:extLst>
          </p:cNvPr>
          <p:cNvSpPr txBox="1">
            <a:spLocks noChangeArrowheads="1"/>
          </p:cNvSpPr>
          <p:nvPr/>
        </p:nvSpPr>
        <p:spPr bwMode="auto">
          <a:xfrm>
            <a:off x="0" y="246449"/>
            <a:ext cx="7772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200" dirty="0">
                <a:solidFill>
                  <a:srgbClr val="336600"/>
                </a:solidFill>
              </a:rPr>
              <a:t>Applicability of Cargo Securement</a:t>
            </a:r>
          </a:p>
        </p:txBody>
      </p:sp>
    </p:spTree>
    <p:extLst>
      <p:ext uri="{BB962C8B-B14F-4D97-AF65-F5344CB8AC3E}">
        <p14:creationId xmlns:p14="http://schemas.microsoft.com/office/powerpoint/2010/main" val="1886250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8A4943D-F2F0-4415-B643-111EBC9B2F94}"/>
              </a:ext>
            </a:extLst>
          </p:cNvPr>
          <p:cNvSpPr txBox="1">
            <a:spLocks noChangeArrowheads="1"/>
          </p:cNvSpPr>
          <p:nvPr/>
        </p:nvSpPr>
        <p:spPr bwMode="auto">
          <a:xfrm>
            <a:off x="0" y="140119"/>
            <a:ext cx="77724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1" fontAlgn="base" hangingPunct="1">
              <a:spcBef>
                <a:spcPct val="0"/>
              </a:spcBef>
              <a:spcAft>
                <a:spcPct val="0"/>
              </a:spcAft>
              <a:defRPr sz="3600" kern="1200">
                <a:solidFill>
                  <a:schemeClr val="accent1"/>
                </a:solidFill>
                <a:latin typeface="+mj-lt"/>
                <a:ea typeface="+mj-ea"/>
                <a:cs typeface="+mj-cs"/>
              </a:defRPr>
            </a:lvl1pPr>
            <a:lvl2pPr algn="l" defTabSz="457200" rtl="0" eaLnBrk="1" fontAlgn="base" hangingPunct="1">
              <a:spcBef>
                <a:spcPct val="0"/>
              </a:spcBef>
              <a:spcAft>
                <a:spcPct val="0"/>
              </a:spcAft>
              <a:defRPr sz="3600">
                <a:solidFill>
                  <a:schemeClr val="accent1"/>
                </a:solidFill>
                <a:latin typeface="Trebuchet MS" panose="020B0603020202020204" pitchFamily="34" charset="0"/>
              </a:defRPr>
            </a:lvl2pPr>
            <a:lvl3pPr algn="l" defTabSz="457200" rtl="0" eaLnBrk="1" fontAlgn="base" hangingPunct="1">
              <a:spcBef>
                <a:spcPct val="0"/>
              </a:spcBef>
              <a:spcAft>
                <a:spcPct val="0"/>
              </a:spcAft>
              <a:defRPr sz="3600">
                <a:solidFill>
                  <a:schemeClr val="accent1"/>
                </a:solidFill>
                <a:latin typeface="Trebuchet MS" panose="020B0603020202020204" pitchFamily="34" charset="0"/>
              </a:defRPr>
            </a:lvl3pPr>
            <a:lvl4pPr algn="l" defTabSz="457200" rtl="0" eaLnBrk="1" fontAlgn="base" hangingPunct="1">
              <a:spcBef>
                <a:spcPct val="0"/>
              </a:spcBef>
              <a:spcAft>
                <a:spcPct val="0"/>
              </a:spcAft>
              <a:defRPr sz="3600">
                <a:solidFill>
                  <a:schemeClr val="accent1"/>
                </a:solidFill>
                <a:latin typeface="Trebuchet MS" panose="020B0603020202020204" pitchFamily="34" charset="0"/>
              </a:defRPr>
            </a:lvl4pPr>
            <a:lvl5pPr algn="l" defTabSz="457200" rtl="0" eaLnBrk="1" fontAlgn="base" hangingPunct="1">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en-US" sz="3200" dirty="0">
                <a:solidFill>
                  <a:srgbClr val="336600"/>
                </a:solidFill>
              </a:rPr>
              <a:t>Fundamentals of Cargo Securement</a:t>
            </a:r>
          </a:p>
        </p:txBody>
      </p:sp>
      <p:sp>
        <p:nvSpPr>
          <p:cNvPr id="3" name="Rectangle 2">
            <a:extLst>
              <a:ext uri="{FF2B5EF4-FFF2-40B4-BE49-F238E27FC236}">
                <a16:creationId xmlns:a16="http://schemas.microsoft.com/office/drawing/2014/main" id="{F5DE3772-3804-4EE7-84CB-3F0C655C2A5D}"/>
              </a:ext>
            </a:extLst>
          </p:cNvPr>
          <p:cNvSpPr/>
          <p:nvPr/>
        </p:nvSpPr>
        <p:spPr>
          <a:xfrm>
            <a:off x="74428" y="612845"/>
            <a:ext cx="8729330" cy="5355312"/>
          </a:xfrm>
          <a:prstGeom prst="rect">
            <a:avLst/>
          </a:prstGeom>
        </p:spPr>
        <p:txBody>
          <a:bodyPr wrap="square">
            <a:spAutoFit/>
          </a:bodyPr>
          <a:lstStyle/>
          <a:p>
            <a:pPr marL="285750" indent="-285750">
              <a:buFont typeface="Arial" panose="020B0604020202020204" pitchFamily="34" charset="0"/>
              <a:buChar char="•"/>
            </a:pPr>
            <a:r>
              <a:rPr lang="en-US" sz="1800" dirty="0"/>
              <a:t>Cargo Securement applies to any cargo and dangerous goods/hazardous materials, including:</a:t>
            </a:r>
          </a:p>
          <a:p>
            <a:pPr marL="742950" lvl="1" indent="-285750">
              <a:buFont typeface="Arial" panose="020B0604020202020204" pitchFamily="34" charset="0"/>
              <a:buChar char="•"/>
            </a:pPr>
            <a:r>
              <a:rPr lang="en-US" sz="1800" dirty="0"/>
              <a:t>All general freight.</a:t>
            </a:r>
          </a:p>
          <a:p>
            <a:pPr marL="742950" lvl="1" indent="-285750">
              <a:buFont typeface="Arial" panose="020B0604020202020204" pitchFamily="34" charset="0"/>
              <a:buChar char="•"/>
            </a:pPr>
            <a:r>
              <a:rPr lang="en-US" sz="1800" dirty="0"/>
              <a:t>All equipment carried for vehicle operation.</a:t>
            </a:r>
          </a:p>
          <a:p>
            <a:pPr marL="742950" lvl="1" indent="-285750">
              <a:buFont typeface="Arial" panose="020B0604020202020204" pitchFamily="34" charset="0"/>
              <a:buChar char="•"/>
            </a:pPr>
            <a:r>
              <a:rPr lang="en-US" sz="1800" dirty="0"/>
              <a:t>Intermodal containers and their contents.</a:t>
            </a:r>
          </a:p>
          <a:p>
            <a:pPr marL="285750" indent="-285750">
              <a:buFont typeface="Arial" panose="020B0604020202020204" pitchFamily="34" charset="0"/>
              <a:buChar char="•"/>
            </a:pPr>
            <a:r>
              <a:rPr lang="en-US" sz="1800" dirty="0"/>
              <a:t>Some specific commodities have additional or different securement requirements.</a:t>
            </a:r>
          </a:p>
          <a:p>
            <a:pPr marL="285750" indent="-285750">
              <a:buFont typeface="Arial" panose="020B0604020202020204" pitchFamily="34" charset="0"/>
              <a:buChar char="•"/>
            </a:pPr>
            <a:r>
              <a:rPr lang="en-US" sz="1800" dirty="0"/>
              <a:t>All cargo being transported on the highway must remain secured on or within the transporting vehicle. The cargo must remain secured on or in the transporting vehicle:</a:t>
            </a:r>
          </a:p>
          <a:p>
            <a:pPr marL="742950" lvl="1" indent="-285750">
              <a:buFont typeface="Arial" panose="020B0604020202020204" pitchFamily="34" charset="0"/>
              <a:buChar char="•"/>
            </a:pPr>
            <a:r>
              <a:rPr lang="en-US" sz="1800" dirty="0"/>
              <a:t>Under all conditions that could reasonably be expected to occur in normal driving.</a:t>
            </a:r>
          </a:p>
          <a:p>
            <a:pPr marL="742950" lvl="1" indent="-285750">
              <a:buFont typeface="Arial" panose="020B0604020202020204" pitchFamily="34" charset="0"/>
              <a:buChar char="•"/>
            </a:pPr>
            <a:r>
              <a:rPr lang="en-US" sz="1800" dirty="0"/>
              <a:t>When a driver is responding in all emergency situations, EXCEPT when there is a crash.</a:t>
            </a:r>
          </a:p>
          <a:p>
            <a:pPr marL="285750" indent="-285750">
              <a:buFont typeface="Arial" panose="020B0604020202020204" pitchFamily="34" charset="0"/>
              <a:buChar char="•"/>
            </a:pPr>
            <a:r>
              <a:rPr lang="en-US" sz="1800" dirty="0"/>
              <a:t>An improperly secured load can result in:</a:t>
            </a:r>
          </a:p>
          <a:p>
            <a:pPr marL="742950" lvl="1" indent="-285750">
              <a:buFont typeface="Arial" panose="020B0604020202020204" pitchFamily="34" charset="0"/>
              <a:buChar char="•"/>
            </a:pPr>
            <a:r>
              <a:rPr lang="en-US" sz="1800" dirty="0"/>
              <a:t>Loss of life</a:t>
            </a:r>
          </a:p>
          <a:p>
            <a:pPr marL="742950" lvl="1" indent="-285750">
              <a:buFont typeface="Arial" panose="020B0604020202020204" pitchFamily="34" charset="0"/>
              <a:buChar char="•"/>
            </a:pPr>
            <a:r>
              <a:rPr lang="en-US" sz="1800" dirty="0"/>
              <a:t>Loss of load</a:t>
            </a:r>
          </a:p>
          <a:p>
            <a:pPr marL="742950" lvl="1" indent="-285750">
              <a:buFont typeface="Arial" panose="020B0604020202020204" pitchFamily="34" charset="0"/>
              <a:buChar char="•"/>
            </a:pPr>
            <a:r>
              <a:rPr lang="en-US" sz="1800" dirty="0"/>
              <a:t>Damage to the cargo</a:t>
            </a:r>
          </a:p>
          <a:p>
            <a:pPr marL="742950" lvl="1" indent="-285750">
              <a:buFont typeface="Arial" panose="020B0604020202020204" pitchFamily="34" charset="0"/>
              <a:buChar char="•"/>
            </a:pPr>
            <a:r>
              <a:rPr lang="en-US" sz="1800" dirty="0"/>
              <a:t>Damage to the vehicle</a:t>
            </a:r>
          </a:p>
          <a:p>
            <a:pPr marL="742950" lvl="1" indent="-285750">
              <a:buFont typeface="Arial" panose="020B0604020202020204" pitchFamily="34" charset="0"/>
              <a:buChar char="•"/>
            </a:pPr>
            <a:r>
              <a:rPr lang="en-US" sz="1800" dirty="0"/>
              <a:t>A crash</a:t>
            </a:r>
          </a:p>
          <a:p>
            <a:pPr marL="742950" lvl="1" indent="-285750">
              <a:buFont typeface="Arial" panose="020B0604020202020204" pitchFamily="34" charset="0"/>
              <a:buChar char="•"/>
            </a:pPr>
            <a:r>
              <a:rPr lang="en-US" sz="1800" dirty="0"/>
              <a:t>Issuance of citations/fines to driver/carrier</a:t>
            </a:r>
          </a:p>
          <a:p>
            <a:pPr marL="742950" lvl="1" indent="-285750">
              <a:buFont typeface="Arial" panose="020B0604020202020204" pitchFamily="34" charset="0"/>
              <a:buChar char="•"/>
            </a:pPr>
            <a:r>
              <a:rPr lang="en-US" sz="1800" dirty="0"/>
              <a:t>The vehicle being placed Out-of-Service.</a:t>
            </a:r>
          </a:p>
        </p:txBody>
      </p:sp>
    </p:spTree>
    <p:extLst>
      <p:ext uri="{BB962C8B-B14F-4D97-AF65-F5344CB8AC3E}">
        <p14:creationId xmlns:p14="http://schemas.microsoft.com/office/powerpoint/2010/main" val="2666374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72019"/>
            <a:ext cx="7772400" cy="606425"/>
          </a:xfrm>
          <a:noFill/>
        </p:spPr>
        <p:txBody>
          <a:bodyPr/>
          <a:lstStyle/>
          <a:p>
            <a:r>
              <a:rPr lang="en-US" altLang="en-US" sz="3200" dirty="0">
                <a:solidFill>
                  <a:srgbClr val="336600"/>
                </a:solidFill>
              </a:rPr>
              <a:t>Personal Protective Equipment (PPE)</a:t>
            </a:r>
          </a:p>
        </p:txBody>
      </p:sp>
      <p:sp>
        <p:nvSpPr>
          <p:cNvPr id="5125" name="Rectangle 3"/>
          <p:cNvSpPr>
            <a:spLocks noGrp="1" noChangeArrowheads="1"/>
          </p:cNvSpPr>
          <p:nvPr>
            <p:ph type="body" idx="4294967295"/>
          </p:nvPr>
        </p:nvSpPr>
        <p:spPr>
          <a:xfrm>
            <a:off x="0" y="694944"/>
            <a:ext cx="8310563" cy="2844800"/>
          </a:xfrm>
        </p:spPr>
        <p:txBody>
          <a:bodyPr/>
          <a:lstStyle/>
          <a:p>
            <a:pPr marL="0" indent="0">
              <a:spcBef>
                <a:spcPts val="600"/>
              </a:spcBef>
              <a:buFont typeface="Arial" charset="0"/>
              <a:buNone/>
              <a:defRPr/>
            </a:pPr>
            <a:r>
              <a:rPr lang="en-US" dirty="0"/>
              <a:t>Safety </a:t>
            </a:r>
            <a:r>
              <a:rPr lang="en-US" b="1" i="1" dirty="0"/>
              <a:t>requires</a:t>
            </a:r>
            <a:r>
              <a:rPr lang="en-US" dirty="0"/>
              <a:t> the following six items to be worn by all flatbed drivers anytime you are on duty and not driving:</a:t>
            </a:r>
          </a:p>
          <a:p>
            <a:pPr>
              <a:spcBef>
                <a:spcPts val="600"/>
              </a:spcBef>
              <a:defRPr/>
            </a:pPr>
            <a:r>
              <a:rPr lang="en-US" dirty="0"/>
              <a:t>Hardhat</a:t>
            </a:r>
          </a:p>
          <a:p>
            <a:pPr>
              <a:spcBef>
                <a:spcPts val="600"/>
              </a:spcBef>
              <a:defRPr/>
            </a:pPr>
            <a:r>
              <a:rPr lang="en-US" dirty="0"/>
              <a:t>Long pants or coveralls</a:t>
            </a:r>
          </a:p>
          <a:p>
            <a:pPr>
              <a:spcBef>
                <a:spcPts val="600"/>
              </a:spcBef>
              <a:defRPr/>
            </a:pPr>
            <a:r>
              <a:rPr lang="en-US" dirty="0"/>
              <a:t>Safety vest or approved hi-visibility shirt</a:t>
            </a:r>
          </a:p>
          <a:p>
            <a:pPr>
              <a:spcBef>
                <a:spcPts val="600"/>
              </a:spcBef>
              <a:defRPr/>
            </a:pPr>
            <a:r>
              <a:rPr lang="en-US" dirty="0"/>
              <a:t>Safety-toe boots </a:t>
            </a:r>
          </a:p>
          <a:p>
            <a:pPr>
              <a:spcBef>
                <a:spcPts val="600"/>
              </a:spcBef>
              <a:defRPr/>
            </a:pPr>
            <a:r>
              <a:rPr lang="en-US" dirty="0"/>
              <a:t>Gloves</a:t>
            </a:r>
          </a:p>
          <a:p>
            <a:pPr>
              <a:spcBef>
                <a:spcPts val="600"/>
              </a:spcBef>
              <a:defRPr/>
            </a:pPr>
            <a:r>
              <a:rPr lang="en-US" dirty="0"/>
              <a:t>Safety glasses</a:t>
            </a:r>
          </a:p>
          <a:p>
            <a:pPr>
              <a:spcBef>
                <a:spcPts val="600"/>
              </a:spcBef>
              <a:defRPr/>
            </a:pPr>
            <a:r>
              <a:rPr lang="en-US" i="1" dirty="0"/>
              <a:t>Also - any customer specific requirements – e.g. Hearing Protection or Dusk Mask</a:t>
            </a:r>
          </a:p>
          <a:p>
            <a:pPr marL="0" indent="0" eaLnBrk="1" hangingPunct="1">
              <a:spcBef>
                <a:spcPts val="600"/>
              </a:spcBef>
              <a:buFont typeface="Arial" charset="0"/>
              <a:buNone/>
              <a:defRPr/>
            </a:pPr>
            <a:endParaRPr lang="en-US" dirty="0"/>
          </a:p>
        </p:txBody>
      </p:sp>
      <p:pic>
        <p:nvPicPr>
          <p:cNvPr id="7172" name="Picture 3" descr="http://www.legionsafety.com/images/T/mr1300_1.jpg"/>
          <p:cNvPicPr>
            <a:picLocks noChangeAspect="1" noChangeArrowheads="1"/>
          </p:cNvPicPr>
          <p:nvPr/>
        </p:nvPicPr>
        <p:blipFill>
          <a:blip r:embed="rId2" cstate="print">
            <a:extLst>
              <a:ext uri="{28A0092B-C50C-407E-A947-70E740481C1C}">
                <a14:useLocalDpi xmlns:a14="http://schemas.microsoft.com/office/drawing/2010/main" val="0"/>
              </a:ext>
            </a:extLst>
          </a:blip>
          <a:srcRect l="3514" r="3790"/>
          <a:stretch>
            <a:fillRect/>
          </a:stretch>
        </p:blipFill>
        <p:spPr bwMode="auto">
          <a:xfrm>
            <a:off x="941098" y="4326566"/>
            <a:ext cx="1482727" cy="1276793"/>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4" name="Picture 5" descr="http://i.ebayimg.com/00/s/MTUwMFgxNTAw/z/EMQAAOxy3zNSkkxB/$_5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47504" y="4045016"/>
            <a:ext cx="1605959" cy="163593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176" name="AutoShape 7" descr="https://www.four51.com/UI/DownloadFile.hcf?userType=TempCustomer&amp;FileID=ZR4phfPrXKHemLu2klZdqEywYfZVzxYRLGmoCglkePrXZ0XlfI4TFA-e-e"/>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pic>
        <p:nvPicPr>
          <p:cNvPr id="3" name="Picture 2" descr="A picture containing yellow, clothing&#10;&#10;Description generated with high confidence">
            <a:extLst>
              <a:ext uri="{FF2B5EF4-FFF2-40B4-BE49-F238E27FC236}">
                <a16:creationId xmlns:a16="http://schemas.microsoft.com/office/drawing/2014/main" id="{CF329ED4-4C9E-4E34-B6F2-C3CE3125AD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2091" y="4310615"/>
            <a:ext cx="1605958" cy="2246677"/>
          </a:xfrm>
          <a:prstGeom prst="rect">
            <a:avLst/>
          </a:prstGeom>
        </p:spPr>
      </p:pic>
      <p:pic>
        <p:nvPicPr>
          <p:cNvPr id="5" name="Picture 4" descr="A picture containing headdress, clothing, helmet&#10;&#10;Description generated with very high confidence">
            <a:extLst>
              <a:ext uri="{FF2B5EF4-FFF2-40B4-BE49-F238E27FC236}">
                <a16:creationId xmlns:a16="http://schemas.microsoft.com/office/drawing/2014/main" id="{115625BE-503C-406E-B6D0-B33BE32AEB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489" y="4028423"/>
            <a:ext cx="1936189" cy="1405530"/>
          </a:xfrm>
          <a:prstGeom prst="rect">
            <a:avLst/>
          </a:prstGeom>
        </p:spPr>
      </p:pic>
      <p:pic>
        <p:nvPicPr>
          <p:cNvPr id="7" name="Picture 6">
            <a:extLst>
              <a:ext uri="{FF2B5EF4-FFF2-40B4-BE49-F238E27FC236}">
                <a16:creationId xmlns:a16="http://schemas.microsoft.com/office/drawing/2014/main" id="{71B12D33-C12E-47EC-B03C-7063E733292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70630" y="2021411"/>
            <a:ext cx="2468880" cy="1188720"/>
          </a:xfrm>
          <a:prstGeom prst="rect">
            <a:avLst/>
          </a:prstGeom>
        </p:spPr>
      </p:pic>
    </p:spTree>
    <p:extLst>
      <p:ext uri="{BB962C8B-B14F-4D97-AF65-F5344CB8AC3E}">
        <p14:creationId xmlns:p14="http://schemas.microsoft.com/office/powerpoint/2010/main" val="284287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4D2849-E559-49F4-9B53-0CDCE5EB324D}"/>
              </a:ext>
            </a:extLst>
          </p:cNvPr>
          <p:cNvSpPr/>
          <p:nvPr/>
        </p:nvSpPr>
        <p:spPr>
          <a:xfrm>
            <a:off x="191391" y="599893"/>
            <a:ext cx="7857448" cy="5293757"/>
          </a:xfrm>
          <a:prstGeom prst="rect">
            <a:avLst/>
          </a:prstGeom>
        </p:spPr>
        <p:txBody>
          <a:bodyPr wrap="square">
            <a:spAutoFit/>
          </a:bodyPr>
          <a:lstStyle/>
          <a:p>
            <a:pPr marL="342900" indent="-342900">
              <a:buFont typeface="+mj-lt"/>
              <a:buAutoNum type="arabicPeriod"/>
            </a:pPr>
            <a:r>
              <a:rPr lang="en-US" sz="1600" dirty="0"/>
              <a:t>(4) 1/2" x 20' grade 70 transport chain</a:t>
            </a:r>
          </a:p>
          <a:p>
            <a:pPr marL="342900" indent="-342900">
              <a:buFont typeface="+mj-lt"/>
              <a:buAutoNum type="arabicPeriod"/>
            </a:pPr>
            <a:r>
              <a:rPr lang="en-US" sz="1600" dirty="0"/>
              <a:t>(4) 1/2" ratchet chain binder </a:t>
            </a:r>
          </a:p>
          <a:p>
            <a:pPr marL="342900" indent="-342900">
              <a:buFont typeface="+mj-lt"/>
              <a:buAutoNum type="arabicPeriod"/>
            </a:pPr>
            <a:r>
              <a:rPr lang="en-US" sz="1600" dirty="0"/>
              <a:t>(6) 3/8" x 20' grade 70 transport chain</a:t>
            </a:r>
          </a:p>
          <a:p>
            <a:pPr marL="342900" indent="-342900">
              <a:buFont typeface="+mj-lt"/>
              <a:buAutoNum type="arabicPeriod"/>
            </a:pPr>
            <a:r>
              <a:rPr lang="en-US" sz="1600" dirty="0"/>
              <a:t>(6) 3/8" ratchet chain binder </a:t>
            </a:r>
          </a:p>
          <a:p>
            <a:pPr marL="342900" indent="-342900">
              <a:buFont typeface="+mj-lt"/>
              <a:buAutoNum type="arabicPeriod"/>
            </a:pPr>
            <a:r>
              <a:rPr lang="en-US" sz="1600" dirty="0"/>
              <a:t>(10) 4" x 30' winch strap with flat hook </a:t>
            </a:r>
          </a:p>
          <a:p>
            <a:pPr marL="342900" indent="-342900">
              <a:buFont typeface="+mj-lt"/>
              <a:buAutoNum type="arabicPeriod"/>
            </a:pPr>
            <a:r>
              <a:rPr lang="en-US" sz="1600" dirty="0"/>
              <a:t>(4) 4" standard portable winch</a:t>
            </a:r>
          </a:p>
          <a:p>
            <a:pPr marL="342900" indent="-342900">
              <a:buFont typeface="+mj-lt"/>
              <a:buAutoNum type="arabicPeriod"/>
            </a:pPr>
            <a:r>
              <a:rPr lang="en-US" sz="1600" dirty="0"/>
              <a:t>(8) 2" x 30' ratchet strap with flat hooks </a:t>
            </a:r>
          </a:p>
          <a:p>
            <a:pPr marL="342900" indent="-342900">
              <a:buFont typeface="+mj-lt"/>
              <a:buAutoNum type="arabicPeriod"/>
            </a:pPr>
            <a:r>
              <a:rPr lang="en-US" sz="1600" dirty="0"/>
              <a:t>(50) 21" rubber tarp strap with crimped S-hooks.</a:t>
            </a:r>
          </a:p>
          <a:p>
            <a:pPr marL="342900" indent="-342900">
              <a:buFont typeface="+mj-lt"/>
              <a:buAutoNum type="arabicPeriod"/>
            </a:pPr>
            <a:r>
              <a:rPr lang="en-US" sz="1600" dirty="0"/>
              <a:t>(20) plastic corner protectors for webbing up to 4" wide. </a:t>
            </a:r>
          </a:p>
          <a:p>
            <a:pPr marL="342900" indent="-342900">
              <a:buFont typeface="+mj-lt"/>
              <a:buAutoNum type="arabicPeriod"/>
            </a:pPr>
            <a:r>
              <a:rPr lang="en-US" sz="1600" dirty="0"/>
              <a:t>(20) steel corner protector </a:t>
            </a:r>
          </a:p>
          <a:p>
            <a:pPr marL="342900" indent="-342900">
              <a:buFont typeface="+mj-lt"/>
              <a:buAutoNum type="arabicPeriod"/>
            </a:pPr>
            <a:r>
              <a:rPr lang="en-US" sz="1600" dirty="0"/>
              <a:t>(10) light-duty coil rack </a:t>
            </a:r>
          </a:p>
          <a:p>
            <a:pPr marL="342900" indent="-342900">
              <a:buFont typeface="+mj-lt"/>
              <a:buAutoNum type="arabicPeriod"/>
            </a:pPr>
            <a:r>
              <a:rPr lang="en-US" sz="1600" dirty="0"/>
              <a:t>(5) 48" x 7" coil mat </a:t>
            </a:r>
          </a:p>
          <a:p>
            <a:pPr marL="342900" indent="-342900">
              <a:buFont typeface="+mj-lt"/>
              <a:buAutoNum type="arabicPeriod"/>
            </a:pPr>
            <a:r>
              <a:rPr lang="en-US" sz="1600" dirty="0"/>
              <a:t>(10) 8’ 4x4 Dunnage. </a:t>
            </a:r>
          </a:p>
          <a:p>
            <a:pPr marL="342900" indent="-342900">
              <a:buFont typeface="+mj-lt"/>
              <a:buAutoNum type="arabicPeriod"/>
            </a:pPr>
            <a:r>
              <a:rPr lang="en-US" sz="1600" dirty="0"/>
              <a:t>(1) standard chrome Winch-bar with knurled handle</a:t>
            </a:r>
          </a:p>
          <a:p>
            <a:pPr marL="342900" indent="-342900">
              <a:buFont typeface="+mj-lt"/>
              <a:buAutoNum type="arabicPeriod"/>
            </a:pPr>
            <a:r>
              <a:rPr lang="en-US" sz="1600" dirty="0"/>
              <a:t>(1) strap winder </a:t>
            </a:r>
          </a:p>
          <a:p>
            <a:pPr marL="342900" indent="-342900">
              <a:buFont typeface="+mj-lt"/>
              <a:buAutoNum type="arabicPeriod"/>
            </a:pPr>
            <a:r>
              <a:rPr lang="en-US" sz="1600" dirty="0"/>
              <a:t>(2) 24' x 27' heavy-duty lumber tarp with 8' drop and flap </a:t>
            </a:r>
          </a:p>
          <a:p>
            <a:pPr marL="342900" indent="-342900">
              <a:buFont typeface="+mj-lt"/>
              <a:buAutoNum type="arabicPeriod"/>
            </a:pPr>
            <a:r>
              <a:rPr lang="en-US" sz="1600" dirty="0"/>
              <a:t>(2) 16' x 27' heavy-duty steel tarp with 4' drop on all sides</a:t>
            </a:r>
          </a:p>
          <a:p>
            <a:endParaRPr lang="en-US" sz="1600" dirty="0">
              <a:highlight>
                <a:srgbClr val="FFFF00"/>
              </a:highlight>
            </a:endParaRPr>
          </a:p>
          <a:p>
            <a:r>
              <a:rPr lang="en-US" sz="1600" dirty="0">
                <a:highlight>
                  <a:srgbClr val="FFFF00"/>
                </a:highlight>
              </a:rPr>
              <a:t>Note: </a:t>
            </a:r>
            <a:r>
              <a:rPr lang="en-US" sz="1600" b="1" i="1" dirty="0">
                <a:highlight>
                  <a:srgbClr val="FFFF00"/>
                </a:highlight>
              </a:rPr>
              <a:t>ALWAYS</a:t>
            </a:r>
            <a:r>
              <a:rPr lang="en-US" sz="1600" dirty="0">
                <a:highlight>
                  <a:srgbClr val="FFFF00"/>
                </a:highlight>
              </a:rPr>
              <a:t> be sure that your load securement devices are serviceable, have no damage, and working load limit markings are visible.</a:t>
            </a:r>
          </a:p>
          <a:p>
            <a:pPr marL="342900" indent="-342900">
              <a:buFont typeface="+mj-lt"/>
              <a:buAutoNum type="arabicPeriod"/>
            </a:pPr>
            <a:endParaRPr lang="en-US" sz="1800" dirty="0"/>
          </a:p>
        </p:txBody>
      </p:sp>
      <p:sp>
        <p:nvSpPr>
          <p:cNvPr id="3" name="Rectangle 2">
            <a:extLst>
              <a:ext uri="{FF2B5EF4-FFF2-40B4-BE49-F238E27FC236}">
                <a16:creationId xmlns:a16="http://schemas.microsoft.com/office/drawing/2014/main" id="{E73939C8-FA18-4FD1-B55C-BCF13324314A}"/>
              </a:ext>
            </a:extLst>
          </p:cNvPr>
          <p:cNvSpPr/>
          <p:nvPr/>
        </p:nvSpPr>
        <p:spPr>
          <a:xfrm>
            <a:off x="-1" y="15118"/>
            <a:ext cx="8240233" cy="584775"/>
          </a:xfrm>
          <a:prstGeom prst="rect">
            <a:avLst/>
          </a:prstGeom>
        </p:spPr>
        <p:txBody>
          <a:bodyPr wrap="square">
            <a:spAutoFit/>
          </a:bodyPr>
          <a:lstStyle/>
          <a:p>
            <a:r>
              <a:rPr lang="en-US" sz="3200" dirty="0">
                <a:solidFill>
                  <a:srgbClr val="336600"/>
                </a:solidFill>
              </a:rPr>
              <a:t>Standard Load Securement Equipment</a:t>
            </a:r>
          </a:p>
        </p:txBody>
      </p:sp>
    </p:spTree>
    <p:extLst>
      <p:ext uri="{BB962C8B-B14F-4D97-AF65-F5344CB8AC3E}">
        <p14:creationId xmlns:p14="http://schemas.microsoft.com/office/powerpoint/2010/main" val="236306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74428" y="498475"/>
            <a:ext cx="7772400" cy="606425"/>
          </a:xfrm>
          <a:noFill/>
        </p:spPr>
        <p:txBody>
          <a:bodyPr/>
          <a:lstStyle/>
          <a:p>
            <a:r>
              <a:rPr lang="en-US" dirty="0">
                <a:solidFill>
                  <a:srgbClr val="336600"/>
                </a:solidFill>
              </a:rPr>
              <a:t>Loading and Securing Cargo</a:t>
            </a:r>
          </a:p>
        </p:txBody>
      </p:sp>
      <p:sp>
        <p:nvSpPr>
          <p:cNvPr id="5125" name="Rectangle 3"/>
          <p:cNvSpPr>
            <a:spLocks noGrp="1" noChangeArrowheads="1"/>
          </p:cNvSpPr>
          <p:nvPr>
            <p:ph type="body" idx="4294967295"/>
          </p:nvPr>
        </p:nvSpPr>
        <p:spPr>
          <a:xfrm>
            <a:off x="0" y="1293812"/>
            <a:ext cx="7772400" cy="2417762"/>
          </a:xfrm>
        </p:spPr>
        <p:txBody>
          <a:bodyPr/>
          <a:lstStyle/>
          <a:p>
            <a:pPr>
              <a:spcBef>
                <a:spcPts val="600"/>
              </a:spcBef>
              <a:buFont typeface="Arial" charset="0"/>
              <a:buChar char="+"/>
              <a:defRPr/>
            </a:pPr>
            <a:r>
              <a:rPr lang="en-US" dirty="0">
                <a:cs typeface="+mn-cs"/>
              </a:rPr>
              <a:t>Before beginning to load cargo, you must evaluate the total cargo securement situation.  Ask yourself:</a:t>
            </a:r>
          </a:p>
          <a:p>
            <a:pPr lvl="1">
              <a:spcBef>
                <a:spcPts val="600"/>
              </a:spcBef>
              <a:buFont typeface="Arial" charset="0"/>
              <a:buChar char="+"/>
              <a:defRPr/>
            </a:pPr>
            <a:r>
              <a:rPr lang="en-US" sz="1600" dirty="0">
                <a:cs typeface="+mn-cs"/>
              </a:rPr>
              <a:t>Is the cargo itself suitable for transport?</a:t>
            </a:r>
          </a:p>
          <a:p>
            <a:pPr lvl="1">
              <a:spcBef>
                <a:spcPts val="600"/>
              </a:spcBef>
              <a:buFont typeface="Arial" charset="0"/>
              <a:buChar char="+"/>
              <a:defRPr/>
            </a:pPr>
            <a:r>
              <a:rPr lang="en-US" sz="1600" dirty="0">
                <a:cs typeface="+mn-cs"/>
              </a:rPr>
              <a:t>Is the vehicle ready to be loaded?</a:t>
            </a:r>
          </a:p>
          <a:p>
            <a:pPr lvl="1">
              <a:spcBef>
                <a:spcPts val="600"/>
              </a:spcBef>
              <a:buFont typeface="Arial" charset="0"/>
              <a:buChar char="+"/>
              <a:defRPr/>
            </a:pPr>
            <a:r>
              <a:rPr lang="en-US" sz="1600" dirty="0">
                <a:cs typeface="+mn-cs"/>
              </a:rPr>
              <a:t>Do you have all the equipment you’ll need to secure the cargo on-hand?</a:t>
            </a:r>
          </a:p>
          <a:p>
            <a:pPr lvl="1">
              <a:spcBef>
                <a:spcPts val="600"/>
              </a:spcBef>
              <a:buFont typeface="Arial" charset="0"/>
              <a:buChar char="+"/>
              <a:defRPr/>
            </a:pPr>
            <a:r>
              <a:rPr lang="en-US" sz="1600" dirty="0">
                <a:cs typeface="+mn-cs"/>
              </a:rPr>
              <a:t>Do you have a loading strategy that will result in proper weight distribution and meet company and DOT requirements?</a:t>
            </a:r>
          </a:p>
          <a:p>
            <a:pPr marL="0" indent="0" eaLnBrk="1" hangingPunct="1">
              <a:spcBef>
                <a:spcPts val="600"/>
              </a:spcBef>
              <a:buFont typeface="Arial" charset="0"/>
              <a:buNone/>
              <a:defRPr/>
            </a:pPr>
            <a:endParaRPr lang="en-US" dirty="0">
              <a:cs typeface="+mn-cs"/>
            </a:endParaRPr>
          </a:p>
        </p:txBody>
      </p:sp>
      <p:sp>
        <p:nvSpPr>
          <p:cNvPr id="4" name="Rectangle 3"/>
          <p:cNvSpPr/>
          <p:nvPr/>
        </p:nvSpPr>
        <p:spPr>
          <a:xfrm>
            <a:off x="440086" y="3855577"/>
            <a:ext cx="7158038" cy="1397793"/>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altLang="en-US" sz="2500" b="1" dirty="0">
                <a:solidFill>
                  <a:schemeClr val="bg1"/>
                </a:solidFill>
                <a:latin typeface="+mj-lt"/>
              </a:rPr>
              <a:t>You need to know certain things about the cargo </a:t>
            </a:r>
            <a:r>
              <a:rPr lang="en-US" altLang="en-US" sz="2500" b="1" i="1" dirty="0">
                <a:solidFill>
                  <a:schemeClr val="bg1"/>
                </a:solidFill>
                <a:latin typeface="+mj-lt"/>
              </a:rPr>
              <a:t>before</a:t>
            </a:r>
            <a:r>
              <a:rPr lang="en-US" altLang="en-US" sz="2500" b="1" dirty="0">
                <a:solidFill>
                  <a:schemeClr val="bg1"/>
                </a:solidFill>
                <a:latin typeface="+mj-lt"/>
              </a:rPr>
              <a:t> you begin.  This allows you to plan the best securement method. </a:t>
            </a:r>
            <a:endParaRPr lang="en-US" sz="2500" b="1" dirty="0">
              <a:solidFill>
                <a:schemeClr val="bg1"/>
              </a:solidFill>
              <a:latin typeface="+mj-lt"/>
            </a:endParaRPr>
          </a:p>
        </p:txBody>
      </p:sp>
    </p:spTree>
    <p:extLst>
      <p:ext uri="{BB962C8B-B14F-4D97-AF65-F5344CB8AC3E}">
        <p14:creationId xmlns:p14="http://schemas.microsoft.com/office/powerpoint/2010/main" val="1164435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75905"/>
            <a:ext cx="7772400" cy="606425"/>
          </a:xfrm>
          <a:noFill/>
        </p:spPr>
        <p:txBody>
          <a:bodyPr/>
          <a:lstStyle/>
          <a:p>
            <a:r>
              <a:rPr lang="en-US" dirty="0">
                <a:solidFill>
                  <a:srgbClr val="336600"/>
                </a:solidFill>
              </a:rPr>
              <a:t>Securing Cargo – Is it Suitable for Transport?</a:t>
            </a:r>
          </a:p>
        </p:txBody>
      </p:sp>
      <p:sp>
        <p:nvSpPr>
          <p:cNvPr id="5125" name="Rectangle 3"/>
          <p:cNvSpPr>
            <a:spLocks noGrp="1" noChangeArrowheads="1"/>
          </p:cNvSpPr>
          <p:nvPr>
            <p:ph type="body" idx="4294967295"/>
          </p:nvPr>
        </p:nvSpPr>
        <p:spPr>
          <a:xfrm>
            <a:off x="0" y="1123322"/>
            <a:ext cx="8463516" cy="4979987"/>
          </a:xfrm>
        </p:spPr>
        <p:txBody>
          <a:bodyPr/>
          <a:lstStyle/>
          <a:p>
            <a:r>
              <a:rPr lang="en-US" dirty="0"/>
              <a:t>What is the cargo weight – how many tie-downs do I need? </a:t>
            </a:r>
          </a:p>
          <a:p>
            <a:r>
              <a:rPr lang="en-US" dirty="0"/>
              <a:t>Is the weight consistent and the cargo dimensions uniform?</a:t>
            </a:r>
          </a:p>
          <a:p>
            <a:r>
              <a:rPr lang="en-US" dirty="0"/>
              <a:t>Cargo should be assessed for damage, shape, and suitability.  Check for the following:</a:t>
            </a:r>
          </a:p>
          <a:p>
            <a:pPr lvl="1"/>
            <a:r>
              <a:rPr lang="en-US" dirty="0"/>
              <a:t>Weak, damaged or broken boxes, crates or pallets</a:t>
            </a:r>
          </a:p>
          <a:p>
            <a:pPr lvl="1"/>
            <a:r>
              <a:rPr lang="en-US" dirty="0"/>
              <a:t>Leaking packages</a:t>
            </a:r>
          </a:p>
          <a:p>
            <a:pPr lvl="1"/>
            <a:r>
              <a:rPr lang="en-US" dirty="0"/>
              <a:t>Loose banding, improperly positioned over the cargo, poorly installed or improperly connected</a:t>
            </a:r>
          </a:p>
          <a:p>
            <a:pPr lvl="1"/>
            <a:r>
              <a:rPr lang="en-US" dirty="0"/>
              <a:t>Wrapping problems</a:t>
            </a:r>
          </a:p>
          <a:p>
            <a:pPr lvl="1"/>
            <a:r>
              <a:rPr lang="en-US" dirty="0"/>
              <a:t>Bulging or crushed cargo</a:t>
            </a:r>
          </a:p>
          <a:p>
            <a:pPr lvl="1"/>
            <a:r>
              <a:rPr lang="en-US" dirty="0"/>
              <a:t>Product overhanging </a:t>
            </a:r>
          </a:p>
          <a:p>
            <a:pPr lvl="1"/>
            <a:r>
              <a:rPr lang="en-US" dirty="0"/>
              <a:t>Product not properly positioned </a:t>
            </a:r>
            <a:endParaRPr lang="en-US" dirty="0">
              <a:cs typeface="+mn-cs"/>
            </a:endParaRPr>
          </a:p>
        </p:txBody>
      </p:sp>
    </p:spTree>
    <p:extLst>
      <p:ext uri="{BB962C8B-B14F-4D97-AF65-F5344CB8AC3E}">
        <p14:creationId xmlns:p14="http://schemas.microsoft.com/office/powerpoint/2010/main" val="3248552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50329"/>
            <a:ext cx="7772400" cy="606425"/>
          </a:xfrm>
          <a:noFill/>
        </p:spPr>
        <p:txBody>
          <a:bodyPr/>
          <a:lstStyle/>
          <a:p>
            <a:r>
              <a:rPr lang="en-US" dirty="0">
                <a:solidFill>
                  <a:srgbClr val="336600"/>
                </a:solidFill>
              </a:rPr>
              <a:t>Securing Cargo – Load Responsibility</a:t>
            </a:r>
          </a:p>
        </p:txBody>
      </p:sp>
      <p:sp>
        <p:nvSpPr>
          <p:cNvPr id="5125" name="Rectangle 3"/>
          <p:cNvSpPr>
            <a:spLocks noGrp="1" noChangeArrowheads="1"/>
          </p:cNvSpPr>
          <p:nvPr>
            <p:ph type="body" idx="4294967295"/>
          </p:nvPr>
        </p:nvSpPr>
        <p:spPr>
          <a:xfrm>
            <a:off x="0" y="767387"/>
            <a:ext cx="7772400" cy="4979987"/>
          </a:xfrm>
        </p:spPr>
        <p:txBody>
          <a:bodyPr/>
          <a:lstStyle/>
          <a:p>
            <a:r>
              <a:rPr lang="en-US" dirty="0"/>
              <a:t>Loaders must assess the vehicle before loading cargo.</a:t>
            </a:r>
          </a:p>
          <a:p>
            <a:r>
              <a:rPr lang="en-US" dirty="0"/>
              <a:t>A trailer that lacks equipment or isn't clean enough for the cargo can compromise the cargo during transport.  Damaged freight normally results in cargo claims against the carrier.</a:t>
            </a:r>
          </a:p>
          <a:p>
            <a:r>
              <a:rPr lang="en-US" dirty="0"/>
              <a:t>Below are vehicle conditions that can make securing cargo difficult:</a:t>
            </a:r>
          </a:p>
          <a:p>
            <a:pPr lvl="1"/>
            <a:r>
              <a:rPr lang="en-US" sz="1600" dirty="0"/>
              <a:t>Trailer deck or floor that is dirty or contaminated, or covered with debris</a:t>
            </a:r>
          </a:p>
          <a:p>
            <a:pPr lvl="1"/>
            <a:r>
              <a:rPr lang="en-US" sz="1600" dirty="0"/>
              <a:t>Damaged or punctured trailer deck, walls/curtains, ceiling, etc.</a:t>
            </a:r>
          </a:p>
          <a:p>
            <a:pPr lvl="1"/>
            <a:r>
              <a:rPr lang="en-US" sz="1600" dirty="0"/>
              <a:t>Damaged or defective anchor points, tie-downs, winches, etc.</a:t>
            </a:r>
          </a:p>
          <a:p>
            <a:r>
              <a:rPr lang="en-US" dirty="0"/>
              <a:t>Before loading, confirm all necessary paperwork is completed and matches the cargo about to be loaded. Confirm based on:</a:t>
            </a:r>
          </a:p>
          <a:p>
            <a:pPr lvl="1"/>
            <a:r>
              <a:rPr lang="en-US" dirty="0"/>
              <a:t>Bill of Lading / Shipping documents</a:t>
            </a:r>
          </a:p>
          <a:p>
            <a:pPr lvl="1"/>
            <a:r>
              <a:rPr lang="en-US" dirty="0"/>
              <a:t>Delivery slip</a:t>
            </a:r>
          </a:p>
          <a:p>
            <a:pPr lvl="1"/>
            <a:r>
              <a:rPr lang="en-US" dirty="0"/>
              <a:t>Packing lists</a:t>
            </a:r>
          </a:p>
          <a:p>
            <a:pPr lvl="1"/>
            <a:r>
              <a:rPr lang="en-US" dirty="0"/>
              <a:t>Item and/or pallet count</a:t>
            </a:r>
          </a:p>
          <a:p>
            <a:endParaRPr lang="en-US" dirty="0"/>
          </a:p>
          <a:p>
            <a:pPr lvl="1">
              <a:spcBef>
                <a:spcPts val="600"/>
              </a:spcBef>
              <a:buFont typeface="Arial" charset="0"/>
              <a:buChar char="+"/>
              <a:defRPr/>
            </a:pPr>
            <a:endParaRPr lang="en-US" dirty="0">
              <a:cs typeface="+mn-cs"/>
            </a:endParaRPr>
          </a:p>
        </p:txBody>
      </p:sp>
    </p:spTree>
    <p:extLst>
      <p:ext uri="{BB962C8B-B14F-4D97-AF65-F5344CB8AC3E}">
        <p14:creationId xmlns:p14="http://schemas.microsoft.com/office/powerpoint/2010/main" val="160123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182484"/>
            <a:ext cx="7772400" cy="606425"/>
          </a:xfrm>
          <a:noFill/>
        </p:spPr>
        <p:txBody>
          <a:bodyPr/>
          <a:lstStyle/>
          <a:p>
            <a:r>
              <a:rPr lang="en-US" dirty="0">
                <a:solidFill>
                  <a:srgbClr val="336600"/>
                </a:solidFill>
              </a:rPr>
              <a:t>Securing Cargo – Load Responsibility</a:t>
            </a:r>
          </a:p>
        </p:txBody>
      </p:sp>
      <p:sp>
        <p:nvSpPr>
          <p:cNvPr id="5125" name="Rectangle 3"/>
          <p:cNvSpPr>
            <a:spLocks noGrp="1" noChangeArrowheads="1"/>
          </p:cNvSpPr>
          <p:nvPr>
            <p:ph type="body" idx="4294967295"/>
          </p:nvPr>
        </p:nvSpPr>
        <p:spPr>
          <a:xfrm>
            <a:off x="0" y="814962"/>
            <a:ext cx="9069572" cy="4979987"/>
          </a:xfrm>
        </p:spPr>
        <p:txBody>
          <a:bodyPr/>
          <a:lstStyle/>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Distributing Cargo Weight</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Cargo should be loaded so the center of mass is low and weight is balanced on vehicle centerline.</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In some cases the cargo may have a high center of gravity – or cargo may be unbalanced from one side to another.</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Load balance will affect the vehicle handles and the way drivers operate.</a:t>
            </a:r>
          </a:p>
          <a:p>
            <a:pPr lvl="1">
              <a:spcBef>
                <a:spcPts val="600"/>
              </a:spcBef>
              <a:buFont typeface="Arial" charset="0"/>
              <a:buChar char="+"/>
              <a:defRPr/>
            </a:pPr>
            <a:r>
              <a:rPr lang="en-US" dirty="0">
                <a:latin typeface="Times New Roman" panose="02020603050405020304" pitchFamily="18" charset="0"/>
                <a:cs typeface="Times New Roman" panose="02020603050405020304" pitchFamily="18" charset="0"/>
              </a:rPr>
              <a:t>As the driver, you must know how the cargo is loaded and balanced.</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Load heavy articles first – place equal weight on the right and left side of the trailer.</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Center the load to keep the vehicle load threshold high in both sideways directions.</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In mixed, stacked loads, the larger and heavier items should be placed on the bottom.</a:t>
            </a:r>
          </a:p>
          <a:p>
            <a:pPr>
              <a:spcBef>
                <a:spcPts val="600"/>
              </a:spcBef>
              <a:buFont typeface="Arial" charset="0"/>
              <a:buChar char="+"/>
              <a:defRPr/>
            </a:pPr>
            <a:r>
              <a:rPr lang="en-US" dirty="0">
                <a:latin typeface="Times New Roman" panose="02020603050405020304" pitchFamily="18" charset="0"/>
                <a:cs typeface="Times New Roman" panose="02020603050405020304" pitchFamily="18" charset="0"/>
              </a:rPr>
              <a:t>Weak or crushable items should be placed on top, or behind heavy items.</a:t>
            </a:r>
          </a:p>
          <a:p>
            <a:pPr lvl="2">
              <a:spcBef>
                <a:spcPts val="600"/>
              </a:spcBef>
              <a:buFont typeface="Arial" charset="0"/>
              <a:buChar char="+"/>
              <a:defRPr/>
            </a:pPr>
            <a:endParaRPr lang="en-US" sz="1600" dirty="0">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097" y="4029741"/>
            <a:ext cx="7231911" cy="1648046"/>
          </a:xfrm>
          <a:prstGeom prst="rect">
            <a:avLst/>
          </a:prstGeom>
        </p:spPr>
      </p:pic>
      <p:sp>
        <p:nvSpPr>
          <p:cNvPr id="5" name="Rectangle 4"/>
          <p:cNvSpPr/>
          <p:nvPr/>
        </p:nvSpPr>
        <p:spPr>
          <a:xfrm>
            <a:off x="3029117" y="4189228"/>
            <a:ext cx="4987832" cy="825094"/>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defRPr/>
            </a:pPr>
            <a:r>
              <a:rPr lang="en-US" sz="2000" dirty="0"/>
              <a:t>Proper weight distribution means making sure that no more than 60% of the load is on 50% or less of the deck</a:t>
            </a:r>
            <a:endParaRPr lang="en-US" sz="2000" b="1" dirty="0">
              <a:solidFill>
                <a:schemeClr val="bg1"/>
              </a:solidFill>
              <a:latin typeface="+mj-lt"/>
            </a:endParaRPr>
          </a:p>
        </p:txBody>
      </p:sp>
    </p:spTree>
    <p:extLst>
      <p:ext uri="{BB962C8B-B14F-4D97-AF65-F5344CB8AC3E}">
        <p14:creationId xmlns:p14="http://schemas.microsoft.com/office/powerpoint/2010/main" val="1493137366"/>
      </p:ext>
    </p:extLst>
  </p:cSld>
  <p:clrMapOvr>
    <a:masterClrMapping/>
  </p:clrMapOvr>
</p:sld>
</file>

<file path=ppt/theme/theme1.xml><?xml version="1.0" encoding="utf-8"?>
<a:theme xmlns:a="http://schemas.openxmlformats.org/drawingml/2006/main" name="Theme1">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1" id="{3B1B8FB2-7A5A-4273-9281-1BCD95D4BB78}" vid="{F47DF442-72DC-4F0A-812F-AA992CE8DEB1}"/>
    </a:ext>
  </a:extLst>
</a:theme>
</file>

<file path=docProps/app.xml><?xml version="1.0" encoding="utf-8"?>
<Properties xmlns="http://schemas.openxmlformats.org/officeDocument/2006/extended-properties" xmlns:vt="http://schemas.openxmlformats.org/officeDocument/2006/docPropsVTypes">
  <Template>Theme1</Template>
  <TotalTime>1932</TotalTime>
  <Words>1837</Words>
  <Application>Microsoft Office PowerPoint</Application>
  <PresentationFormat>On-screen Show (4:3)</PresentationFormat>
  <Paragraphs>141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Times New Roman</vt:lpstr>
      <vt:lpstr>Trebuchet MS</vt:lpstr>
      <vt:lpstr>Wingdings 3</vt:lpstr>
      <vt:lpstr>Theme1</vt:lpstr>
      <vt:lpstr>PowerPoint Presentation</vt:lpstr>
      <vt:lpstr>PowerPoint Presentation</vt:lpstr>
      <vt:lpstr>PowerPoint Presentation</vt:lpstr>
      <vt:lpstr>Personal Protective Equipment (PPE)</vt:lpstr>
      <vt:lpstr>PowerPoint Presentation</vt:lpstr>
      <vt:lpstr>Loading and Securing Cargo</vt:lpstr>
      <vt:lpstr>Securing Cargo – Is it Suitable for Transport?</vt:lpstr>
      <vt:lpstr>Securing Cargo – Load Responsibility</vt:lpstr>
      <vt:lpstr>Securing Cargo – Load Responsibility</vt:lpstr>
      <vt:lpstr>Securing Cargo – Restraining Against Forward Movement</vt:lpstr>
      <vt:lpstr>Securing Cargo – Blocking Under Cargo</vt:lpstr>
      <vt:lpstr>Securing Cargo – Loading the Cargo Properly</vt:lpstr>
      <vt:lpstr>PowerPoint Presentation</vt:lpstr>
      <vt:lpstr>Securing Cargo – Important Notes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Cargo Securement</dc:title>
  <dc:creator/>
  <cp:lastModifiedBy>Brad Redden</cp:lastModifiedBy>
  <cp:revision>77</cp:revision>
  <dcterms:created xsi:type="dcterms:W3CDTF">2016-04-18T23:10:11Z</dcterms:created>
  <dcterms:modified xsi:type="dcterms:W3CDTF">2018-02-27T22:14:28Z</dcterms:modified>
</cp:coreProperties>
</file>